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81"/>
  </p:notesMasterIdLst>
  <p:handoutMasterIdLst>
    <p:handoutMasterId r:id="rId82"/>
  </p:handoutMasterIdLst>
  <p:sldIdLst>
    <p:sldId id="377" r:id="rId2"/>
    <p:sldId id="1803" r:id="rId3"/>
    <p:sldId id="1809" r:id="rId4"/>
    <p:sldId id="1472" r:id="rId5"/>
    <p:sldId id="1808" r:id="rId6"/>
    <p:sldId id="1608" r:id="rId7"/>
    <p:sldId id="1507" r:id="rId8"/>
    <p:sldId id="1769" r:id="rId9"/>
    <p:sldId id="1793" r:id="rId10"/>
    <p:sldId id="1792" r:id="rId11"/>
    <p:sldId id="1794" r:id="rId12"/>
    <p:sldId id="1795" r:id="rId13"/>
    <p:sldId id="1796" r:id="rId14"/>
    <p:sldId id="1797" r:id="rId15"/>
    <p:sldId id="1798" r:id="rId16"/>
    <p:sldId id="1799" r:id="rId17"/>
    <p:sldId id="1800" r:id="rId18"/>
    <p:sldId id="1810" r:id="rId19"/>
    <p:sldId id="1787" r:id="rId20"/>
    <p:sldId id="1802" r:id="rId21"/>
    <p:sldId id="1671" r:id="rId22"/>
    <p:sldId id="1782" r:id="rId23"/>
    <p:sldId id="1815" r:id="rId24"/>
    <p:sldId id="1814" r:id="rId25"/>
    <p:sldId id="1813" r:id="rId26"/>
    <p:sldId id="1812" r:id="rId27"/>
    <p:sldId id="1811" r:id="rId28"/>
    <p:sldId id="1672" r:id="rId29"/>
    <p:sldId id="1804" r:id="rId30"/>
    <p:sldId id="1805" r:id="rId31"/>
    <p:sldId id="1806" r:id="rId32"/>
    <p:sldId id="1807" r:id="rId33"/>
    <p:sldId id="1759" r:id="rId34"/>
    <p:sldId id="1745" r:id="rId35"/>
    <p:sldId id="1746" r:id="rId36"/>
    <p:sldId id="1747" r:id="rId37"/>
    <p:sldId id="1748" r:id="rId38"/>
    <p:sldId id="1749" r:id="rId39"/>
    <p:sldId id="1750" r:id="rId40"/>
    <p:sldId id="1751" r:id="rId41"/>
    <p:sldId id="1752" r:id="rId42"/>
    <p:sldId id="1753" r:id="rId43"/>
    <p:sldId id="1755" r:id="rId44"/>
    <p:sldId id="1756" r:id="rId45"/>
    <p:sldId id="1784" r:id="rId46"/>
    <p:sldId id="1762" r:id="rId47"/>
    <p:sldId id="1770" r:id="rId48"/>
    <p:sldId id="1780" r:id="rId49"/>
    <p:sldId id="1818" r:id="rId50"/>
    <p:sldId id="1817" r:id="rId51"/>
    <p:sldId id="1743" r:id="rId52"/>
    <p:sldId id="1779" r:id="rId53"/>
    <p:sldId id="1775" r:id="rId54"/>
    <p:sldId id="1766" r:id="rId55"/>
    <p:sldId id="1778" r:id="rId56"/>
    <p:sldId id="1791" r:id="rId57"/>
    <p:sldId id="1488" r:id="rId58"/>
    <p:sldId id="1820" r:id="rId59"/>
    <p:sldId id="1819" r:id="rId60"/>
    <p:sldId id="1790" r:id="rId61"/>
    <p:sldId id="1824" r:id="rId62"/>
    <p:sldId id="1823" r:id="rId63"/>
    <p:sldId id="1822" r:id="rId64"/>
    <p:sldId id="1821" r:id="rId65"/>
    <p:sldId id="1788" r:id="rId66"/>
    <p:sldId id="1789" r:id="rId67"/>
    <p:sldId id="1622" r:id="rId68"/>
    <p:sldId id="1830" r:id="rId69"/>
    <p:sldId id="1831" r:id="rId70"/>
    <p:sldId id="1625" r:id="rId71"/>
    <p:sldId id="1416" r:id="rId72"/>
    <p:sldId id="1417" r:id="rId73"/>
    <p:sldId id="1401" r:id="rId74"/>
    <p:sldId id="1829" r:id="rId75"/>
    <p:sldId id="1828" r:id="rId76"/>
    <p:sldId id="1827" r:id="rId77"/>
    <p:sldId id="1825" r:id="rId78"/>
    <p:sldId id="1413" r:id="rId79"/>
    <p:sldId id="1734" r:id="rId80"/>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BE5D6"/>
    <a:srgbClr val="FFFFFF"/>
    <a:srgbClr val="FFF2CC"/>
    <a:srgbClr val="DEEBF7"/>
    <a:srgbClr val="E2F0D9"/>
    <a:srgbClr val="2FE6F3"/>
    <a:srgbClr val="E7AE03"/>
    <a:srgbClr val="0070C0"/>
    <a:srgbClr val="05242D"/>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48"/>
    <p:restoredTop sz="86190" autoAdjust="0"/>
  </p:normalViewPr>
  <p:slideViewPr>
    <p:cSldViewPr snapToGrid="0">
      <p:cViewPr>
        <p:scale>
          <a:sx n="114" d="100"/>
          <a:sy n="114" d="100"/>
        </p:scale>
        <p:origin x="656" y="8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76" d="100"/>
        <a:sy n="176" d="100"/>
      </p:scale>
      <p:origin x="0" y="0"/>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08D7CA03-A9FC-5A46-9DD5-B9ACE8D12AA7}" type="datetimeFigureOut">
              <a:rPr lang="en-US" smtClean="0"/>
              <a:t>10/20/24</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029430A4-88D2-664F-A57F-2E04B287935A}" type="slidenum">
              <a:rPr lang="en-US" smtClean="0"/>
              <a:t>‹#›</a:t>
            </a:fld>
            <a:endParaRPr lang="en-US"/>
          </a:p>
        </p:txBody>
      </p:sp>
    </p:spTree>
    <p:extLst>
      <p:ext uri="{BB962C8B-B14F-4D97-AF65-F5344CB8AC3E}">
        <p14:creationId xmlns:p14="http://schemas.microsoft.com/office/powerpoint/2010/main" val="6860957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16E04F9F-5734-473A-BA8D-FF7C5728F34B}" type="datetimeFigureOut">
              <a:rPr lang="en-US" smtClean="0"/>
              <a:t>10/20/24</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E6BB3A5F-78DC-4EAE-8F4D-F74258645616}" type="slidenum">
              <a:rPr lang="en-US" smtClean="0"/>
              <a:t>‹#›</a:t>
            </a:fld>
            <a:endParaRPr lang="en-US"/>
          </a:p>
        </p:txBody>
      </p:sp>
    </p:spTree>
    <p:extLst>
      <p:ext uri="{BB962C8B-B14F-4D97-AF65-F5344CB8AC3E}">
        <p14:creationId xmlns:p14="http://schemas.microsoft.com/office/powerpoint/2010/main" val="2125146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0</a:t>
            </a:fld>
            <a:endParaRPr lang="en-US"/>
          </a:p>
        </p:txBody>
      </p:sp>
    </p:spTree>
    <p:extLst>
      <p:ext uri="{BB962C8B-B14F-4D97-AF65-F5344CB8AC3E}">
        <p14:creationId xmlns:p14="http://schemas.microsoft.com/office/powerpoint/2010/main" val="162897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10</a:t>
            </a:fld>
            <a:endParaRPr lang="en-US"/>
          </a:p>
        </p:txBody>
      </p:sp>
    </p:spTree>
    <p:extLst>
      <p:ext uri="{BB962C8B-B14F-4D97-AF65-F5344CB8AC3E}">
        <p14:creationId xmlns:p14="http://schemas.microsoft.com/office/powerpoint/2010/main" val="2421834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11</a:t>
            </a:fld>
            <a:endParaRPr lang="en-US"/>
          </a:p>
        </p:txBody>
      </p:sp>
    </p:spTree>
    <p:extLst>
      <p:ext uri="{BB962C8B-B14F-4D97-AF65-F5344CB8AC3E}">
        <p14:creationId xmlns:p14="http://schemas.microsoft.com/office/powerpoint/2010/main" val="929198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12</a:t>
            </a:fld>
            <a:endParaRPr lang="en-US"/>
          </a:p>
        </p:txBody>
      </p:sp>
    </p:spTree>
    <p:extLst>
      <p:ext uri="{BB962C8B-B14F-4D97-AF65-F5344CB8AC3E}">
        <p14:creationId xmlns:p14="http://schemas.microsoft.com/office/powerpoint/2010/main" val="3009545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13</a:t>
            </a:fld>
            <a:endParaRPr lang="en-US"/>
          </a:p>
        </p:txBody>
      </p:sp>
    </p:spTree>
    <p:extLst>
      <p:ext uri="{BB962C8B-B14F-4D97-AF65-F5344CB8AC3E}">
        <p14:creationId xmlns:p14="http://schemas.microsoft.com/office/powerpoint/2010/main" val="50896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14</a:t>
            </a:fld>
            <a:endParaRPr lang="en-US"/>
          </a:p>
        </p:txBody>
      </p:sp>
    </p:spTree>
    <p:extLst>
      <p:ext uri="{BB962C8B-B14F-4D97-AF65-F5344CB8AC3E}">
        <p14:creationId xmlns:p14="http://schemas.microsoft.com/office/powerpoint/2010/main" val="1724068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15</a:t>
            </a:fld>
            <a:endParaRPr lang="en-US"/>
          </a:p>
        </p:txBody>
      </p:sp>
    </p:spTree>
    <p:extLst>
      <p:ext uri="{BB962C8B-B14F-4D97-AF65-F5344CB8AC3E}">
        <p14:creationId xmlns:p14="http://schemas.microsoft.com/office/powerpoint/2010/main" val="2893575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16</a:t>
            </a:fld>
            <a:endParaRPr lang="en-US"/>
          </a:p>
        </p:txBody>
      </p:sp>
    </p:spTree>
    <p:extLst>
      <p:ext uri="{BB962C8B-B14F-4D97-AF65-F5344CB8AC3E}">
        <p14:creationId xmlns:p14="http://schemas.microsoft.com/office/powerpoint/2010/main" val="4030607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48050-2B40-EF5C-1527-755C64F9AB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6ACBD5-EAC9-31F0-81E6-B44569ABB7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F077C7-6752-5500-8B6C-BA8F41251DCD}"/>
              </a:ext>
            </a:extLst>
          </p:cNvPr>
          <p:cNvSpPr>
            <a:spLocks noGrp="1"/>
          </p:cNvSpPr>
          <p:nvPr>
            <p:ph type="body" idx="1"/>
          </p:nvPr>
        </p:nvSpPr>
        <p:spPr/>
        <p:txBody>
          <a:bodyPr/>
          <a:lstStyle/>
          <a:p>
            <a:r>
              <a:rPr lang="en-US" dirty="0"/>
              <a:t>We’re leveraging two large datasets.</a:t>
            </a:r>
          </a:p>
          <a:p>
            <a:endParaRPr lang="en-US" dirty="0"/>
          </a:p>
          <a:p>
            <a:r>
              <a:rPr lang="en-US" dirty="0">
                <a:effectLst/>
              </a:rPr>
              <a:t>First, we have a data from our ride-hailing partner. For three months in 2017, we observe information about drivers’ work sessions, which are times they continuously work without a break. We know about their first and last trips for the session. </a:t>
            </a:r>
            <a:r>
              <a:rPr lang="en-US" dirty="0"/>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then combine this with trip records data collected by the Taxi and Limousine commission in New York. They have platform ID but not driver ID, time and location of every trip done by every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take price breakdowns from B's website to help us approximate prices for these trips.</a:t>
            </a:r>
          </a:p>
        </p:txBody>
      </p:sp>
      <p:sp>
        <p:nvSpPr>
          <p:cNvPr id="4" name="Slide Number Placeholder 3">
            <a:extLst>
              <a:ext uri="{FF2B5EF4-FFF2-40B4-BE49-F238E27FC236}">
                <a16:creationId xmlns:a16="http://schemas.microsoft.com/office/drawing/2014/main" id="{79252242-36E2-995D-E6BD-8314B4F491DE}"/>
              </a:ext>
            </a:extLst>
          </p:cNvPr>
          <p:cNvSpPr>
            <a:spLocks noGrp="1"/>
          </p:cNvSpPr>
          <p:nvPr>
            <p:ph type="sldNum" sz="quarter" idx="10"/>
          </p:nvPr>
        </p:nvSpPr>
        <p:spPr/>
        <p:txBody>
          <a:bodyPr/>
          <a:lstStyle/>
          <a:p>
            <a:fld id="{E6BB3A5F-78DC-4EAE-8F4D-F74258645616}" type="slidenum">
              <a:rPr lang="en-US" smtClean="0"/>
              <a:t>17</a:t>
            </a:fld>
            <a:endParaRPr lang="en-US"/>
          </a:p>
        </p:txBody>
      </p:sp>
    </p:spTree>
    <p:extLst>
      <p:ext uri="{BB962C8B-B14F-4D97-AF65-F5344CB8AC3E}">
        <p14:creationId xmlns:p14="http://schemas.microsoft.com/office/powerpoint/2010/main" val="3933098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leveraging two large datasets.</a:t>
            </a:r>
          </a:p>
          <a:p>
            <a:endParaRPr lang="en-US" dirty="0"/>
          </a:p>
          <a:p>
            <a:r>
              <a:rPr lang="en-US" dirty="0">
                <a:effectLst/>
              </a:rPr>
              <a:t>First, we have a data from our ride-hailing partner. For three months in 2017, we observe information about drivers’ work sessions, which are times they continuously work without a break. We know about their first and last trips for the session. </a:t>
            </a:r>
            <a:r>
              <a:rPr lang="en-US" dirty="0"/>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then combine this with trip records data collected by the Taxi and Limousine commission in New York. They have platform ID but not driver ID, time and location of every trip done by every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take price breakdowns from B's website to help us approximate prices for these trips.</a:t>
            </a:r>
          </a:p>
        </p:txBody>
      </p:sp>
      <p:sp>
        <p:nvSpPr>
          <p:cNvPr id="4" name="Slide Number Placeholder 3"/>
          <p:cNvSpPr>
            <a:spLocks noGrp="1"/>
          </p:cNvSpPr>
          <p:nvPr>
            <p:ph type="sldNum" sz="quarter" idx="10"/>
          </p:nvPr>
        </p:nvSpPr>
        <p:spPr/>
        <p:txBody>
          <a:bodyPr/>
          <a:lstStyle/>
          <a:p>
            <a:fld id="{E6BB3A5F-78DC-4EAE-8F4D-F74258645616}" type="slidenum">
              <a:rPr lang="en-US" smtClean="0"/>
              <a:t>18</a:t>
            </a:fld>
            <a:endParaRPr lang="en-US"/>
          </a:p>
        </p:txBody>
      </p:sp>
    </p:spTree>
    <p:extLst>
      <p:ext uri="{BB962C8B-B14F-4D97-AF65-F5344CB8AC3E}">
        <p14:creationId xmlns:p14="http://schemas.microsoft.com/office/powerpoint/2010/main" val="3882652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these datasets, we can look at how time and location play a role in the market conditions and in workers’ decisions. On the left, we have how likely there would be a supply shortage at the competing firm, which may indicate a potential surge pricing there.</a:t>
            </a:r>
          </a:p>
          <a:p>
            <a:endParaRPr lang="en-US" dirty="0"/>
          </a:p>
          <a:p>
            <a:r>
              <a:rPr lang="en-US" dirty="0"/>
              <a:t>On the right, how likely drivers on A are to quit working at each location and time. </a:t>
            </a:r>
          </a:p>
          <a:p>
            <a:endParaRPr lang="en-US" dirty="0"/>
          </a:p>
          <a:p>
            <a:r>
              <a:rPr lang="en-US" dirty="0"/>
              <a:t>Our identification strategy, to explain the right map by the left map, relies on these temporal and spatial variations of the values of working for both platforms.</a:t>
            </a:r>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19</a:t>
            </a:fld>
            <a:endParaRPr lang="en-US"/>
          </a:p>
        </p:txBody>
      </p:sp>
    </p:spTree>
    <p:extLst>
      <p:ext uri="{BB962C8B-B14F-4D97-AF65-F5344CB8AC3E}">
        <p14:creationId xmlns:p14="http://schemas.microsoft.com/office/powerpoint/2010/main" val="4142478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5B469-834D-B38A-C712-A4BC13508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9C13BB-C918-F002-106F-17619E5562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F8198-4F37-45E0-7F58-479C666FCF87}"/>
              </a:ext>
            </a:extLst>
          </p:cNvPr>
          <p:cNvSpPr>
            <a:spLocks noGrp="1"/>
          </p:cNvSpPr>
          <p:nvPr>
            <p:ph type="body" idx="1"/>
          </p:nvPr>
        </p:nvSpPr>
        <p:spPr/>
        <p:txBody>
          <a:bodyPr/>
          <a:lstStyle/>
          <a:p>
            <a:pPr fontAlgn="auto"/>
            <a:r>
              <a:rPr lang="en-US" dirty="0"/>
              <a:t>You may have seen your ride-hailing driver having all the other apps up there to see the best opportunity and switching in real time. The behavior is usually called “multihoming”. [CLICK]</a:t>
            </a:r>
          </a:p>
          <a:p>
            <a:pPr fontAlgn="auto"/>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getting more intense in cities like New York, where in 2018, the City Council voted to stop issuing new licenses for ride-hailing drivers for a year, and extended for another year. This means that gig companies will have to fight over the limited pool of workers.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growing number of platforms access the same pool of workers to complete their gigs, the question of how workers choose between competing platforms has grown in salience.  However, cross-platform multihoming behavior has been difficult to empirically trace and analyze. </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fontAlgn="auto"/>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2D1A38B6-9934-8E2D-8109-8E014D9AD522}"/>
              </a:ext>
            </a:extLst>
          </p:cNvPr>
          <p:cNvSpPr>
            <a:spLocks noGrp="1"/>
          </p:cNvSpPr>
          <p:nvPr>
            <p:ph type="sldNum" sz="quarter" idx="10"/>
          </p:nvPr>
        </p:nvSpPr>
        <p:spPr/>
        <p:txBody>
          <a:bodyPr/>
          <a:lstStyle/>
          <a:p>
            <a:fld id="{E6BB3A5F-78DC-4EAE-8F4D-F74258645616}" type="slidenum">
              <a:rPr lang="en-US" smtClean="0"/>
              <a:t>2</a:t>
            </a:fld>
            <a:endParaRPr lang="en-US"/>
          </a:p>
        </p:txBody>
      </p:sp>
    </p:spTree>
    <p:extLst>
      <p:ext uri="{BB962C8B-B14F-4D97-AF65-F5344CB8AC3E}">
        <p14:creationId xmlns:p14="http://schemas.microsoft.com/office/powerpoint/2010/main" val="3631999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these datasets, we can look at how time and location play a role in the market conditions and in workers’ decisions. On the left, we have how likely there would be a supply shortage at the competing firm, which may indicate a potential surge pricing there.</a:t>
            </a:r>
          </a:p>
          <a:p>
            <a:endParaRPr lang="en-US" dirty="0"/>
          </a:p>
          <a:p>
            <a:r>
              <a:rPr lang="en-US" dirty="0"/>
              <a:t>On the right, how likely drivers on A are to quit working at each location and time. </a:t>
            </a:r>
          </a:p>
          <a:p>
            <a:endParaRPr lang="en-US" dirty="0"/>
          </a:p>
          <a:p>
            <a:r>
              <a:rPr lang="en-US" dirty="0"/>
              <a:t>Our identification strategy, to explain the right map by the left map, relies on these temporal and spatial variations of the values of working for both platforms.</a:t>
            </a:r>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20</a:t>
            </a:fld>
            <a:endParaRPr lang="en-US"/>
          </a:p>
        </p:txBody>
      </p:sp>
    </p:spTree>
    <p:extLst>
      <p:ext uri="{BB962C8B-B14F-4D97-AF65-F5344CB8AC3E}">
        <p14:creationId xmlns:p14="http://schemas.microsoft.com/office/powerpoint/2010/main" val="224875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I’ll first introduce the key parameters that characterize our ride-hailing drivers.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[5 mins]</a:t>
            </a:r>
          </a:p>
        </p:txBody>
      </p:sp>
      <p:sp>
        <p:nvSpPr>
          <p:cNvPr id="4" name="Slide Number Placeholder 3"/>
          <p:cNvSpPr>
            <a:spLocks noGrp="1"/>
          </p:cNvSpPr>
          <p:nvPr>
            <p:ph type="sldNum" sz="quarter" idx="10"/>
          </p:nvPr>
        </p:nvSpPr>
        <p:spPr/>
        <p:txBody>
          <a:bodyPr/>
          <a:lstStyle/>
          <a:p>
            <a:fld id="{E6BB3A5F-78DC-4EAE-8F4D-F74258645616}" type="slidenum">
              <a:rPr lang="en-US" smtClean="0"/>
              <a:t>21</a:t>
            </a:fld>
            <a:endParaRPr lang="en-US"/>
          </a:p>
        </p:txBody>
      </p:sp>
    </p:spTree>
    <p:extLst>
      <p:ext uri="{BB962C8B-B14F-4D97-AF65-F5344CB8AC3E}">
        <p14:creationId xmlns:p14="http://schemas.microsoft.com/office/powerpoint/2010/main" val="2596017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C42C0-C947-5EB6-8DE9-701AD946C6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EB449-1443-763D-9863-5F7AC4964B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6508F3-1A20-8D1C-58BE-3D30B5C589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a:extLst>
              <a:ext uri="{FF2B5EF4-FFF2-40B4-BE49-F238E27FC236}">
                <a16:creationId xmlns:a16="http://schemas.microsoft.com/office/drawing/2014/main" id="{6B32D8C7-391C-3D51-6834-298BC7D999A8}"/>
              </a:ext>
            </a:extLst>
          </p:cNvPr>
          <p:cNvSpPr>
            <a:spLocks noGrp="1"/>
          </p:cNvSpPr>
          <p:nvPr>
            <p:ph type="sldNum" sz="quarter" idx="10"/>
          </p:nvPr>
        </p:nvSpPr>
        <p:spPr/>
        <p:txBody>
          <a:bodyPr/>
          <a:lstStyle/>
          <a:p>
            <a:fld id="{E6BB3A5F-78DC-4EAE-8F4D-F74258645616}" type="slidenum">
              <a:rPr lang="en-US" smtClean="0"/>
              <a:t>22</a:t>
            </a:fld>
            <a:endParaRPr lang="en-US"/>
          </a:p>
        </p:txBody>
      </p:sp>
    </p:spTree>
    <p:extLst>
      <p:ext uri="{BB962C8B-B14F-4D97-AF65-F5344CB8AC3E}">
        <p14:creationId xmlns:p14="http://schemas.microsoft.com/office/powerpoint/2010/main" val="3959550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5CFF5-D051-9F70-5078-887D3708C4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7BFF47-E7E3-959E-C0F0-BD0FBF1EA1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04CD07-3C42-B131-0924-0C67DE4AD69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a:extLst>
              <a:ext uri="{FF2B5EF4-FFF2-40B4-BE49-F238E27FC236}">
                <a16:creationId xmlns:a16="http://schemas.microsoft.com/office/drawing/2014/main" id="{C556CC5B-4753-D2F0-6EDD-9BCDAE75B91D}"/>
              </a:ext>
            </a:extLst>
          </p:cNvPr>
          <p:cNvSpPr>
            <a:spLocks noGrp="1"/>
          </p:cNvSpPr>
          <p:nvPr>
            <p:ph type="sldNum" sz="quarter" idx="10"/>
          </p:nvPr>
        </p:nvSpPr>
        <p:spPr/>
        <p:txBody>
          <a:bodyPr/>
          <a:lstStyle/>
          <a:p>
            <a:fld id="{E6BB3A5F-78DC-4EAE-8F4D-F74258645616}" type="slidenum">
              <a:rPr lang="en-US" smtClean="0"/>
              <a:t>23</a:t>
            </a:fld>
            <a:endParaRPr lang="en-US"/>
          </a:p>
        </p:txBody>
      </p:sp>
    </p:spTree>
    <p:extLst>
      <p:ext uri="{BB962C8B-B14F-4D97-AF65-F5344CB8AC3E}">
        <p14:creationId xmlns:p14="http://schemas.microsoft.com/office/powerpoint/2010/main" val="2179308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414E0-84B8-3EE7-5834-2F024B9A5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2A05BB-B12A-A13F-FE39-4591A21F6E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8813D1-E308-5456-A3F2-3AF3F01209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a:extLst>
              <a:ext uri="{FF2B5EF4-FFF2-40B4-BE49-F238E27FC236}">
                <a16:creationId xmlns:a16="http://schemas.microsoft.com/office/drawing/2014/main" id="{CE7B5A17-EE74-FFBA-2598-05DD6762FEA5}"/>
              </a:ext>
            </a:extLst>
          </p:cNvPr>
          <p:cNvSpPr>
            <a:spLocks noGrp="1"/>
          </p:cNvSpPr>
          <p:nvPr>
            <p:ph type="sldNum" sz="quarter" idx="10"/>
          </p:nvPr>
        </p:nvSpPr>
        <p:spPr/>
        <p:txBody>
          <a:bodyPr/>
          <a:lstStyle/>
          <a:p>
            <a:fld id="{E6BB3A5F-78DC-4EAE-8F4D-F74258645616}" type="slidenum">
              <a:rPr lang="en-US" smtClean="0"/>
              <a:t>24</a:t>
            </a:fld>
            <a:endParaRPr lang="en-US"/>
          </a:p>
        </p:txBody>
      </p:sp>
    </p:spTree>
    <p:extLst>
      <p:ext uri="{BB962C8B-B14F-4D97-AF65-F5344CB8AC3E}">
        <p14:creationId xmlns:p14="http://schemas.microsoft.com/office/powerpoint/2010/main" val="969118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622CD-4824-3E17-EE65-4B653F0E27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678882-83AB-1B7F-4D41-10306F1B88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9B3769-F0B1-9394-4ACE-977E410FAF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a:extLst>
              <a:ext uri="{FF2B5EF4-FFF2-40B4-BE49-F238E27FC236}">
                <a16:creationId xmlns:a16="http://schemas.microsoft.com/office/drawing/2014/main" id="{37DD7156-A118-C9E5-28F4-2D0228DDEFB4}"/>
              </a:ext>
            </a:extLst>
          </p:cNvPr>
          <p:cNvSpPr>
            <a:spLocks noGrp="1"/>
          </p:cNvSpPr>
          <p:nvPr>
            <p:ph type="sldNum" sz="quarter" idx="10"/>
          </p:nvPr>
        </p:nvSpPr>
        <p:spPr/>
        <p:txBody>
          <a:bodyPr/>
          <a:lstStyle/>
          <a:p>
            <a:fld id="{E6BB3A5F-78DC-4EAE-8F4D-F74258645616}" type="slidenum">
              <a:rPr lang="en-US" smtClean="0"/>
              <a:t>25</a:t>
            </a:fld>
            <a:endParaRPr lang="en-US"/>
          </a:p>
        </p:txBody>
      </p:sp>
    </p:spTree>
    <p:extLst>
      <p:ext uri="{BB962C8B-B14F-4D97-AF65-F5344CB8AC3E}">
        <p14:creationId xmlns:p14="http://schemas.microsoft.com/office/powerpoint/2010/main" val="1495901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8C05D-0A71-F603-8022-627CCC70A6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4AB7F-5317-4945-50B9-6D056C9E41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325DC9-7D5D-CCF4-A2CB-3C62D297C5C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a:extLst>
              <a:ext uri="{FF2B5EF4-FFF2-40B4-BE49-F238E27FC236}">
                <a16:creationId xmlns:a16="http://schemas.microsoft.com/office/drawing/2014/main" id="{9DC11334-2D98-2BB5-23FC-DD000A39129B}"/>
              </a:ext>
            </a:extLst>
          </p:cNvPr>
          <p:cNvSpPr>
            <a:spLocks noGrp="1"/>
          </p:cNvSpPr>
          <p:nvPr>
            <p:ph type="sldNum" sz="quarter" idx="10"/>
          </p:nvPr>
        </p:nvSpPr>
        <p:spPr/>
        <p:txBody>
          <a:bodyPr/>
          <a:lstStyle/>
          <a:p>
            <a:fld id="{E6BB3A5F-78DC-4EAE-8F4D-F74258645616}" type="slidenum">
              <a:rPr lang="en-US" smtClean="0"/>
              <a:t>26</a:t>
            </a:fld>
            <a:endParaRPr lang="en-US"/>
          </a:p>
        </p:txBody>
      </p:sp>
    </p:spTree>
    <p:extLst>
      <p:ext uri="{BB962C8B-B14F-4D97-AF65-F5344CB8AC3E}">
        <p14:creationId xmlns:p14="http://schemas.microsoft.com/office/powerpoint/2010/main" val="584335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27</a:t>
            </a:fld>
            <a:endParaRPr lang="en-US"/>
          </a:p>
        </p:txBody>
      </p:sp>
    </p:spTree>
    <p:extLst>
      <p:ext uri="{BB962C8B-B14F-4D97-AF65-F5344CB8AC3E}">
        <p14:creationId xmlns:p14="http://schemas.microsoft.com/office/powerpoint/2010/main" val="2762560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0D1A8-2F96-B90E-6E79-13A8A78853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CA08B5-8A5F-F3AC-FB31-8FDF732598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9E3CB6-A419-276F-5AAC-69134BDB3DE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a:extLst>
              <a:ext uri="{FF2B5EF4-FFF2-40B4-BE49-F238E27FC236}">
                <a16:creationId xmlns:a16="http://schemas.microsoft.com/office/drawing/2014/main" id="{6902BE6D-2F40-7495-FD7E-48C191B04505}"/>
              </a:ext>
            </a:extLst>
          </p:cNvPr>
          <p:cNvSpPr>
            <a:spLocks noGrp="1"/>
          </p:cNvSpPr>
          <p:nvPr>
            <p:ph type="sldNum" sz="quarter" idx="10"/>
          </p:nvPr>
        </p:nvSpPr>
        <p:spPr/>
        <p:txBody>
          <a:bodyPr/>
          <a:lstStyle/>
          <a:p>
            <a:fld id="{E6BB3A5F-78DC-4EAE-8F4D-F74258645616}" type="slidenum">
              <a:rPr lang="en-US" smtClean="0"/>
              <a:t>28</a:t>
            </a:fld>
            <a:endParaRPr lang="en-US"/>
          </a:p>
        </p:txBody>
      </p:sp>
    </p:spTree>
    <p:extLst>
      <p:ext uri="{BB962C8B-B14F-4D97-AF65-F5344CB8AC3E}">
        <p14:creationId xmlns:p14="http://schemas.microsoft.com/office/powerpoint/2010/main" val="2612446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15753-5421-10A0-E4F1-39C6E24FA2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8740B8-B8B2-67BC-17F1-BFEE705A80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310FCE-733E-CDD0-BB41-83DFA6483A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a:extLst>
              <a:ext uri="{FF2B5EF4-FFF2-40B4-BE49-F238E27FC236}">
                <a16:creationId xmlns:a16="http://schemas.microsoft.com/office/drawing/2014/main" id="{953F8598-7C1D-2A8E-B72E-AA235A2BFC91}"/>
              </a:ext>
            </a:extLst>
          </p:cNvPr>
          <p:cNvSpPr>
            <a:spLocks noGrp="1"/>
          </p:cNvSpPr>
          <p:nvPr>
            <p:ph type="sldNum" sz="quarter" idx="10"/>
          </p:nvPr>
        </p:nvSpPr>
        <p:spPr/>
        <p:txBody>
          <a:bodyPr/>
          <a:lstStyle/>
          <a:p>
            <a:fld id="{E6BB3A5F-78DC-4EAE-8F4D-F74258645616}" type="slidenum">
              <a:rPr lang="en-US" smtClean="0"/>
              <a:t>29</a:t>
            </a:fld>
            <a:endParaRPr lang="en-US"/>
          </a:p>
        </p:txBody>
      </p:sp>
    </p:spTree>
    <p:extLst>
      <p:ext uri="{BB962C8B-B14F-4D97-AF65-F5344CB8AC3E}">
        <p14:creationId xmlns:p14="http://schemas.microsoft.com/office/powerpoint/2010/main" val="714580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auto"/>
            <a:r>
              <a:rPr lang="en-US" dirty="0"/>
              <a:t>You may have seen your ride-hailing driver having all the other apps up there to see the best opportunity and switching in real time. The behavior is usually called “multihoming”. [CLICK]</a:t>
            </a:r>
          </a:p>
          <a:p>
            <a:pPr fontAlgn="auto"/>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getting more intense in cities like New York, where in 2018, the City Council voted to stop issuing new licenses for ride-hailing drivers for a year, and extended for another year. This means that gig companies will have to fight over the limited pool of workers.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growing number of platforms access the same pool of workers to complete their gigs, the question of how workers choose between competing platforms has grown in salience.  However, cross-platform multihoming behavior has been difficult to empirically trace and analyze. </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fontAlgn="auto"/>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6BB3A5F-78DC-4EAE-8F4D-F74258645616}" type="slidenum">
              <a:rPr lang="en-US" smtClean="0"/>
              <a:t>3</a:t>
            </a:fld>
            <a:endParaRPr lang="en-US"/>
          </a:p>
        </p:txBody>
      </p:sp>
    </p:spTree>
    <p:extLst>
      <p:ext uri="{BB962C8B-B14F-4D97-AF65-F5344CB8AC3E}">
        <p14:creationId xmlns:p14="http://schemas.microsoft.com/office/powerpoint/2010/main" val="2203122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BCCDD-C6AA-12AE-FCEC-0947E93204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D1A595-F3BE-DDC3-969C-54942003F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C109F8-31A7-1E62-10D1-473BFE783D0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a:extLst>
              <a:ext uri="{FF2B5EF4-FFF2-40B4-BE49-F238E27FC236}">
                <a16:creationId xmlns:a16="http://schemas.microsoft.com/office/drawing/2014/main" id="{A440181E-3884-CF70-6169-D4B6287FDED3}"/>
              </a:ext>
            </a:extLst>
          </p:cNvPr>
          <p:cNvSpPr>
            <a:spLocks noGrp="1"/>
          </p:cNvSpPr>
          <p:nvPr>
            <p:ph type="sldNum" sz="quarter" idx="10"/>
          </p:nvPr>
        </p:nvSpPr>
        <p:spPr/>
        <p:txBody>
          <a:bodyPr/>
          <a:lstStyle/>
          <a:p>
            <a:fld id="{E6BB3A5F-78DC-4EAE-8F4D-F74258645616}" type="slidenum">
              <a:rPr lang="en-US" smtClean="0"/>
              <a:t>30</a:t>
            </a:fld>
            <a:endParaRPr lang="en-US"/>
          </a:p>
        </p:txBody>
      </p:sp>
    </p:spTree>
    <p:extLst>
      <p:ext uri="{BB962C8B-B14F-4D97-AF65-F5344CB8AC3E}">
        <p14:creationId xmlns:p14="http://schemas.microsoft.com/office/powerpoint/2010/main" val="20242738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CC0EC-5DDC-A4EB-AC26-5594A22737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2E5BC-C9AD-752A-2FCB-B29970411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9D4A4F-91B1-0209-F1CB-1BE15B4B1B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with a worker who chose to work for A [CLICK] and then they would be working on a task. [CLICK] Then, they can decide whether to stay with the focal platform, switch over to B, or leaving the market.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worker chooses to switch from A to B, then they enter a similar model with the task and the decisions. For today’s talk, we assume that once the worker left A for B, they won’t return back to A. This is what we observed from our data and from talking to the drivers in NY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start modeling the competing platform first.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tend to drive one long session for firm A rather than doing multiple shorter sessions.]</a:t>
            </a:r>
          </a:p>
          <a:p>
            <a:endParaRPr lang="en-US" dirty="0"/>
          </a:p>
        </p:txBody>
      </p:sp>
      <p:sp>
        <p:nvSpPr>
          <p:cNvPr id="4" name="Slide Number Placeholder 3">
            <a:extLst>
              <a:ext uri="{FF2B5EF4-FFF2-40B4-BE49-F238E27FC236}">
                <a16:creationId xmlns:a16="http://schemas.microsoft.com/office/drawing/2014/main" id="{6BA6BD1F-D4DC-08BB-C508-DDCB85E42171}"/>
              </a:ext>
            </a:extLst>
          </p:cNvPr>
          <p:cNvSpPr>
            <a:spLocks noGrp="1"/>
          </p:cNvSpPr>
          <p:nvPr>
            <p:ph type="sldNum" sz="quarter" idx="10"/>
          </p:nvPr>
        </p:nvSpPr>
        <p:spPr/>
        <p:txBody>
          <a:bodyPr/>
          <a:lstStyle/>
          <a:p>
            <a:fld id="{E6BB3A5F-78DC-4EAE-8F4D-F74258645616}" type="slidenum">
              <a:rPr lang="en-US" smtClean="0"/>
              <a:t>31</a:t>
            </a:fld>
            <a:endParaRPr lang="en-US"/>
          </a:p>
        </p:txBody>
      </p:sp>
    </p:spTree>
    <p:extLst>
      <p:ext uri="{BB962C8B-B14F-4D97-AF65-F5344CB8AC3E}">
        <p14:creationId xmlns:p14="http://schemas.microsoft.com/office/powerpoint/2010/main" val="1954724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assume that every driver has the same discount factor beta. So, they are all the same on how forward-looking they are</a:t>
            </a:r>
          </a:p>
          <a:p>
            <a:endParaRPr lang="en-US" dirty="0"/>
          </a:p>
          <a:p>
            <a:r>
              <a:rPr lang="en-US" dirty="0"/>
              <a:t>We model the heterogeneity of these drivers by their individual cost of working for a unit time interval. [CLICK]</a:t>
            </a:r>
          </a:p>
          <a:p>
            <a:endParaRPr lang="en-US" dirty="0"/>
          </a:p>
          <a:p>
            <a:r>
              <a:rPr lang="en-US" dirty="0"/>
              <a:t>So all drivers have their own costs, and these costs are drawn from a truncated normal with parameters mu and sigma^2.</a:t>
            </a:r>
          </a:p>
          <a:p>
            <a:endParaRPr lang="en-US" dirty="0"/>
          </a:p>
          <a:p>
            <a:r>
              <a:rPr lang="en-US" dirty="0"/>
              <a:t>Essentially, we’re going to estimate these 3 parameters: beta, mu, and sigma.</a:t>
            </a:r>
          </a:p>
        </p:txBody>
      </p:sp>
      <p:sp>
        <p:nvSpPr>
          <p:cNvPr id="4" name="Slide Number Placeholder 3"/>
          <p:cNvSpPr>
            <a:spLocks noGrp="1"/>
          </p:cNvSpPr>
          <p:nvPr>
            <p:ph type="sldNum" sz="quarter" idx="10"/>
          </p:nvPr>
        </p:nvSpPr>
        <p:spPr/>
        <p:txBody>
          <a:bodyPr/>
          <a:lstStyle/>
          <a:p>
            <a:fld id="{E6BB3A5F-78DC-4EAE-8F4D-F74258645616}" type="slidenum">
              <a:rPr lang="en-US" smtClean="0"/>
              <a:t>32</a:t>
            </a:fld>
            <a:endParaRPr lang="en-US"/>
          </a:p>
        </p:txBody>
      </p:sp>
    </p:spTree>
    <p:extLst>
      <p:ext uri="{BB962C8B-B14F-4D97-AF65-F5344CB8AC3E}">
        <p14:creationId xmlns:p14="http://schemas.microsoft.com/office/powerpoint/2010/main" val="40562868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in the value of working for B, they’d incur the cost </a:t>
            </a:r>
            <a:r>
              <a:rPr lang="en-US" dirty="0" err="1"/>
              <a:t>C_i</a:t>
            </a:r>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33</a:t>
            </a:fld>
            <a:endParaRPr lang="en-US"/>
          </a:p>
        </p:txBody>
      </p:sp>
    </p:spTree>
    <p:extLst>
      <p:ext uri="{BB962C8B-B14F-4D97-AF65-F5344CB8AC3E}">
        <p14:creationId xmlns:p14="http://schemas.microsoft.com/office/powerpoint/2010/main" val="21238615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ride-hailing, your location is pretty much determined by whether you got a passenger. So if you get one, then you know where you will be at next and also when you will be free to make a decision again.</a:t>
            </a:r>
          </a:p>
        </p:txBody>
      </p:sp>
      <p:sp>
        <p:nvSpPr>
          <p:cNvPr id="4" name="Slide Number Placeholder 3"/>
          <p:cNvSpPr>
            <a:spLocks noGrp="1"/>
          </p:cNvSpPr>
          <p:nvPr>
            <p:ph type="sldNum" sz="quarter" idx="10"/>
          </p:nvPr>
        </p:nvSpPr>
        <p:spPr/>
        <p:txBody>
          <a:bodyPr/>
          <a:lstStyle/>
          <a:p>
            <a:fld id="{E6BB3A5F-78DC-4EAE-8F4D-F74258645616}" type="slidenum">
              <a:rPr lang="en-US" smtClean="0"/>
              <a:t>34</a:t>
            </a:fld>
            <a:endParaRPr lang="en-US"/>
          </a:p>
        </p:txBody>
      </p:sp>
    </p:spTree>
    <p:extLst>
      <p:ext uri="{BB962C8B-B14F-4D97-AF65-F5344CB8AC3E}">
        <p14:creationId xmlns:p14="http://schemas.microsoft.com/office/powerpoint/2010/main" val="1835756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first component of the value is the expected value if you get matched with a customer. </a:t>
            </a:r>
          </a:p>
          <a:p>
            <a:endParaRPr lang="en-US" dirty="0"/>
          </a:p>
          <a:p>
            <a:r>
              <a:rPr lang="en-US" dirty="0"/>
              <a:t>This will depend on how likely you’ll get a customer, the transition matrix, the average fares and duration of the trip.</a:t>
            </a:r>
          </a:p>
        </p:txBody>
      </p:sp>
      <p:sp>
        <p:nvSpPr>
          <p:cNvPr id="4" name="Slide Number Placeholder 3"/>
          <p:cNvSpPr>
            <a:spLocks noGrp="1"/>
          </p:cNvSpPr>
          <p:nvPr>
            <p:ph type="sldNum" sz="quarter" idx="10"/>
          </p:nvPr>
        </p:nvSpPr>
        <p:spPr/>
        <p:txBody>
          <a:bodyPr/>
          <a:lstStyle/>
          <a:p>
            <a:fld id="{E6BB3A5F-78DC-4EAE-8F4D-F74258645616}" type="slidenum">
              <a:rPr lang="en-US" smtClean="0"/>
              <a:t>35</a:t>
            </a:fld>
            <a:endParaRPr lang="en-US"/>
          </a:p>
        </p:txBody>
      </p:sp>
    </p:spTree>
    <p:extLst>
      <p:ext uri="{BB962C8B-B14F-4D97-AF65-F5344CB8AC3E}">
        <p14:creationId xmlns:p14="http://schemas.microsoft.com/office/powerpoint/2010/main" val="2207585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don’t get a match, then you’ll still be at the same location in the next period.</a:t>
            </a:r>
          </a:p>
        </p:txBody>
      </p:sp>
      <p:sp>
        <p:nvSpPr>
          <p:cNvPr id="4" name="Slide Number Placeholder 3"/>
          <p:cNvSpPr>
            <a:spLocks noGrp="1"/>
          </p:cNvSpPr>
          <p:nvPr>
            <p:ph type="sldNum" sz="quarter" idx="10"/>
          </p:nvPr>
        </p:nvSpPr>
        <p:spPr/>
        <p:txBody>
          <a:bodyPr/>
          <a:lstStyle/>
          <a:p>
            <a:fld id="{E6BB3A5F-78DC-4EAE-8F4D-F74258645616}" type="slidenum">
              <a:rPr lang="en-US" smtClean="0"/>
              <a:t>36</a:t>
            </a:fld>
            <a:endParaRPr lang="en-US"/>
          </a:p>
        </p:txBody>
      </p:sp>
    </p:spTree>
    <p:extLst>
      <p:ext uri="{BB962C8B-B14F-4D97-AF65-F5344CB8AC3E}">
        <p14:creationId xmlns:p14="http://schemas.microsoft.com/office/powerpoint/2010/main" val="15587003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is reflected in the second component here.</a:t>
            </a:r>
          </a:p>
        </p:txBody>
      </p:sp>
      <p:sp>
        <p:nvSpPr>
          <p:cNvPr id="4" name="Slide Number Placeholder 3"/>
          <p:cNvSpPr>
            <a:spLocks noGrp="1"/>
          </p:cNvSpPr>
          <p:nvPr>
            <p:ph type="sldNum" sz="quarter" idx="10"/>
          </p:nvPr>
        </p:nvSpPr>
        <p:spPr/>
        <p:txBody>
          <a:bodyPr/>
          <a:lstStyle/>
          <a:p>
            <a:fld id="{E6BB3A5F-78DC-4EAE-8F4D-F74258645616}" type="slidenum">
              <a:rPr lang="en-US" smtClean="0"/>
              <a:t>37</a:t>
            </a:fld>
            <a:endParaRPr lang="en-US"/>
          </a:p>
        </p:txBody>
      </p:sp>
    </p:spTree>
    <p:extLst>
      <p:ext uri="{BB962C8B-B14F-4D97-AF65-F5344CB8AC3E}">
        <p14:creationId xmlns:p14="http://schemas.microsoft.com/office/powerpoint/2010/main" val="5445849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break down each day into different time blocks and within each block we solve an infinite-horizon dynamic programming until convergence and then we get the expected value of working for B at each location during each time block.</a:t>
            </a:r>
          </a:p>
        </p:txBody>
      </p:sp>
      <p:sp>
        <p:nvSpPr>
          <p:cNvPr id="4" name="Slide Number Placeholder 3"/>
          <p:cNvSpPr>
            <a:spLocks noGrp="1"/>
          </p:cNvSpPr>
          <p:nvPr>
            <p:ph type="sldNum" sz="quarter" idx="10"/>
          </p:nvPr>
        </p:nvSpPr>
        <p:spPr/>
        <p:txBody>
          <a:bodyPr/>
          <a:lstStyle/>
          <a:p>
            <a:fld id="{E6BB3A5F-78DC-4EAE-8F4D-F74258645616}" type="slidenum">
              <a:rPr lang="en-US" smtClean="0"/>
              <a:t>38</a:t>
            </a:fld>
            <a:endParaRPr lang="en-US"/>
          </a:p>
        </p:txBody>
      </p:sp>
    </p:spTree>
    <p:extLst>
      <p:ext uri="{BB962C8B-B14F-4D97-AF65-F5344CB8AC3E}">
        <p14:creationId xmlns:p14="http://schemas.microsoft.com/office/powerpoint/2010/main" val="30374199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focal firm, it’s very similar.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Except that the workers always get paid an hourly wage as long as they’re still online. They also have 3 options now. To stay, to switch to B, or to quit and go home.</a:t>
            </a:r>
          </a:p>
        </p:txBody>
      </p:sp>
      <p:sp>
        <p:nvSpPr>
          <p:cNvPr id="4" name="Slide Number Placeholder 3"/>
          <p:cNvSpPr>
            <a:spLocks noGrp="1"/>
          </p:cNvSpPr>
          <p:nvPr>
            <p:ph type="sldNum" sz="quarter" idx="10"/>
          </p:nvPr>
        </p:nvSpPr>
        <p:spPr/>
        <p:txBody>
          <a:bodyPr/>
          <a:lstStyle/>
          <a:p>
            <a:fld id="{E6BB3A5F-78DC-4EAE-8F4D-F74258645616}" type="slidenum">
              <a:rPr lang="en-US" smtClean="0"/>
              <a:t>39</a:t>
            </a:fld>
            <a:endParaRPr lang="en-US"/>
          </a:p>
        </p:txBody>
      </p:sp>
    </p:spTree>
    <p:extLst>
      <p:ext uri="{BB962C8B-B14F-4D97-AF65-F5344CB8AC3E}">
        <p14:creationId xmlns:p14="http://schemas.microsoft.com/office/powerpoint/2010/main" val="3060674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826FD-4802-9DC9-1007-21F16699BA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B99956-8E04-0B4F-1E7C-2DD1037863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E54768-C28A-4FF4-E7DE-E4AEC00A7B53}"/>
              </a:ext>
            </a:extLst>
          </p:cNvPr>
          <p:cNvSpPr>
            <a:spLocks noGrp="1"/>
          </p:cNvSpPr>
          <p:nvPr>
            <p:ph type="body" idx="1"/>
          </p:nvPr>
        </p:nvSpPr>
        <p:spPr/>
        <p:txBody>
          <a:bodyPr/>
          <a:lstStyle/>
          <a:p>
            <a:pPr fontAlgn="auto"/>
            <a:r>
              <a:rPr lang="en-US" dirty="0"/>
              <a:t>You may have seen your ride-hailing driver having all the other apps up there to see the best opportunity and switching in real time. The behavior is usually called “multihoming”. [CLICK]</a:t>
            </a:r>
          </a:p>
          <a:p>
            <a:pPr fontAlgn="auto"/>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getting more intense in cities like New York, where in 2018, the City Council voted to stop issuing new licenses for ride-hailing drivers for a year, and extended for another year. This means that gig companies will have to fight over the limited pool of workers.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growing number of platforms access the same pool of workers to complete their gigs, the question of how workers choose between competing platforms has grown in salience.  However, cross-platform multihoming behavior has been difficult to empirically trace and analyze. </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fontAlgn="auto"/>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07F8DEA-6A8C-1A09-AFA0-DE572D6C530B}"/>
              </a:ext>
            </a:extLst>
          </p:cNvPr>
          <p:cNvSpPr>
            <a:spLocks noGrp="1"/>
          </p:cNvSpPr>
          <p:nvPr>
            <p:ph type="sldNum" sz="quarter" idx="10"/>
          </p:nvPr>
        </p:nvSpPr>
        <p:spPr/>
        <p:txBody>
          <a:bodyPr/>
          <a:lstStyle/>
          <a:p>
            <a:fld id="{E6BB3A5F-78DC-4EAE-8F4D-F74258645616}" type="slidenum">
              <a:rPr lang="en-US" smtClean="0"/>
              <a:t>4</a:t>
            </a:fld>
            <a:endParaRPr lang="en-US"/>
          </a:p>
        </p:txBody>
      </p:sp>
    </p:spTree>
    <p:extLst>
      <p:ext uri="{BB962C8B-B14F-4D97-AF65-F5344CB8AC3E}">
        <p14:creationId xmlns:p14="http://schemas.microsoft.com/office/powerpoint/2010/main" val="16823872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they compare the values of the three options. Here we also allow them to choice-specific multivariate extreme value distributed errors.</a:t>
            </a:r>
          </a:p>
          <a:p>
            <a:endParaRPr lang="en-US" dirty="0"/>
          </a:p>
          <a:p>
            <a:r>
              <a:rPr lang="en-US" dirty="0"/>
              <a:t>The value of going home is normalized to zero, The value of switching is what solved from the competing firm model. </a:t>
            </a:r>
          </a:p>
          <a:p>
            <a:endParaRPr lang="en-US" dirty="0"/>
          </a:p>
          <a:p>
            <a:r>
              <a:rPr lang="en-US" dirty="0"/>
              <a:t>We now have to compute the value of working for A.</a:t>
            </a:r>
          </a:p>
        </p:txBody>
      </p:sp>
      <p:sp>
        <p:nvSpPr>
          <p:cNvPr id="4" name="Slide Number Placeholder 3"/>
          <p:cNvSpPr>
            <a:spLocks noGrp="1"/>
          </p:cNvSpPr>
          <p:nvPr>
            <p:ph type="sldNum" sz="quarter" idx="10"/>
          </p:nvPr>
        </p:nvSpPr>
        <p:spPr/>
        <p:txBody>
          <a:bodyPr/>
          <a:lstStyle/>
          <a:p>
            <a:fld id="{E6BB3A5F-78DC-4EAE-8F4D-F74258645616}" type="slidenum">
              <a:rPr lang="en-US" smtClean="0"/>
              <a:t>40</a:t>
            </a:fld>
            <a:endParaRPr lang="en-US"/>
          </a:p>
        </p:txBody>
      </p:sp>
    </p:spTree>
    <p:extLst>
      <p:ext uri="{BB962C8B-B14F-4D97-AF65-F5344CB8AC3E}">
        <p14:creationId xmlns:p14="http://schemas.microsoft.com/office/powerpoint/2010/main" val="31042083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 of working for A is very similar to what we had before.</a:t>
            </a:r>
          </a:p>
        </p:txBody>
      </p:sp>
      <p:sp>
        <p:nvSpPr>
          <p:cNvPr id="4" name="Slide Number Placeholder 3"/>
          <p:cNvSpPr>
            <a:spLocks noGrp="1"/>
          </p:cNvSpPr>
          <p:nvPr>
            <p:ph type="sldNum" sz="quarter" idx="10"/>
          </p:nvPr>
        </p:nvSpPr>
        <p:spPr/>
        <p:txBody>
          <a:bodyPr/>
          <a:lstStyle/>
          <a:p>
            <a:fld id="{E6BB3A5F-78DC-4EAE-8F4D-F74258645616}" type="slidenum">
              <a:rPr lang="en-US" smtClean="0"/>
              <a:t>41</a:t>
            </a:fld>
            <a:endParaRPr lang="en-US"/>
          </a:p>
        </p:txBody>
      </p:sp>
    </p:spTree>
    <p:extLst>
      <p:ext uri="{BB962C8B-B14F-4D97-AF65-F5344CB8AC3E}">
        <p14:creationId xmlns:p14="http://schemas.microsoft.com/office/powerpoint/2010/main" val="22606689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42</a:t>
            </a:fld>
            <a:endParaRPr lang="en-US"/>
          </a:p>
        </p:txBody>
      </p:sp>
    </p:spTree>
    <p:extLst>
      <p:ext uri="{BB962C8B-B14F-4D97-AF65-F5344CB8AC3E}">
        <p14:creationId xmlns:p14="http://schemas.microsoft.com/office/powerpoint/2010/main" val="34605840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model, given the parameters, we can solve this finite horizon DP by doing backward induction, since we know all drivers leave by midnight, and we already computed the values of working for ”B”.</a:t>
            </a:r>
          </a:p>
        </p:txBody>
      </p:sp>
      <p:sp>
        <p:nvSpPr>
          <p:cNvPr id="4" name="Slide Number Placeholder 3"/>
          <p:cNvSpPr>
            <a:spLocks noGrp="1"/>
          </p:cNvSpPr>
          <p:nvPr>
            <p:ph type="sldNum" sz="quarter" idx="10"/>
          </p:nvPr>
        </p:nvSpPr>
        <p:spPr/>
        <p:txBody>
          <a:bodyPr/>
          <a:lstStyle/>
          <a:p>
            <a:fld id="{E6BB3A5F-78DC-4EAE-8F4D-F74258645616}" type="slidenum">
              <a:rPr lang="en-US" smtClean="0"/>
              <a:t>43</a:t>
            </a:fld>
            <a:endParaRPr lang="en-US"/>
          </a:p>
        </p:txBody>
      </p:sp>
    </p:spTree>
    <p:extLst>
      <p:ext uri="{BB962C8B-B14F-4D97-AF65-F5344CB8AC3E}">
        <p14:creationId xmlns:p14="http://schemas.microsoft.com/office/powerpoint/2010/main" val="546921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structural models are usually estimated using maximum likelihood. However, likelihood functions arising from economic models like ours are sometimes too complex to evaluate or may not exist in closed form. Here we will use simulation and ML to help.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[9 minutes here] &lt;- AIM FOR 8 minutes</a:t>
            </a:r>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44</a:t>
            </a:fld>
            <a:endParaRPr lang="en-US"/>
          </a:p>
        </p:txBody>
      </p:sp>
    </p:spTree>
    <p:extLst>
      <p:ext uri="{BB962C8B-B14F-4D97-AF65-F5344CB8AC3E}">
        <p14:creationId xmlns:p14="http://schemas.microsoft.com/office/powerpoint/2010/main" val="25130565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looking at what fraction of drivers who have been working for the focal firm quitting at different time and location each day. [CLICK]</a:t>
            </a:r>
          </a:p>
          <a:p>
            <a:endParaRPr lang="en-US" dirty="0"/>
          </a:p>
          <a:p>
            <a:r>
              <a:rPr lang="en-US" dirty="0"/>
              <a:t>H refers to the hours, from 7am to 11pm, [CLICK] and L refers to location which is one of the 20 regions in NYC. [CLICK]</a:t>
            </a:r>
          </a:p>
          <a:p>
            <a:endParaRPr lang="en-US" dirty="0"/>
          </a:p>
          <a:p>
            <a:r>
              <a:rPr lang="en-US" dirty="0"/>
              <a:t>Now from the actual data, we can generate a heatmap like this for each day, where each cell represents the true fraction of drivers quitting at particular time and location.</a:t>
            </a:r>
          </a:p>
        </p:txBody>
      </p:sp>
      <p:sp>
        <p:nvSpPr>
          <p:cNvPr id="4" name="Slide Number Placeholder 3"/>
          <p:cNvSpPr>
            <a:spLocks noGrp="1"/>
          </p:cNvSpPr>
          <p:nvPr>
            <p:ph type="sldNum" sz="quarter" idx="10"/>
          </p:nvPr>
        </p:nvSpPr>
        <p:spPr/>
        <p:txBody>
          <a:bodyPr/>
          <a:lstStyle/>
          <a:p>
            <a:fld id="{E6BB3A5F-78DC-4EAE-8F4D-F74258645616}" type="slidenum">
              <a:rPr lang="en-US" smtClean="0"/>
              <a:t>45</a:t>
            </a:fld>
            <a:endParaRPr lang="en-US"/>
          </a:p>
        </p:txBody>
      </p:sp>
    </p:spTree>
    <p:extLst>
      <p:ext uri="{BB962C8B-B14F-4D97-AF65-F5344CB8AC3E}">
        <p14:creationId xmlns:p14="http://schemas.microsoft.com/office/powerpoint/2010/main" val="35145041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eventual goal is that we want to find parameters that minimize the distance function between the data and the simulation.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common estimation methods still suffer from the curse of dimensionality in models with rich heterogeneity and the convergence is not guaranteed or can be extremely slow.</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we will resort to a better way to learn from data: machine learning. </a:t>
            </a:r>
          </a:p>
        </p:txBody>
      </p:sp>
      <p:sp>
        <p:nvSpPr>
          <p:cNvPr id="4" name="Slide Number Placeholder 3"/>
          <p:cNvSpPr>
            <a:spLocks noGrp="1"/>
          </p:cNvSpPr>
          <p:nvPr>
            <p:ph type="sldNum" sz="quarter" idx="10"/>
          </p:nvPr>
        </p:nvSpPr>
        <p:spPr/>
        <p:txBody>
          <a:bodyPr/>
          <a:lstStyle/>
          <a:p>
            <a:fld id="{E6BB3A5F-78DC-4EAE-8F4D-F74258645616}" type="slidenum">
              <a:rPr lang="en-US" smtClean="0"/>
              <a:t>46</a:t>
            </a:fld>
            <a:endParaRPr lang="en-US"/>
          </a:p>
        </p:txBody>
      </p:sp>
    </p:spTree>
    <p:extLst>
      <p:ext uri="{BB962C8B-B14F-4D97-AF65-F5344CB8AC3E}">
        <p14:creationId xmlns:p14="http://schemas.microsoft.com/office/powerpoint/2010/main" val="4273567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help us solve computational challenges, we did a lot a lot of pre-</a:t>
            </a:r>
            <a:r>
              <a:rPr lang="en-US" sz="1200" kern="1200" dirty="0" err="1">
                <a:solidFill>
                  <a:schemeClr val="tx1"/>
                </a:solidFill>
                <a:effectLst/>
                <a:latin typeface="+mn-lt"/>
                <a:ea typeface="+mn-ea"/>
                <a:cs typeface="+mn-cs"/>
              </a:rPr>
              <a:t>computationfor</a:t>
            </a:r>
            <a:r>
              <a:rPr lang="en-US" sz="1200" kern="1200" dirty="0">
                <a:solidFill>
                  <a:schemeClr val="tx1"/>
                </a:solidFill>
                <a:effectLst/>
                <a:latin typeface="+mn-lt"/>
                <a:ea typeface="+mn-ea"/>
                <a:cs typeface="+mn-cs"/>
              </a:rPr>
              <a:t>  a grid of  BETA and COSTS values.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each pair, we simulate each driver’s decision 100 times for each day. For one driver, we can generate the distribution of when and where he’s quitting across 100 runs.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can then do the same for the rest of the days, and also for the rest of the drivers in the data.</a:t>
            </a:r>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47</a:t>
            </a:fld>
            <a:endParaRPr lang="en-US"/>
          </a:p>
        </p:txBody>
      </p:sp>
    </p:spTree>
    <p:extLst>
      <p:ext uri="{BB962C8B-B14F-4D97-AF65-F5344CB8AC3E}">
        <p14:creationId xmlns:p14="http://schemas.microsoft.com/office/powerpoint/2010/main" val="684484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69771-5136-1B9E-975B-1CD18A1C0D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E94B3F-6FB6-ECE6-434F-91A36DE50D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5FAA83-2FA1-2A99-E4D3-4BFED64D8EAE}"/>
              </a:ext>
            </a:extLst>
          </p:cNvPr>
          <p:cNvSpPr>
            <a:spLocks noGrp="1"/>
          </p:cNvSpPr>
          <p:nvPr>
            <p:ph type="body" idx="1"/>
          </p:nvPr>
        </p:nvSpPr>
        <p:spPr/>
        <p:txBody>
          <a:bodyPr/>
          <a:lstStyle/>
          <a:p>
            <a:r>
              <a:rPr lang="en-US" dirty="0"/>
              <a:t>In the actual simulation, given a set of parameters theta, we first draw each driver’s cost from a truncated normal with mean mu and variance sigma^2.</a:t>
            </a:r>
          </a:p>
          <a:p>
            <a:endParaRPr lang="en-US" dirty="0"/>
          </a:p>
          <a:p>
            <a:r>
              <a:rPr lang="en-US" dirty="0"/>
              <a:t>For the driver </a:t>
            </a:r>
            <a:r>
              <a:rPr lang="en-US" dirty="0" err="1"/>
              <a:t>i</a:t>
            </a:r>
            <a:r>
              <a:rPr lang="en-US" dirty="0"/>
              <a:t> with cost </a:t>
            </a:r>
            <a:r>
              <a:rPr lang="en-US" dirty="0" err="1"/>
              <a:t>c_i</a:t>
            </a:r>
            <a:r>
              <a:rPr lang="en-US" dirty="0"/>
              <a:t>, we revisit our pre-computed distributions. We can find the four nearest points to the pair (beta and </a:t>
            </a:r>
            <a:r>
              <a:rPr lang="en-US" dirty="0" err="1"/>
              <a:t>C_i</a:t>
            </a:r>
            <a:r>
              <a:rPr lang="en-US" dirty="0"/>
              <a:t>)</a:t>
            </a:r>
          </a:p>
          <a:p>
            <a:endParaRPr lang="en-US" dirty="0"/>
          </a:p>
          <a:p>
            <a:r>
              <a:rPr lang="en-US" dirty="0"/>
              <a:t>The new distribution of quitting decision given beta and </a:t>
            </a:r>
            <a:r>
              <a:rPr lang="en-US" dirty="0" err="1"/>
              <a:t>C_i</a:t>
            </a:r>
            <a:r>
              <a:rPr lang="en-US" dirty="0"/>
              <a:t> would be a linear interpolation of the four distributions associated with those four points, based on those distances.</a:t>
            </a:r>
          </a:p>
        </p:txBody>
      </p:sp>
      <p:sp>
        <p:nvSpPr>
          <p:cNvPr id="4" name="Slide Number Placeholder 3">
            <a:extLst>
              <a:ext uri="{FF2B5EF4-FFF2-40B4-BE49-F238E27FC236}">
                <a16:creationId xmlns:a16="http://schemas.microsoft.com/office/drawing/2014/main" id="{EBA6C30A-35E4-31B8-067C-2D4BA65182DE}"/>
              </a:ext>
            </a:extLst>
          </p:cNvPr>
          <p:cNvSpPr>
            <a:spLocks noGrp="1"/>
          </p:cNvSpPr>
          <p:nvPr>
            <p:ph type="sldNum" sz="quarter" idx="10"/>
          </p:nvPr>
        </p:nvSpPr>
        <p:spPr/>
        <p:txBody>
          <a:bodyPr/>
          <a:lstStyle/>
          <a:p>
            <a:fld id="{E6BB3A5F-78DC-4EAE-8F4D-F74258645616}" type="slidenum">
              <a:rPr lang="en-US" smtClean="0"/>
              <a:t>48</a:t>
            </a:fld>
            <a:endParaRPr lang="en-US"/>
          </a:p>
        </p:txBody>
      </p:sp>
    </p:spTree>
    <p:extLst>
      <p:ext uri="{BB962C8B-B14F-4D97-AF65-F5344CB8AC3E}">
        <p14:creationId xmlns:p14="http://schemas.microsoft.com/office/powerpoint/2010/main" val="18100277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D36CB-1632-B48C-7052-21BF46F527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D5C5E0-8A9D-319A-3761-98C641F365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83B07E-F2D9-023F-69D6-2ADE77E59F60}"/>
              </a:ext>
            </a:extLst>
          </p:cNvPr>
          <p:cNvSpPr>
            <a:spLocks noGrp="1"/>
          </p:cNvSpPr>
          <p:nvPr>
            <p:ph type="body" idx="1"/>
          </p:nvPr>
        </p:nvSpPr>
        <p:spPr/>
        <p:txBody>
          <a:bodyPr/>
          <a:lstStyle/>
          <a:p>
            <a:r>
              <a:rPr lang="en-US" dirty="0"/>
              <a:t>In the actual simulation, given a set of parameters theta, we first draw each driver’s cost from a truncated normal with mean mu and variance sigma^2.</a:t>
            </a:r>
          </a:p>
          <a:p>
            <a:endParaRPr lang="en-US" dirty="0"/>
          </a:p>
          <a:p>
            <a:r>
              <a:rPr lang="en-US" dirty="0"/>
              <a:t>For the driver </a:t>
            </a:r>
            <a:r>
              <a:rPr lang="en-US" dirty="0" err="1"/>
              <a:t>i</a:t>
            </a:r>
            <a:r>
              <a:rPr lang="en-US" dirty="0"/>
              <a:t> with cost </a:t>
            </a:r>
            <a:r>
              <a:rPr lang="en-US" dirty="0" err="1"/>
              <a:t>c_i</a:t>
            </a:r>
            <a:r>
              <a:rPr lang="en-US" dirty="0"/>
              <a:t>, we revisit our pre-computed distributions. We can find the four nearest points to the pair (beta and </a:t>
            </a:r>
            <a:r>
              <a:rPr lang="en-US" dirty="0" err="1"/>
              <a:t>C_i</a:t>
            </a:r>
            <a:r>
              <a:rPr lang="en-US" dirty="0"/>
              <a:t>)</a:t>
            </a:r>
          </a:p>
          <a:p>
            <a:endParaRPr lang="en-US" dirty="0"/>
          </a:p>
          <a:p>
            <a:r>
              <a:rPr lang="en-US" dirty="0"/>
              <a:t>The new distribution of quitting decision given beta and </a:t>
            </a:r>
            <a:r>
              <a:rPr lang="en-US" dirty="0" err="1"/>
              <a:t>C_i</a:t>
            </a:r>
            <a:r>
              <a:rPr lang="en-US" dirty="0"/>
              <a:t> would be a linear interpolation of the four distributions associated with those four points, based on those distances.</a:t>
            </a:r>
          </a:p>
        </p:txBody>
      </p:sp>
      <p:sp>
        <p:nvSpPr>
          <p:cNvPr id="4" name="Slide Number Placeholder 3">
            <a:extLst>
              <a:ext uri="{FF2B5EF4-FFF2-40B4-BE49-F238E27FC236}">
                <a16:creationId xmlns:a16="http://schemas.microsoft.com/office/drawing/2014/main" id="{86839210-40AC-7E52-F00B-81368C98C681}"/>
              </a:ext>
            </a:extLst>
          </p:cNvPr>
          <p:cNvSpPr>
            <a:spLocks noGrp="1"/>
          </p:cNvSpPr>
          <p:nvPr>
            <p:ph type="sldNum" sz="quarter" idx="10"/>
          </p:nvPr>
        </p:nvSpPr>
        <p:spPr/>
        <p:txBody>
          <a:bodyPr/>
          <a:lstStyle/>
          <a:p>
            <a:fld id="{E6BB3A5F-78DC-4EAE-8F4D-F74258645616}" type="slidenum">
              <a:rPr lang="en-US" smtClean="0"/>
              <a:t>49</a:t>
            </a:fld>
            <a:endParaRPr lang="en-US"/>
          </a:p>
        </p:txBody>
      </p:sp>
    </p:spTree>
    <p:extLst>
      <p:ext uri="{BB962C8B-B14F-4D97-AF65-F5344CB8AC3E}">
        <p14:creationId xmlns:p14="http://schemas.microsoft.com/office/powerpoint/2010/main" val="3447342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answer this question, The first step is to better understand how gig workers actually make decisions.</a:t>
            </a:r>
          </a:p>
        </p:txBody>
      </p:sp>
      <p:sp>
        <p:nvSpPr>
          <p:cNvPr id="4" name="Slide Number Placeholder 3"/>
          <p:cNvSpPr>
            <a:spLocks noGrp="1"/>
          </p:cNvSpPr>
          <p:nvPr>
            <p:ph type="sldNum" sz="quarter" idx="10"/>
          </p:nvPr>
        </p:nvSpPr>
        <p:spPr/>
        <p:txBody>
          <a:bodyPr/>
          <a:lstStyle/>
          <a:p>
            <a:fld id="{E6BB3A5F-78DC-4EAE-8F4D-F74258645616}" type="slidenum">
              <a:rPr lang="en-US" smtClean="0"/>
              <a:t>5</a:t>
            </a:fld>
            <a:endParaRPr lang="en-US"/>
          </a:p>
        </p:txBody>
      </p:sp>
    </p:spTree>
    <p:extLst>
      <p:ext uri="{BB962C8B-B14F-4D97-AF65-F5344CB8AC3E}">
        <p14:creationId xmlns:p14="http://schemas.microsoft.com/office/powerpoint/2010/main" val="6780122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algorithm we will use is called a generative adversarial network or GAN. Its framework is a minimax game between two players over classification accuracy.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purpose of GAN is to generate artificial data like images that look real. Our goal here is to obtain estimates of structural model that can generate data that look real, as if it was produced by real workers.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generator is an algorithm to simulate synthetic data; its objective is to find a data-generating algorithm that confuses the discriminator. The discriminator is a classification algorithm that distinguishes observed data from simulated data; it takes a data point as input and classifies if it comes from observed data or simulated data; its objective is to maximize the accuracy of its classification.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50</a:t>
            </a:fld>
            <a:endParaRPr lang="en-US"/>
          </a:p>
        </p:txBody>
      </p:sp>
    </p:spTree>
    <p:extLst>
      <p:ext uri="{BB962C8B-B14F-4D97-AF65-F5344CB8AC3E}">
        <p14:creationId xmlns:p14="http://schemas.microsoft.com/office/powerpoint/2010/main" val="32105148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real faces are like our actual data. [CLICK]</a:t>
            </a:r>
          </a:p>
          <a:p>
            <a:r>
              <a:rPr lang="en-US" dirty="0"/>
              <a:t>And generated faces are like our simulation output. [CLICK]</a:t>
            </a:r>
          </a:p>
          <a:p>
            <a:endParaRPr lang="en-US" dirty="0"/>
          </a:p>
          <a:p>
            <a:r>
              <a:rPr lang="en-US" dirty="0"/>
              <a:t>Here we adopt an approach called Adversarial Estimation recently proposed by </a:t>
            </a:r>
            <a:r>
              <a:rPr lang="en-US" dirty="0" err="1"/>
              <a:t>Kaji</a:t>
            </a:r>
            <a:r>
              <a:rPr lang="en-US" dirty="0"/>
              <a:t> et 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player is a discriminator “D” that looks the data and determines whether the data is real or simulated. Like the original GAN, We choose NN that gives us the probability that X is drawn from the real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other player is a generator “G” that produces simulated data and is trained to confuse the discriminator. </a:t>
            </a:r>
          </a:p>
          <a:p>
            <a:r>
              <a:rPr lang="en-US" dirty="0"/>
              <a:t>We use our </a:t>
            </a:r>
            <a:r>
              <a:rPr lang="en-US" sz="1200" kern="1200" dirty="0">
                <a:solidFill>
                  <a:schemeClr val="tx1"/>
                </a:solidFill>
                <a:effectLst/>
                <a:latin typeface="+mn-lt"/>
                <a:ea typeface="+mn-ea"/>
                <a:cs typeface="+mn-cs"/>
              </a:rPr>
              <a:t>structural model that we want to estimate as G.</a:t>
            </a:r>
          </a:p>
          <a:p>
            <a:endParaRPr lang="en-US" sz="1200" kern="1200" dirty="0">
              <a:solidFill>
                <a:schemeClr val="tx1"/>
              </a:solidFill>
              <a:effectLst/>
              <a:latin typeface="+mn-lt"/>
              <a:ea typeface="+mn-ea"/>
              <a:cs typeface="+mn-cs"/>
            </a:endParaRPr>
          </a:p>
          <a:p>
            <a:r>
              <a:rPr lang="en-US" dirty="0"/>
              <a:t>How do we define this estimator.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Our neural network is specified with a three-unit dense layer followed by a batch normalization and the </a:t>
            </a:r>
            <a:r>
              <a:rPr lang="en-US" sz="1800" dirty="0" err="1">
                <a:effectLst/>
                <a:latin typeface="CMTT10"/>
              </a:rPr>
              <a:t>leakyReLu</a:t>
            </a:r>
            <a:r>
              <a:rPr lang="en-US" sz="1800" dirty="0">
                <a:effectLst/>
                <a:latin typeface="CMTT10"/>
              </a:rPr>
              <a:t> </a:t>
            </a:r>
            <a:r>
              <a:rPr lang="en-US" sz="1800" dirty="0">
                <a:effectLst/>
                <a:latin typeface="CMR10"/>
              </a:rPr>
              <a:t>activation function. We use a dropout rate of 40% between the first and the second block of dense. The dense, batch normalization, </a:t>
            </a:r>
            <a:r>
              <a:rPr lang="en-US" sz="1800" dirty="0" err="1">
                <a:effectLst/>
                <a:latin typeface="CMTT10"/>
              </a:rPr>
              <a:t>leakyReLu</a:t>
            </a:r>
            <a:r>
              <a:rPr lang="en-US" sz="1800" dirty="0">
                <a:effectLst/>
                <a:latin typeface="CMR10"/>
              </a:rPr>
              <a:t>, and dropout pattern are repeated for three hidden layers before the last sigmoid output later. These are trained with a batch size of 32. To train the generator network, we use the gradient from the discriminator model to back-propagate through the cost function, and this allows us to calculate the gradient with respect to our parameters at the end of each iteration. Additionally, a soft labeling technique is implemented, to increase the stability of our GAN adaptation. To prevent the discriminator from overfitting, its weights are reinitialized when a gradient explosion occurs. We use the </a:t>
            </a:r>
            <a:r>
              <a:rPr lang="en-US" sz="1800" dirty="0" err="1">
                <a:effectLst/>
                <a:latin typeface="CMTT10"/>
              </a:rPr>
              <a:t>tensorflow</a:t>
            </a:r>
            <a:r>
              <a:rPr lang="en-US" sz="1800" dirty="0">
                <a:effectLst/>
                <a:latin typeface="CMTT10"/>
              </a:rPr>
              <a:t> </a:t>
            </a:r>
            <a:r>
              <a:rPr lang="en-US" sz="1800" dirty="0">
                <a:effectLst/>
                <a:latin typeface="CMR10"/>
              </a:rPr>
              <a:t>and </a:t>
            </a:r>
            <a:r>
              <a:rPr lang="en-US" sz="1800" dirty="0" err="1">
                <a:effectLst/>
                <a:latin typeface="CMTT10"/>
              </a:rPr>
              <a:t>keras</a:t>
            </a:r>
            <a:r>
              <a:rPr lang="en-US" sz="1800" dirty="0">
                <a:effectLst/>
                <a:latin typeface="CMTT10"/>
              </a:rPr>
              <a:t> </a:t>
            </a:r>
            <a:r>
              <a:rPr lang="en-US" sz="1800" dirty="0">
                <a:effectLst/>
                <a:latin typeface="CMR10"/>
              </a:rPr>
              <a:t>packages in R and the default Adam optimization algorithm for our implementation. After we train </a:t>
            </a:r>
            <a:r>
              <a:rPr lang="en-US" sz="1800" dirty="0">
                <a:effectLst/>
                <a:latin typeface="CMMI10"/>
              </a:rPr>
              <a:t>D</a:t>
            </a:r>
            <a:r>
              <a:rPr lang="en-US" sz="1800" dirty="0">
                <a:effectLst/>
                <a:latin typeface="CMR10"/>
              </a:rPr>
              <a:t>ˆ using </a:t>
            </a:r>
            <a:r>
              <a:rPr lang="en-US" sz="1800" dirty="0">
                <a:effectLst/>
                <a:latin typeface="CMMI10"/>
              </a:rPr>
              <a:t>X </a:t>
            </a:r>
            <a:r>
              <a:rPr lang="en-US" sz="1800" dirty="0">
                <a:effectLst/>
                <a:latin typeface="CMR10"/>
              </a:rPr>
              <a:t>and </a:t>
            </a:r>
            <a:r>
              <a:rPr lang="en-US" sz="1800" dirty="0">
                <a:effectLst/>
                <a:latin typeface="CMMI10"/>
              </a:rPr>
              <a:t>X</a:t>
            </a:r>
            <a:r>
              <a:rPr lang="el-GR" sz="1800" dirty="0">
                <a:effectLst/>
                <a:latin typeface="CMMI7"/>
              </a:rPr>
              <a:t>θ</a:t>
            </a:r>
            <a:r>
              <a:rPr lang="el-GR" sz="1800" dirty="0">
                <a:effectLst/>
                <a:latin typeface="CMR10"/>
              </a:rPr>
              <a:t>, </a:t>
            </a:r>
            <a:r>
              <a:rPr lang="en-US" sz="1800" dirty="0">
                <a:effectLst/>
                <a:latin typeface="CMR10"/>
              </a:rPr>
              <a:t>we then fit it back to the same inputs to predict the labels </a:t>
            </a:r>
            <a:r>
              <a:rPr lang="en-US" sz="1800" dirty="0">
                <a:effectLst/>
                <a:latin typeface="CMMI10"/>
              </a:rPr>
              <a:t>Y</a:t>
            </a:r>
            <a:r>
              <a:rPr lang="en-US" sz="1800" dirty="0">
                <a:effectLst/>
                <a:latin typeface="CMR10"/>
              </a:rPr>
              <a:t>ˆ. We consider a cross-entropy loss function: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MR10"/>
            </a:endParaRPr>
          </a:p>
          <a:p>
            <a:r>
              <a:rPr lang="en-US" dirty="0"/>
              <a:t>It is the solution to the min-max problem.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have the inner maximization problem for the accuracy measure. When we show a particular data X it gives us D(x) = P(X drawn from real). So it </a:t>
            </a:r>
            <a:r>
              <a:rPr lang="en-US" sz="1200" kern="1200" dirty="0">
                <a:solidFill>
                  <a:schemeClr val="tx1"/>
                </a:solidFill>
                <a:effectLst/>
                <a:latin typeface="+mn-lt"/>
                <a:ea typeface="+mn-ea"/>
                <a:cs typeface="+mn-cs"/>
              </a:rPr>
              <a:t>is the maximum-likelihood estimator of the discriminator model. </a:t>
            </a:r>
          </a:p>
          <a:p>
            <a:endParaRPr lang="en-US" dirty="0"/>
          </a:p>
          <a:p>
            <a:r>
              <a:rPr lang="en-US" dirty="0"/>
              <a:t>Then for that level of accuracy, </a:t>
            </a:r>
            <a:r>
              <a:rPr lang="en-US" sz="1200" kern="1200" dirty="0">
                <a:solidFill>
                  <a:schemeClr val="tx1"/>
                </a:solidFill>
                <a:effectLst/>
                <a:latin typeface="+mn-lt"/>
                <a:ea typeface="+mn-ea"/>
                <a:cs typeface="+mn-cs"/>
              </a:rPr>
              <a:t>the outer minimization problem looks for the parameter values for which real and simulated data are indistinguishable.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Kaji et al 2020 provides theoretical guarantees and characterizes the statistical properties of a GAN-based estimator. In particular, the estimator has the same asymptotic distribution to the optimally weighted simulated method of moments.</a:t>
            </a:r>
          </a:p>
          <a:p>
            <a:endParaRPr lang="en-US" dirty="0"/>
          </a:p>
          <a:p>
            <a:r>
              <a:rPr lang="en-US" dirty="0"/>
              <a:t>The loss/objective function is minimized when simulated and real data are indistinguishable. To avoid overfitting, do out-of-sample accuracy.</a:t>
            </a:r>
          </a:p>
          <a:p>
            <a:endParaRPr lang="en-US" dirty="0"/>
          </a:p>
          <a:p>
            <a:r>
              <a:rPr lang="en-US" dirty="0"/>
              <a:t>If I want to find the best discriminator for real vs simulated, then I can go and use MLE to do this.</a:t>
            </a:r>
          </a:p>
          <a:p>
            <a:endParaRPr lang="en-US" dirty="0"/>
          </a:p>
          <a:p>
            <a:r>
              <a:rPr lang="en-US" dirty="0"/>
              <a:t>Interpretation: we use REAL and SIMULATED data to fit a discriminator that predicts the provenance of the data.</a:t>
            </a:r>
          </a:p>
          <a:p>
            <a:r>
              <a:rPr lang="en-US" dirty="0"/>
              <a:t>Think of this as minimum distance estimator, with the distance of the real  vs simulated data Induced by the choice of the discriminator.</a:t>
            </a:r>
          </a:p>
          <a:p>
            <a:r>
              <a:rPr lang="en-US" dirty="0"/>
              <a:t>Data-driven way to choose distance!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Our neural network is specified with a three-unit dense layer followed by a batch normalization and the </a:t>
            </a:r>
            <a:r>
              <a:rPr lang="en-US" sz="1800" dirty="0" err="1">
                <a:effectLst/>
                <a:latin typeface="CMTT10"/>
              </a:rPr>
              <a:t>leakyReLu</a:t>
            </a:r>
            <a:r>
              <a:rPr lang="en-US" sz="1800" dirty="0">
                <a:effectLst/>
                <a:latin typeface="CMTT10"/>
              </a:rPr>
              <a:t> </a:t>
            </a:r>
            <a:r>
              <a:rPr lang="en-US" sz="1800" dirty="0">
                <a:effectLst/>
                <a:latin typeface="CMR10"/>
              </a:rPr>
              <a:t>activation function. We use a dropout rate of 40% between the first and the second block of dense. The dense, batch normalization, </a:t>
            </a:r>
            <a:r>
              <a:rPr lang="en-US" sz="1800" dirty="0" err="1">
                <a:effectLst/>
                <a:latin typeface="CMTT10"/>
              </a:rPr>
              <a:t>leakyReLu</a:t>
            </a:r>
            <a:r>
              <a:rPr lang="en-US" sz="1800" dirty="0">
                <a:effectLst/>
                <a:latin typeface="CMR10"/>
              </a:rPr>
              <a:t>, and dropout pattern are repeated for three hidden layers before the last sigmoid output later. These are trained with a batch size of 32. To train the generator network, we use the gradient from the discriminator model to back-propagate through the cost function, and this allows us to calculate the gradient with respect to our parameters at the end of each iteration. Additionally, a soft labeling technique is implemented, to increase the stability of our GAN adaptation. To prevent the discriminator from overfitting, its weights are reinitialized when a gradient explosion occurs. We use the </a:t>
            </a:r>
            <a:r>
              <a:rPr lang="en-US" sz="1800" dirty="0" err="1">
                <a:effectLst/>
                <a:latin typeface="CMTT10"/>
              </a:rPr>
              <a:t>tensorflow</a:t>
            </a:r>
            <a:r>
              <a:rPr lang="en-US" sz="1800" dirty="0">
                <a:effectLst/>
                <a:latin typeface="CMTT10"/>
              </a:rPr>
              <a:t> </a:t>
            </a:r>
            <a:r>
              <a:rPr lang="en-US" sz="1800" dirty="0">
                <a:effectLst/>
                <a:latin typeface="CMR10"/>
              </a:rPr>
              <a:t>and </a:t>
            </a:r>
            <a:r>
              <a:rPr lang="en-US" sz="1800" dirty="0" err="1">
                <a:effectLst/>
                <a:latin typeface="CMTT10"/>
              </a:rPr>
              <a:t>keras</a:t>
            </a:r>
            <a:r>
              <a:rPr lang="en-US" sz="1800" dirty="0">
                <a:effectLst/>
                <a:latin typeface="CMTT10"/>
              </a:rPr>
              <a:t> </a:t>
            </a:r>
            <a:r>
              <a:rPr lang="en-US" sz="1800" dirty="0">
                <a:effectLst/>
                <a:latin typeface="CMR10"/>
              </a:rPr>
              <a:t>packages in R and the default Adam optimization algorithm for our implementation. After we train </a:t>
            </a:r>
            <a:r>
              <a:rPr lang="en-US" sz="1800" dirty="0">
                <a:effectLst/>
                <a:latin typeface="CMMI10"/>
              </a:rPr>
              <a:t>D</a:t>
            </a:r>
            <a:r>
              <a:rPr lang="en-US" sz="1800" dirty="0">
                <a:effectLst/>
                <a:latin typeface="CMR10"/>
              </a:rPr>
              <a:t>ˆ using </a:t>
            </a:r>
            <a:r>
              <a:rPr lang="en-US" sz="1800" dirty="0">
                <a:effectLst/>
                <a:latin typeface="CMMI10"/>
              </a:rPr>
              <a:t>X </a:t>
            </a:r>
            <a:r>
              <a:rPr lang="en-US" sz="1800" dirty="0">
                <a:effectLst/>
                <a:latin typeface="CMR10"/>
              </a:rPr>
              <a:t>and </a:t>
            </a:r>
            <a:r>
              <a:rPr lang="en-US" sz="1800" dirty="0">
                <a:effectLst/>
                <a:latin typeface="CMMI10"/>
              </a:rPr>
              <a:t>X</a:t>
            </a:r>
            <a:r>
              <a:rPr lang="el-GR" sz="1800" dirty="0">
                <a:effectLst/>
                <a:latin typeface="CMMI7"/>
              </a:rPr>
              <a:t>θ</a:t>
            </a:r>
            <a:r>
              <a:rPr lang="el-GR" sz="1800" dirty="0">
                <a:effectLst/>
                <a:latin typeface="CMR10"/>
              </a:rPr>
              <a:t>, </a:t>
            </a:r>
            <a:r>
              <a:rPr lang="en-US" sz="1800" dirty="0">
                <a:effectLst/>
                <a:latin typeface="CMR10"/>
              </a:rPr>
              <a:t>we then fit it back to the same inputs to predict the labels </a:t>
            </a:r>
            <a:r>
              <a:rPr lang="en-US" sz="1800" dirty="0">
                <a:effectLst/>
                <a:latin typeface="CMMI10"/>
              </a:rPr>
              <a:t>Y</a:t>
            </a:r>
            <a:r>
              <a:rPr lang="en-US" sz="1800" dirty="0">
                <a:effectLst/>
                <a:latin typeface="CMR10"/>
              </a:rPr>
              <a:t>ˆ. We consider a cross-entropy loss function: </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51</a:t>
            </a:fld>
            <a:endParaRPr lang="en-US"/>
          </a:p>
        </p:txBody>
      </p:sp>
    </p:spTree>
    <p:extLst>
      <p:ext uri="{BB962C8B-B14F-4D97-AF65-F5344CB8AC3E}">
        <p14:creationId xmlns:p14="http://schemas.microsoft.com/office/powerpoint/2010/main" val="33218642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the solution to the min-max problem.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have the inner maximization problem for the accuracy measure. When we show a particular data X it gives us D(x) = P(X drawn from real). So it </a:t>
            </a:r>
            <a:r>
              <a:rPr lang="en-US" sz="1200" kern="1200" dirty="0">
                <a:solidFill>
                  <a:schemeClr val="tx1"/>
                </a:solidFill>
                <a:effectLst/>
                <a:latin typeface="+mn-lt"/>
                <a:ea typeface="+mn-ea"/>
                <a:cs typeface="+mn-cs"/>
              </a:rPr>
              <a:t>is the maximum-likelihood estimator of the discriminator model. </a:t>
            </a:r>
          </a:p>
          <a:p>
            <a:endParaRPr lang="en-US" dirty="0"/>
          </a:p>
          <a:p>
            <a:r>
              <a:rPr lang="en-US" dirty="0"/>
              <a:t>Then for that level of accuracy, </a:t>
            </a:r>
            <a:r>
              <a:rPr lang="en-US" sz="1200" kern="1200" dirty="0">
                <a:solidFill>
                  <a:schemeClr val="tx1"/>
                </a:solidFill>
                <a:effectLst/>
                <a:latin typeface="+mn-lt"/>
                <a:ea typeface="+mn-ea"/>
                <a:cs typeface="+mn-cs"/>
              </a:rPr>
              <a:t>the outer minimization problem looks for the parameter values for which real and simulated data are indistinguishable.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Kaji</a:t>
            </a:r>
            <a:r>
              <a:rPr lang="en-US" sz="1200" kern="1200" dirty="0">
                <a:solidFill>
                  <a:schemeClr val="tx1"/>
                </a:solidFill>
                <a:effectLst/>
                <a:latin typeface="+mn-lt"/>
                <a:ea typeface="+mn-ea"/>
                <a:cs typeface="+mn-cs"/>
              </a:rPr>
              <a:t> et al 2020 provides theoretical guarantees and characterizes the statistical properties of a GAN-based estimator. In particular, the estimator has the same asymptotic distribution to the optimally weighted simulated method of moments.</a:t>
            </a:r>
          </a:p>
          <a:p>
            <a:endParaRPr lang="en-US" dirty="0"/>
          </a:p>
          <a:p>
            <a:r>
              <a:rPr lang="en-US" dirty="0"/>
              <a:t>The loss/objective function is minimized when simulated and real data are indistinguishable. To avoid overfitting, do out-of-sample accuracy.</a:t>
            </a:r>
          </a:p>
          <a:p>
            <a:endParaRPr lang="en-US" dirty="0"/>
          </a:p>
          <a:p>
            <a:r>
              <a:rPr lang="en-US" dirty="0"/>
              <a:t>If I want to find the best discriminator for real vs simulated, then I can go and use MLE to do this.</a:t>
            </a:r>
          </a:p>
          <a:p>
            <a:endParaRPr lang="en-US" dirty="0"/>
          </a:p>
          <a:p>
            <a:r>
              <a:rPr lang="en-US" dirty="0"/>
              <a:t>Interpretation: we use REAL and SIMULATED data to fit a discriminator that predicts the provenance of the data.</a:t>
            </a:r>
          </a:p>
          <a:p>
            <a:r>
              <a:rPr lang="en-US" dirty="0"/>
              <a:t>Think of this as minimum distance estimator, with the distance of the real  vs simulated data Induced by the choice of the discriminator.</a:t>
            </a:r>
          </a:p>
          <a:p>
            <a:r>
              <a:rPr lang="en-US" dirty="0"/>
              <a:t>Data-driven way to choose distance!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Our neural network is specified with a three-unit dense layer followed by a batch normalization and the </a:t>
            </a:r>
            <a:r>
              <a:rPr lang="en-US" sz="1800" dirty="0" err="1">
                <a:effectLst/>
                <a:latin typeface="CMTT10"/>
              </a:rPr>
              <a:t>leakyReLu</a:t>
            </a:r>
            <a:r>
              <a:rPr lang="en-US" sz="1800" dirty="0">
                <a:effectLst/>
                <a:latin typeface="CMTT10"/>
              </a:rPr>
              <a:t> </a:t>
            </a:r>
            <a:r>
              <a:rPr lang="en-US" sz="1800" dirty="0">
                <a:effectLst/>
                <a:latin typeface="CMR10"/>
              </a:rPr>
              <a:t>activation function. We use a dropout rate of 40% between the first and the second block of dense. The dense, batch normalization, </a:t>
            </a:r>
            <a:r>
              <a:rPr lang="en-US" sz="1800" dirty="0" err="1">
                <a:effectLst/>
                <a:latin typeface="CMTT10"/>
              </a:rPr>
              <a:t>leakyReLu</a:t>
            </a:r>
            <a:r>
              <a:rPr lang="en-US" sz="1800" dirty="0">
                <a:effectLst/>
                <a:latin typeface="CMR10"/>
              </a:rPr>
              <a:t>, and dropout pattern are repeated for three hidden layers before the last sigmoid output later. These are trained with a batch size of 32. To train the generator network, we use the gradient from the discriminator model to back-propagate through the cost function, and this allows us to calculate the gradient with respect to our parameters at the end of each iteration. Additionally, a soft labeling technique is implemented, to increase the stability of our GAN adaptation. To prevent the discriminator from overfitting, its weights are reinitialized when a gradient explosion occurs. We use the </a:t>
            </a:r>
            <a:r>
              <a:rPr lang="en-US" sz="1800" dirty="0" err="1">
                <a:effectLst/>
                <a:latin typeface="CMTT10"/>
              </a:rPr>
              <a:t>tensorflow</a:t>
            </a:r>
            <a:r>
              <a:rPr lang="en-US" sz="1800" dirty="0">
                <a:effectLst/>
                <a:latin typeface="CMTT10"/>
              </a:rPr>
              <a:t> </a:t>
            </a:r>
            <a:r>
              <a:rPr lang="en-US" sz="1800" dirty="0">
                <a:effectLst/>
                <a:latin typeface="CMR10"/>
              </a:rPr>
              <a:t>and </a:t>
            </a:r>
            <a:r>
              <a:rPr lang="en-US" sz="1800" dirty="0" err="1">
                <a:effectLst/>
                <a:latin typeface="CMTT10"/>
              </a:rPr>
              <a:t>keras</a:t>
            </a:r>
            <a:r>
              <a:rPr lang="en-US" sz="1800" dirty="0">
                <a:effectLst/>
                <a:latin typeface="CMTT10"/>
              </a:rPr>
              <a:t> </a:t>
            </a:r>
            <a:r>
              <a:rPr lang="en-US" sz="1800" dirty="0">
                <a:effectLst/>
                <a:latin typeface="CMR10"/>
              </a:rPr>
              <a:t>packages in R and the default Adam optimization algorithm for our implementation. After we train </a:t>
            </a:r>
            <a:r>
              <a:rPr lang="en-US" sz="1800" dirty="0">
                <a:effectLst/>
                <a:latin typeface="CMMI10"/>
              </a:rPr>
              <a:t>D</a:t>
            </a:r>
            <a:r>
              <a:rPr lang="en-US" sz="1800" dirty="0">
                <a:effectLst/>
                <a:latin typeface="CMR10"/>
              </a:rPr>
              <a:t>ˆ using </a:t>
            </a:r>
            <a:r>
              <a:rPr lang="en-US" sz="1800" dirty="0">
                <a:effectLst/>
                <a:latin typeface="CMMI10"/>
              </a:rPr>
              <a:t>X </a:t>
            </a:r>
            <a:r>
              <a:rPr lang="en-US" sz="1800" dirty="0">
                <a:effectLst/>
                <a:latin typeface="CMR10"/>
              </a:rPr>
              <a:t>and </a:t>
            </a:r>
            <a:r>
              <a:rPr lang="en-US" sz="1800" dirty="0">
                <a:effectLst/>
                <a:latin typeface="CMMI10"/>
              </a:rPr>
              <a:t>X</a:t>
            </a:r>
            <a:r>
              <a:rPr lang="el-GR" sz="1800" dirty="0">
                <a:effectLst/>
                <a:latin typeface="CMMI7"/>
              </a:rPr>
              <a:t>θ</a:t>
            </a:r>
            <a:r>
              <a:rPr lang="el-GR" sz="1800" dirty="0">
                <a:effectLst/>
                <a:latin typeface="CMR10"/>
              </a:rPr>
              <a:t>, </a:t>
            </a:r>
            <a:r>
              <a:rPr lang="en-US" sz="1800" dirty="0">
                <a:effectLst/>
                <a:latin typeface="CMR10"/>
              </a:rPr>
              <a:t>we then fit it back to the same inputs to predict the labels </a:t>
            </a:r>
            <a:r>
              <a:rPr lang="en-US" sz="1800" dirty="0">
                <a:effectLst/>
                <a:latin typeface="CMMI10"/>
              </a:rPr>
              <a:t>Y</a:t>
            </a:r>
            <a:r>
              <a:rPr lang="en-US" sz="1800" dirty="0">
                <a:effectLst/>
                <a:latin typeface="CMR10"/>
              </a:rPr>
              <a:t>ˆ. We consider a cross-entropy loss function: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52</a:t>
            </a:fld>
            <a:endParaRPr lang="en-US"/>
          </a:p>
        </p:txBody>
      </p:sp>
    </p:spTree>
    <p:extLst>
      <p:ext uri="{BB962C8B-B14F-4D97-AF65-F5344CB8AC3E}">
        <p14:creationId xmlns:p14="http://schemas.microsoft.com/office/powerpoint/2010/main" val="6114354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implement this, we start with random initial set of theta. With this theta, we tap into our simulation machine to obtain the simulated data. Adding the actual data to the mix, we can then solve the inner maximization to obtain our discriminator.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 a NN with 3 hidden layers. </a:t>
            </a: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NN is known to perform really well in terms of classification accuracy and it can also turn large data into into lower dimensional problem, which is pretty attractive when we have a structural model with substantial heterogeneity.  (large dimensional Xi)</a:t>
            </a:r>
          </a:p>
          <a:p>
            <a:endParaRPr lang="en-US" dirty="0"/>
          </a:p>
          <a:p>
            <a:r>
              <a:rPr lang="en-US" dirty="0"/>
              <a:t>Given this discriminator, we can compute numerical gradients of loss with respect to our parameter. These gradients give us where we should evaluate next. We repeat this process until convergence.</a:t>
            </a:r>
          </a:p>
          <a:p>
            <a:endParaRPr lang="en-US" dirty="0"/>
          </a:p>
          <a:p>
            <a:r>
              <a:rPr lang="en-US" dirty="0"/>
              <a:t>[13 minutes = need to rush!]</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R10"/>
              </a:rPr>
              <a:t>Our neural network is specified with a three-unit dense layer followed by a batch normalization and the </a:t>
            </a:r>
            <a:r>
              <a:rPr lang="en-US" sz="1800" dirty="0" err="1">
                <a:effectLst/>
                <a:latin typeface="CMTT10"/>
              </a:rPr>
              <a:t>leakyReLu</a:t>
            </a:r>
            <a:r>
              <a:rPr lang="en-US" sz="1800" dirty="0">
                <a:effectLst/>
                <a:latin typeface="CMTT10"/>
              </a:rPr>
              <a:t> </a:t>
            </a:r>
            <a:r>
              <a:rPr lang="en-US" sz="1800" dirty="0">
                <a:effectLst/>
                <a:latin typeface="CMR10"/>
              </a:rPr>
              <a:t>activation function. We use a dropout rate of 40% between the first and the second block of dense. The dense, batch normalization, </a:t>
            </a:r>
            <a:r>
              <a:rPr lang="en-US" sz="1800" dirty="0" err="1">
                <a:effectLst/>
                <a:latin typeface="CMTT10"/>
              </a:rPr>
              <a:t>leakyReLu</a:t>
            </a:r>
            <a:r>
              <a:rPr lang="en-US" sz="1800" dirty="0">
                <a:effectLst/>
                <a:latin typeface="CMR10"/>
              </a:rPr>
              <a:t>, and dropout pattern are repeated for three hidden layers before the last sigmoid output later. These are trained with a batch size of 32. To train the generator network, we use the gradient from the discriminator model to back-propagate through the cost function, and this allows us to calculate the gradient with respect to our parameters at the end of each iteration. Additionally, a soft labeling technique is implemented, to increase the stability of our GAN adaptation. To prevent the discriminator from overfitting, its weights are reinitialized when a gradient explosion occurs. We use the </a:t>
            </a:r>
            <a:r>
              <a:rPr lang="en-US" sz="1800" dirty="0" err="1">
                <a:effectLst/>
                <a:latin typeface="CMTT10"/>
              </a:rPr>
              <a:t>tensorflow</a:t>
            </a:r>
            <a:r>
              <a:rPr lang="en-US" sz="1800" dirty="0">
                <a:effectLst/>
                <a:latin typeface="CMTT10"/>
              </a:rPr>
              <a:t> </a:t>
            </a:r>
            <a:r>
              <a:rPr lang="en-US" sz="1800" dirty="0">
                <a:effectLst/>
                <a:latin typeface="CMR10"/>
              </a:rPr>
              <a:t>and </a:t>
            </a:r>
            <a:r>
              <a:rPr lang="en-US" sz="1800" dirty="0" err="1">
                <a:effectLst/>
                <a:latin typeface="CMTT10"/>
              </a:rPr>
              <a:t>keras</a:t>
            </a:r>
            <a:r>
              <a:rPr lang="en-US" sz="1800" dirty="0">
                <a:effectLst/>
                <a:latin typeface="CMTT10"/>
              </a:rPr>
              <a:t> </a:t>
            </a:r>
            <a:r>
              <a:rPr lang="en-US" sz="1800" dirty="0">
                <a:effectLst/>
                <a:latin typeface="CMR10"/>
              </a:rPr>
              <a:t>packages in R and the default Adam optimization algorithm for our implementation. After we train </a:t>
            </a:r>
            <a:r>
              <a:rPr lang="en-US" sz="1800" dirty="0">
                <a:effectLst/>
                <a:latin typeface="CMMI10"/>
              </a:rPr>
              <a:t>D</a:t>
            </a:r>
            <a:r>
              <a:rPr lang="en-US" sz="1800" dirty="0">
                <a:effectLst/>
                <a:latin typeface="CMR10"/>
              </a:rPr>
              <a:t>ˆ using </a:t>
            </a:r>
            <a:r>
              <a:rPr lang="en-US" sz="1800" dirty="0">
                <a:effectLst/>
                <a:latin typeface="CMMI10"/>
              </a:rPr>
              <a:t>X </a:t>
            </a:r>
            <a:r>
              <a:rPr lang="en-US" sz="1800" dirty="0">
                <a:effectLst/>
                <a:latin typeface="CMR10"/>
              </a:rPr>
              <a:t>and </a:t>
            </a:r>
            <a:r>
              <a:rPr lang="en-US" sz="1800" dirty="0">
                <a:effectLst/>
                <a:latin typeface="CMMI10"/>
              </a:rPr>
              <a:t>X</a:t>
            </a:r>
            <a:r>
              <a:rPr lang="el-GR" sz="1800" dirty="0">
                <a:effectLst/>
                <a:latin typeface="CMMI7"/>
              </a:rPr>
              <a:t>θ</a:t>
            </a:r>
            <a:r>
              <a:rPr lang="el-GR" sz="1800" dirty="0">
                <a:effectLst/>
                <a:latin typeface="CMR10"/>
              </a:rPr>
              <a:t>, </a:t>
            </a:r>
            <a:r>
              <a:rPr lang="en-US" sz="1800" dirty="0">
                <a:effectLst/>
                <a:latin typeface="CMR10"/>
              </a:rPr>
              <a:t>we then fit it back to the same inputs to predict the labels </a:t>
            </a:r>
            <a:r>
              <a:rPr lang="en-US" sz="1800" dirty="0">
                <a:effectLst/>
                <a:latin typeface="CMMI10"/>
              </a:rPr>
              <a:t>Y</a:t>
            </a:r>
            <a:r>
              <a:rPr lang="en-US" sz="1800" dirty="0">
                <a:effectLst/>
                <a:latin typeface="CMR10"/>
              </a:rPr>
              <a:t>ˆ. We consider a cross-entropy loss function: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53</a:t>
            </a:fld>
            <a:endParaRPr lang="en-US"/>
          </a:p>
        </p:txBody>
      </p:sp>
    </p:spTree>
    <p:extLst>
      <p:ext uri="{BB962C8B-B14F-4D97-AF65-F5344CB8AC3E}">
        <p14:creationId xmlns:p14="http://schemas.microsoft.com/office/powerpoint/2010/main" val="17824919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our result. The final set of theta includes the discount factor beta which we estimated to be 0.92.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these estimates, we can then compute the average cost for each individual driver [CLICK] conditional on their decisions we observed. So here is the distribution of the cost.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observe 2 pretty distinct groups, so I’ll call them as Low-Cost vs High-cost. The mixes of vehicle types are similar, but they differ in the locations they start working for the 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Via mostly in Manhattan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Get paid to go there using Uber (another platform) -&gt; Downtown/Midtown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Queens – Brooklyn start from home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UWS/LWS coming in from Jersey</a:t>
            </a:r>
          </a:p>
          <a:p>
            <a:r>
              <a:rPr lang="en-US" dirty="0"/>
              <a:t>UES, Harlem, LES always popular</a:t>
            </a:r>
          </a:p>
        </p:txBody>
      </p:sp>
      <p:sp>
        <p:nvSpPr>
          <p:cNvPr id="4" name="Slide Number Placeholder 3"/>
          <p:cNvSpPr>
            <a:spLocks noGrp="1"/>
          </p:cNvSpPr>
          <p:nvPr>
            <p:ph type="sldNum" sz="quarter" idx="10"/>
          </p:nvPr>
        </p:nvSpPr>
        <p:spPr/>
        <p:txBody>
          <a:bodyPr/>
          <a:lstStyle/>
          <a:p>
            <a:fld id="{E6BB3A5F-78DC-4EAE-8F4D-F74258645616}" type="slidenum">
              <a:rPr lang="en-US" smtClean="0"/>
              <a:t>54</a:t>
            </a:fld>
            <a:endParaRPr lang="en-US"/>
          </a:p>
        </p:txBody>
      </p:sp>
    </p:spTree>
    <p:extLst>
      <p:ext uri="{BB962C8B-B14F-4D97-AF65-F5344CB8AC3E}">
        <p14:creationId xmlns:p14="http://schemas.microsoft.com/office/powerpoint/2010/main" val="7242826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A couple recent theoretical works show that it’s good because workers spend less time idling.</a:t>
            </a:r>
            <a:endParaRPr lang="en-US" dirty="0"/>
          </a:p>
          <a:p>
            <a:endParaRPr lang="en-US" dirty="0"/>
          </a:p>
          <a:p>
            <a:r>
              <a:rPr lang="en-US" dirty="0"/>
              <a:t>But another found that yes they work more but they also earn less. </a:t>
            </a:r>
          </a:p>
          <a:p>
            <a:endParaRPr lang="en-US" dirty="0"/>
          </a:p>
          <a:p>
            <a:r>
              <a:rPr lang="en-US" dirty="0"/>
              <a:t>It’s also bad for the firm given some cities like NYC, put a cap on the number of drivers. So multihoming means workers spend less fraction of their time working for you.</a:t>
            </a:r>
          </a:p>
          <a:p>
            <a:endParaRPr lang="en-US" dirty="0"/>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So here the goal is to Manage/Control multihoming.</a:t>
            </a:r>
          </a:p>
          <a:p>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[NEXT]</a:t>
            </a:r>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56</a:t>
            </a:fld>
            <a:endParaRPr lang="en-US"/>
          </a:p>
        </p:txBody>
      </p:sp>
    </p:spTree>
    <p:extLst>
      <p:ext uri="{BB962C8B-B14F-4D97-AF65-F5344CB8AC3E}">
        <p14:creationId xmlns:p14="http://schemas.microsoft.com/office/powerpoint/2010/main" val="26714211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C7F60-90D2-E1A2-9532-0347165F46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0967F2-518F-F191-D199-94A4C9583A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D23740-9DCD-A295-2023-484E53AE56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From the firm’s perspective, this policy transparently reflects the market conditions of supply and demand. Because workers are compensated based on the work that they actually perform, they seek to become available when jobs are available and not when work is scarce. This allows the firm to be fluid and respond quickly to real-time changes in demand (and supply).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this policy requires workers to constantly check the availability of jobs, and the platform might not be able to attract workers in time for surges in demand. From the workers’ perspective, when the utilization rate is low, the idle time they spend waiting for work is costly and encourages them to multihome or find better alternatives.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 scheme, workers are guaranteed a fixed rate of hourly compensation during their shifts as long as they are actively available for work on the platform. Our focal company as well as the grocery delivery platforms </a:t>
            </a:r>
            <a:r>
              <a:rPr lang="en-US" sz="1200" kern="1200" dirty="0" err="1">
                <a:solidFill>
                  <a:schemeClr val="tx1"/>
                </a:solidFill>
                <a:effectLst/>
                <a:latin typeface="+mn-lt"/>
                <a:ea typeface="+mn-ea"/>
                <a:cs typeface="+mn-cs"/>
              </a:rPr>
              <a:t>GoPuff</a:t>
            </a:r>
            <a:r>
              <a:rPr lang="en-US" sz="1200" kern="1200" dirty="0">
                <a:solidFill>
                  <a:schemeClr val="tx1"/>
                </a:solidFill>
                <a:effectLst/>
                <a:latin typeface="+mn-lt"/>
                <a:ea typeface="+mn-ea"/>
                <a:cs typeface="+mn-cs"/>
              </a:rPr>
              <a:t> and Postmates are examples of platforms offering a dynamic hourly wage. This policy allows the firm to be more certain about its costs while attracting more loyal workers. </a:t>
            </a:r>
            <a:r>
              <a:rPr lang="en-US" sz="1200" kern="1200" dirty="0" err="1">
                <a:solidFill>
                  <a:schemeClr val="tx1"/>
                </a:solidFill>
                <a:effectLst/>
                <a:latin typeface="+mn-lt"/>
                <a:ea typeface="+mn-ea"/>
                <a:cs typeface="+mn-cs"/>
              </a:rPr>
              <a:t>DeVoe</a:t>
            </a:r>
            <a:r>
              <a:rPr lang="en-US" sz="1200" kern="1200" dirty="0">
                <a:solidFill>
                  <a:schemeClr val="tx1"/>
                </a:solidFill>
                <a:effectLst/>
                <a:latin typeface="+mn-lt"/>
                <a:ea typeface="+mn-ea"/>
                <a:cs typeface="+mn-cs"/>
              </a:rPr>
              <a:t> and Pfeffer (2007) has empirically shown that the certainty of incentives (through guaranteed hourly wages) can increase worker productivity and induce them to work for a longer period of time. </a:t>
            </a:r>
            <a:endParaRPr lang="en-US" dirty="0"/>
          </a:p>
          <a:p>
            <a:r>
              <a:rPr lang="en-US" sz="1200" kern="1200" dirty="0">
                <a:solidFill>
                  <a:schemeClr val="tx1"/>
                </a:solidFill>
                <a:effectLst/>
                <a:latin typeface="+mn-lt"/>
                <a:ea typeface="+mn-ea"/>
                <a:cs typeface="+mn-cs"/>
              </a:rPr>
              <a:t>When demand is unexpectedly low, however, the supply of workers may not adjust despite low utilization. Even when they are not serving customers, workers stay based on their guaranteed compensation. Unlike pay per work, however, the firm bears the costs of mismatched supply. Furthermore, the segment of workers it attracts may be limited, e.g., only those who are averse to income uncertainty. We investigate this by estimating the frequency at which each worker stays working for the focal platform.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a:extLst>
              <a:ext uri="{FF2B5EF4-FFF2-40B4-BE49-F238E27FC236}">
                <a16:creationId xmlns:a16="http://schemas.microsoft.com/office/drawing/2014/main" id="{79D038B0-FF2A-9D64-DCAE-BDB2A8CE9A79}"/>
              </a:ext>
            </a:extLst>
          </p:cNvPr>
          <p:cNvSpPr>
            <a:spLocks noGrp="1"/>
          </p:cNvSpPr>
          <p:nvPr>
            <p:ph type="sldNum" sz="quarter" idx="5"/>
          </p:nvPr>
        </p:nvSpPr>
        <p:spPr/>
        <p:txBody>
          <a:bodyPr/>
          <a:lstStyle/>
          <a:p>
            <a:fld id="{E6BB3A5F-78DC-4EAE-8F4D-F74258645616}" type="slidenum">
              <a:rPr lang="en-US" smtClean="0"/>
              <a:t>60</a:t>
            </a:fld>
            <a:endParaRPr lang="en-US"/>
          </a:p>
        </p:txBody>
      </p:sp>
    </p:spTree>
    <p:extLst>
      <p:ext uri="{BB962C8B-B14F-4D97-AF65-F5344CB8AC3E}">
        <p14:creationId xmlns:p14="http://schemas.microsoft.com/office/powerpoint/2010/main" val="24197166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F27B9-9CCF-56ED-9928-C1C81064B3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45E576-46D2-F2ED-97BD-4DE8B4C403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1102A3-A11D-0BD9-D81F-B934EB67B4C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From the firm’s perspective, this policy transparently reflects the market conditions of supply and demand. Because workers are compensated based on the work that they actually perform, they seek to become available when jobs are available and not when work is scarce. This allows the firm to be fluid and respond quickly to real-time changes in demand (and supply).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this policy requires workers to constantly check the availability of jobs, and the platform might not be able to attract workers in time for surges in demand. From the workers’ perspective, when the utilization rate is low, the idle time they spend waiting for work is costly and encourages them to multihome or find better alternatives.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 scheme, workers are guaranteed a fixed rate of hourly compensation during their shifts as long as they are actively available for work on the platform. Our focal company as well as the grocery delivery platforms </a:t>
            </a:r>
            <a:r>
              <a:rPr lang="en-US" sz="1200" kern="1200" dirty="0" err="1">
                <a:solidFill>
                  <a:schemeClr val="tx1"/>
                </a:solidFill>
                <a:effectLst/>
                <a:latin typeface="+mn-lt"/>
                <a:ea typeface="+mn-ea"/>
                <a:cs typeface="+mn-cs"/>
              </a:rPr>
              <a:t>GoPuff</a:t>
            </a:r>
            <a:r>
              <a:rPr lang="en-US" sz="1200" kern="1200" dirty="0">
                <a:solidFill>
                  <a:schemeClr val="tx1"/>
                </a:solidFill>
                <a:effectLst/>
                <a:latin typeface="+mn-lt"/>
                <a:ea typeface="+mn-ea"/>
                <a:cs typeface="+mn-cs"/>
              </a:rPr>
              <a:t> and Postmates are examples of platforms offering a dynamic hourly wage. This policy allows the firm to be more certain about its costs while attracting more loyal workers. </a:t>
            </a:r>
            <a:r>
              <a:rPr lang="en-US" sz="1200" kern="1200" dirty="0" err="1">
                <a:solidFill>
                  <a:schemeClr val="tx1"/>
                </a:solidFill>
                <a:effectLst/>
                <a:latin typeface="+mn-lt"/>
                <a:ea typeface="+mn-ea"/>
                <a:cs typeface="+mn-cs"/>
              </a:rPr>
              <a:t>DeVoe</a:t>
            </a:r>
            <a:r>
              <a:rPr lang="en-US" sz="1200" kern="1200" dirty="0">
                <a:solidFill>
                  <a:schemeClr val="tx1"/>
                </a:solidFill>
                <a:effectLst/>
                <a:latin typeface="+mn-lt"/>
                <a:ea typeface="+mn-ea"/>
                <a:cs typeface="+mn-cs"/>
              </a:rPr>
              <a:t> and Pfeffer (2007) has empirically shown that the certainty of incentives (through guaranteed hourly wages) can increase worker productivity and induce them to work for a longer period of time. </a:t>
            </a:r>
            <a:endParaRPr lang="en-US" dirty="0"/>
          </a:p>
          <a:p>
            <a:r>
              <a:rPr lang="en-US" sz="1200" kern="1200" dirty="0">
                <a:solidFill>
                  <a:schemeClr val="tx1"/>
                </a:solidFill>
                <a:effectLst/>
                <a:latin typeface="+mn-lt"/>
                <a:ea typeface="+mn-ea"/>
                <a:cs typeface="+mn-cs"/>
              </a:rPr>
              <a:t>When demand is unexpectedly low, however, the supply of workers may not adjust despite low utilization. Even when they are not serving customers, workers stay based on their guaranteed compensation. Unlike pay per work, however, the firm bears the costs of mismatched supply. Furthermore, the segment of workers it attracts may be limited, e.g., only those who are averse to income uncertainty. We investigate this by estimating the frequency at which each worker stays working for the focal platform.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a:extLst>
              <a:ext uri="{FF2B5EF4-FFF2-40B4-BE49-F238E27FC236}">
                <a16:creationId xmlns:a16="http://schemas.microsoft.com/office/drawing/2014/main" id="{4409F897-2145-C69A-0D9B-431653A028E1}"/>
              </a:ext>
            </a:extLst>
          </p:cNvPr>
          <p:cNvSpPr>
            <a:spLocks noGrp="1"/>
          </p:cNvSpPr>
          <p:nvPr>
            <p:ph type="sldNum" sz="quarter" idx="5"/>
          </p:nvPr>
        </p:nvSpPr>
        <p:spPr/>
        <p:txBody>
          <a:bodyPr/>
          <a:lstStyle/>
          <a:p>
            <a:fld id="{E6BB3A5F-78DC-4EAE-8F4D-F74258645616}" type="slidenum">
              <a:rPr lang="en-US" smtClean="0"/>
              <a:t>61</a:t>
            </a:fld>
            <a:endParaRPr lang="en-US"/>
          </a:p>
        </p:txBody>
      </p:sp>
    </p:spTree>
    <p:extLst>
      <p:ext uri="{BB962C8B-B14F-4D97-AF65-F5344CB8AC3E}">
        <p14:creationId xmlns:p14="http://schemas.microsoft.com/office/powerpoint/2010/main" val="29089865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16585-6311-3C9D-D938-08716E7A96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79CC66-765E-86DC-7232-09B24A97C4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C7B707-9264-037A-D580-F9EEE34327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From the firm’s perspective, this policy transparently reflects the market conditions of supply and demand. Because workers are compensated based on the work that they actually perform, they seek to become available when jobs are available and not when work is scarce. This allows the firm to be fluid and respond quickly to real-time changes in demand (and supply).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this policy requires workers to constantly check the availability of jobs, and the platform might not be able to attract workers in time for surges in demand. From the workers’ perspective, when the utilization rate is low, the idle time they spend waiting for work is costly and encourages them to multihome or find better alternatives.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 scheme, workers are guaranteed a fixed rate of hourly compensation during their shifts as long as they are actively available for work on the platform. Our focal company as well as the grocery delivery platforms </a:t>
            </a:r>
            <a:r>
              <a:rPr lang="en-US" sz="1200" kern="1200" dirty="0" err="1">
                <a:solidFill>
                  <a:schemeClr val="tx1"/>
                </a:solidFill>
                <a:effectLst/>
                <a:latin typeface="+mn-lt"/>
                <a:ea typeface="+mn-ea"/>
                <a:cs typeface="+mn-cs"/>
              </a:rPr>
              <a:t>GoPuff</a:t>
            </a:r>
            <a:r>
              <a:rPr lang="en-US" sz="1200" kern="1200" dirty="0">
                <a:solidFill>
                  <a:schemeClr val="tx1"/>
                </a:solidFill>
                <a:effectLst/>
                <a:latin typeface="+mn-lt"/>
                <a:ea typeface="+mn-ea"/>
                <a:cs typeface="+mn-cs"/>
              </a:rPr>
              <a:t> and Postmates are examples of platforms offering a dynamic hourly wage. This policy allows the firm to be more certain about its costs while attracting more loyal workers. </a:t>
            </a:r>
            <a:r>
              <a:rPr lang="en-US" sz="1200" kern="1200" dirty="0" err="1">
                <a:solidFill>
                  <a:schemeClr val="tx1"/>
                </a:solidFill>
                <a:effectLst/>
                <a:latin typeface="+mn-lt"/>
                <a:ea typeface="+mn-ea"/>
                <a:cs typeface="+mn-cs"/>
              </a:rPr>
              <a:t>DeVoe</a:t>
            </a:r>
            <a:r>
              <a:rPr lang="en-US" sz="1200" kern="1200" dirty="0">
                <a:solidFill>
                  <a:schemeClr val="tx1"/>
                </a:solidFill>
                <a:effectLst/>
                <a:latin typeface="+mn-lt"/>
                <a:ea typeface="+mn-ea"/>
                <a:cs typeface="+mn-cs"/>
              </a:rPr>
              <a:t> and Pfeffer (2007) has empirically shown that the certainty of incentives (through guaranteed hourly wages) can increase worker productivity and induce them to work for a longer period of time. </a:t>
            </a:r>
            <a:endParaRPr lang="en-US" dirty="0"/>
          </a:p>
          <a:p>
            <a:r>
              <a:rPr lang="en-US" sz="1200" kern="1200" dirty="0">
                <a:solidFill>
                  <a:schemeClr val="tx1"/>
                </a:solidFill>
                <a:effectLst/>
                <a:latin typeface="+mn-lt"/>
                <a:ea typeface="+mn-ea"/>
                <a:cs typeface="+mn-cs"/>
              </a:rPr>
              <a:t>When demand is unexpectedly low, however, the supply of workers may not adjust despite low utilization. Even when they are not serving customers, workers stay based on their guaranteed compensation. Unlike pay per work, however, the firm bears the costs of mismatched supply. Furthermore, the segment of workers it attracts may be limited, e.g., only those who are averse to income uncertainty. We investigate this by estimating the frequency at which each worker stays working for the focal platform.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a:extLst>
              <a:ext uri="{FF2B5EF4-FFF2-40B4-BE49-F238E27FC236}">
                <a16:creationId xmlns:a16="http://schemas.microsoft.com/office/drawing/2014/main" id="{F46FF62E-2BCE-7369-2241-298C74AB60A4}"/>
              </a:ext>
            </a:extLst>
          </p:cNvPr>
          <p:cNvSpPr>
            <a:spLocks noGrp="1"/>
          </p:cNvSpPr>
          <p:nvPr>
            <p:ph type="sldNum" sz="quarter" idx="5"/>
          </p:nvPr>
        </p:nvSpPr>
        <p:spPr/>
        <p:txBody>
          <a:bodyPr/>
          <a:lstStyle/>
          <a:p>
            <a:fld id="{E6BB3A5F-78DC-4EAE-8F4D-F74258645616}" type="slidenum">
              <a:rPr lang="en-US" smtClean="0"/>
              <a:t>62</a:t>
            </a:fld>
            <a:endParaRPr lang="en-US"/>
          </a:p>
        </p:txBody>
      </p:sp>
    </p:spTree>
    <p:extLst>
      <p:ext uri="{BB962C8B-B14F-4D97-AF65-F5344CB8AC3E}">
        <p14:creationId xmlns:p14="http://schemas.microsoft.com/office/powerpoint/2010/main" val="1755971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32074-18C3-0256-202A-21EB34EF20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51DACC-2770-3F42-8048-996D391F99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5FA71F-003A-FD0C-5E55-94E858033F3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From the firm’s perspective, this policy transparently reflects the market conditions of supply and demand. Because workers are compensated based on the work that they actually perform, they seek to become available when jobs are available and not when work is scarce. This allows the firm to be fluid and respond quickly to real-time changes in demand (and supply).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this policy requires workers to constantly check the availability of jobs, and the platform might not be able to attract workers in time for surges in demand. From the workers’ perspective, when the utilization rate is low, the idle time they spend waiting for work is costly and encourages them to multihome or find better alternatives.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 scheme, workers are guaranteed a fixed rate of hourly compensation during their shifts as long as they are actively available for work on the platform. Our focal company as well as the grocery delivery platforms </a:t>
            </a:r>
            <a:r>
              <a:rPr lang="en-US" sz="1200" kern="1200" dirty="0" err="1">
                <a:solidFill>
                  <a:schemeClr val="tx1"/>
                </a:solidFill>
                <a:effectLst/>
                <a:latin typeface="+mn-lt"/>
                <a:ea typeface="+mn-ea"/>
                <a:cs typeface="+mn-cs"/>
              </a:rPr>
              <a:t>GoPuff</a:t>
            </a:r>
            <a:r>
              <a:rPr lang="en-US" sz="1200" kern="1200" dirty="0">
                <a:solidFill>
                  <a:schemeClr val="tx1"/>
                </a:solidFill>
                <a:effectLst/>
                <a:latin typeface="+mn-lt"/>
                <a:ea typeface="+mn-ea"/>
                <a:cs typeface="+mn-cs"/>
              </a:rPr>
              <a:t> and Postmates are examples of platforms offering a dynamic hourly wage. This policy allows the firm to be more certain about its costs while attracting more loyal workers. </a:t>
            </a:r>
            <a:r>
              <a:rPr lang="en-US" sz="1200" kern="1200" dirty="0" err="1">
                <a:solidFill>
                  <a:schemeClr val="tx1"/>
                </a:solidFill>
                <a:effectLst/>
                <a:latin typeface="+mn-lt"/>
                <a:ea typeface="+mn-ea"/>
                <a:cs typeface="+mn-cs"/>
              </a:rPr>
              <a:t>DeVoe</a:t>
            </a:r>
            <a:r>
              <a:rPr lang="en-US" sz="1200" kern="1200" dirty="0">
                <a:solidFill>
                  <a:schemeClr val="tx1"/>
                </a:solidFill>
                <a:effectLst/>
                <a:latin typeface="+mn-lt"/>
                <a:ea typeface="+mn-ea"/>
                <a:cs typeface="+mn-cs"/>
              </a:rPr>
              <a:t> and Pfeffer (2007) has empirically shown that the certainty of incentives (through guaranteed hourly wages) can increase worker productivity and induce them to work for a longer period of time. </a:t>
            </a:r>
            <a:endParaRPr lang="en-US" dirty="0"/>
          </a:p>
          <a:p>
            <a:r>
              <a:rPr lang="en-US" sz="1200" kern="1200" dirty="0">
                <a:solidFill>
                  <a:schemeClr val="tx1"/>
                </a:solidFill>
                <a:effectLst/>
                <a:latin typeface="+mn-lt"/>
                <a:ea typeface="+mn-ea"/>
                <a:cs typeface="+mn-cs"/>
              </a:rPr>
              <a:t>When demand is unexpectedly low, however, the supply of workers may not adjust despite low utilization. Even when they are not serving customers, workers stay based on their guaranteed compensation. Unlike pay per work, however, the firm bears the costs of mismatched supply. Furthermore, the segment of workers it attracts may be limited, e.g., only those who are averse to income uncertainty. We investigate this by estimating the frequency at which each worker stays working for the focal platform.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a:extLst>
              <a:ext uri="{FF2B5EF4-FFF2-40B4-BE49-F238E27FC236}">
                <a16:creationId xmlns:a16="http://schemas.microsoft.com/office/drawing/2014/main" id="{F88AF513-06F4-A0E4-2BD8-23751C5D3A09}"/>
              </a:ext>
            </a:extLst>
          </p:cNvPr>
          <p:cNvSpPr>
            <a:spLocks noGrp="1"/>
          </p:cNvSpPr>
          <p:nvPr>
            <p:ph type="sldNum" sz="quarter" idx="5"/>
          </p:nvPr>
        </p:nvSpPr>
        <p:spPr/>
        <p:txBody>
          <a:bodyPr/>
          <a:lstStyle/>
          <a:p>
            <a:fld id="{E6BB3A5F-78DC-4EAE-8F4D-F74258645616}" type="slidenum">
              <a:rPr lang="en-US" smtClean="0"/>
              <a:t>63</a:t>
            </a:fld>
            <a:endParaRPr lang="en-US"/>
          </a:p>
        </p:txBody>
      </p:sp>
    </p:spTree>
    <p:extLst>
      <p:ext uri="{BB962C8B-B14F-4D97-AF65-F5344CB8AC3E}">
        <p14:creationId xmlns:p14="http://schemas.microsoft.com/office/powerpoint/2010/main" val="3773107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study gig workers' multihoming decisions by using machine learning methods to estimate a structural model from a ride-hailing firm's proprietary data combined with publicly reported trips data.</a:t>
            </a:r>
          </a:p>
          <a:p>
            <a:r>
              <a:rPr lang="en-US" dirty="0"/>
              <a:t>After recovering drivers' heterogeneous costs to drive, we perform a number of counterfactual analyses.</a:t>
            </a:r>
          </a:p>
          <a:p>
            <a:endParaRPr lang="en-US" dirty="0"/>
          </a:p>
          <a:p>
            <a:endParaRPr lang="en-US" dirty="0"/>
          </a:p>
          <a:p>
            <a:endParaRPr lang="en-US" dirty="0"/>
          </a:p>
          <a:p>
            <a:endParaRPr lang="en-US" dirty="0"/>
          </a:p>
          <a:p>
            <a:r>
              <a:rPr lang="en-US" dirty="0"/>
              <a:t>In our work, we’re developing a structural model of how gig workers make dynamic decisions when there are multiple work options depending on when and where they are. [CLICK] Modeling these options allows us to study the multihoming behavior among workers. [CLICK]</a:t>
            </a:r>
          </a:p>
          <a:p>
            <a:endParaRPr lang="en-US" dirty="0"/>
          </a:p>
          <a:p>
            <a:r>
              <a:rPr lang="en-US" dirty="0"/>
              <a:t>We’re taking a machine learning-based estimation approach to help us deal with computational challenges. And with the framework we have, [CLICK] we can then evaluate the impact of different policies on the workforce through our counterfactuals. </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[2 minutes]</a:t>
            </a:r>
          </a:p>
        </p:txBody>
      </p:sp>
      <p:sp>
        <p:nvSpPr>
          <p:cNvPr id="4" name="Slide Number Placeholder 3"/>
          <p:cNvSpPr>
            <a:spLocks noGrp="1"/>
          </p:cNvSpPr>
          <p:nvPr>
            <p:ph type="sldNum" sz="quarter" idx="10"/>
          </p:nvPr>
        </p:nvSpPr>
        <p:spPr/>
        <p:txBody>
          <a:bodyPr/>
          <a:lstStyle/>
          <a:p>
            <a:fld id="{E6BB3A5F-78DC-4EAE-8F4D-F74258645616}" type="slidenum">
              <a:rPr lang="en-US" smtClean="0"/>
              <a:t>6</a:t>
            </a:fld>
            <a:endParaRPr lang="en-US"/>
          </a:p>
        </p:txBody>
      </p:sp>
    </p:spTree>
    <p:extLst>
      <p:ext uri="{BB962C8B-B14F-4D97-AF65-F5344CB8AC3E}">
        <p14:creationId xmlns:p14="http://schemas.microsoft.com/office/powerpoint/2010/main" val="21831430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From the firm’s perspective, this policy transparently reflects the market conditions of supply and demand. Because workers are compensated based on the work that they actually perform, they seek to become available when jobs are available and not when work is scarce. This allows the firm to be fluid and respond quickly to real-time changes in demand (and supply).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this policy requires workers to constantly check the availability of jobs, and the platform might not be able to attract workers in time for surges in demand. From the workers’ perspective, when the utilization rate is low, the idle time they spend waiting for work is costly and encourages them to multihome or find better alternatives.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Second scheme, workers are guaranteed a fixed rate of hourly compensation during their shifts as long as they are actively available for work on the platform. Our focal company as well as the grocery delivery platforms </a:t>
            </a:r>
            <a:r>
              <a:rPr lang="en-US" sz="1200" kern="1200" dirty="0" err="1">
                <a:solidFill>
                  <a:schemeClr val="tx1"/>
                </a:solidFill>
                <a:effectLst/>
                <a:latin typeface="+mn-lt"/>
                <a:ea typeface="+mn-ea"/>
                <a:cs typeface="+mn-cs"/>
              </a:rPr>
              <a:t>GoPuff</a:t>
            </a:r>
            <a:r>
              <a:rPr lang="en-US" sz="1200" kern="1200" dirty="0">
                <a:solidFill>
                  <a:schemeClr val="tx1"/>
                </a:solidFill>
                <a:effectLst/>
                <a:latin typeface="+mn-lt"/>
                <a:ea typeface="+mn-ea"/>
                <a:cs typeface="+mn-cs"/>
              </a:rPr>
              <a:t> and Postmates are examples of platforms offering a dynamic hourly wage. This policy allows the firm to be more certain about its costs while attracting more loyal workers. </a:t>
            </a:r>
            <a:r>
              <a:rPr lang="en-US" sz="1200" kern="1200" dirty="0" err="1">
                <a:solidFill>
                  <a:schemeClr val="tx1"/>
                </a:solidFill>
                <a:effectLst/>
                <a:latin typeface="+mn-lt"/>
                <a:ea typeface="+mn-ea"/>
                <a:cs typeface="+mn-cs"/>
              </a:rPr>
              <a:t>DeVoe</a:t>
            </a:r>
            <a:r>
              <a:rPr lang="en-US" sz="1200" kern="1200" dirty="0">
                <a:solidFill>
                  <a:schemeClr val="tx1"/>
                </a:solidFill>
                <a:effectLst/>
                <a:latin typeface="+mn-lt"/>
                <a:ea typeface="+mn-ea"/>
                <a:cs typeface="+mn-cs"/>
              </a:rPr>
              <a:t> and Pfeffer (2007) has empirically shown that the certainty of incentives (through guaranteed hourly wages) can increase worker productivity and induce them to work for a longer period of time. </a:t>
            </a:r>
            <a:endParaRPr lang="en-US" dirty="0"/>
          </a:p>
          <a:p>
            <a:r>
              <a:rPr lang="en-US" sz="1200" kern="1200" dirty="0">
                <a:solidFill>
                  <a:schemeClr val="tx1"/>
                </a:solidFill>
                <a:effectLst/>
                <a:latin typeface="+mn-lt"/>
                <a:ea typeface="+mn-ea"/>
                <a:cs typeface="+mn-cs"/>
              </a:rPr>
              <a:t>When demand is unexpectedly low, however, the supply of workers may not adjust despite low utilization. Even when they are not serving customers, workers stay based on their guaranteed compensation. Unlike pay per work, however, the firm bears the costs of mismatched supply. Furthermore, the segment of workers it attracts may be limited, e.g., only those who are averse to income uncertainty. We investigate this by estimating the frequency at which each worker stays working for the focal platform.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6BB3A5F-78DC-4EAE-8F4D-F74258645616}" type="slidenum">
              <a:rPr lang="en-US" smtClean="0"/>
              <a:t>64</a:t>
            </a:fld>
            <a:endParaRPr lang="en-US"/>
          </a:p>
        </p:txBody>
      </p:sp>
    </p:spTree>
    <p:extLst>
      <p:ext uri="{BB962C8B-B14F-4D97-AF65-F5344CB8AC3E}">
        <p14:creationId xmlns:p14="http://schemas.microsoft.com/office/powerpoint/2010/main" val="18730772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Note that the regular pay-per-trip policy (1×) generally leads to a shorter work duration on the focal platform (22.04%). It would require the platform to increase the scaling factor between 1.25× and 1.5× in order to match the work duration under the base policy.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suggests the first benefit of the guaranteed pay: the firm can induce the workers to work for the same duration at a lower cost if the firm guarantees the earnings regardless of the number of trips. </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Drivers who never switch to the competing platform when working for the focal firm can be considered as the most loyal group. We find that, to keep the same fraction of these loyal drivers as when offering the guaranteed pay, the pay-per-trip rate has be between 2.5× and 3× of the current hourly offer (see Figure 7a). In other words, a guaranteed pay scheme could save the platform up to 75% of the cost to maintain the same level of loyal drivers pool. Similarly, to keep the same fraction of drivers who switch most of the times, the pay-per-trip rate has to be between 1.5× and 2× (see Figure 7b). </a:t>
            </a:r>
            <a:endParaRPr lang="en-US" dirty="0"/>
          </a:p>
          <a:p>
            <a:endParaRPr lang="en-US" dirty="0"/>
          </a:p>
        </p:txBody>
      </p:sp>
      <p:sp>
        <p:nvSpPr>
          <p:cNvPr id="4" name="Slide Number Placeholder 3"/>
          <p:cNvSpPr>
            <a:spLocks noGrp="1"/>
          </p:cNvSpPr>
          <p:nvPr>
            <p:ph type="sldNum" sz="quarter" idx="5"/>
          </p:nvPr>
        </p:nvSpPr>
        <p:spPr/>
        <p:txBody>
          <a:bodyPr/>
          <a:lstStyle/>
          <a:p>
            <a:fld id="{E6BB3A5F-78DC-4EAE-8F4D-F74258645616}" type="slidenum">
              <a:rPr lang="en-US" smtClean="0"/>
              <a:t>65</a:t>
            </a:fld>
            <a:endParaRPr lang="en-US"/>
          </a:p>
        </p:txBody>
      </p:sp>
    </p:spTree>
    <p:extLst>
      <p:ext uri="{BB962C8B-B14F-4D97-AF65-F5344CB8AC3E}">
        <p14:creationId xmlns:p14="http://schemas.microsoft.com/office/powerpoint/2010/main" val="21532290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very common policy is to provide incentives for consecutive work like this one example from Uber.</a:t>
            </a:r>
          </a:p>
          <a:p>
            <a:endParaRPr lang="en-US" dirty="0"/>
          </a:p>
          <a:p>
            <a:r>
              <a:rPr lang="en-US" dirty="0"/>
              <a:t>So we consider the first policy [CLICK] which is a bit more extreme where workers need to stay online for one hour to get paid for that hour.</a:t>
            </a:r>
          </a:p>
          <a:p>
            <a:endParaRPr lang="en-US" dirty="0"/>
          </a:p>
          <a:p>
            <a:r>
              <a:rPr lang="en-US" dirty="0"/>
              <a:t>This policy seems to essentially keep people long, unconditionally. Nudge them to only quit at the hour. Less opportunity to quit, especially for those high cost drivers who want to quit.</a:t>
            </a:r>
          </a:p>
          <a:p>
            <a:endParaRPr lang="en-US" dirty="0"/>
          </a:p>
          <a:p>
            <a:r>
              <a:rPr lang="en-US" dirty="0"/>
              <a:t>Another policy is a time delay where workers need to request that they want to leave ahead of time, like 20 minutes. During those times, they might still get one last assignment.</a:t>
            </a:r>
          </a:p>
          <a:p>
            <a:r>
              <a:rPr lang="en-US" dirty="0"/>
              <a:t>This is similar to how Uber assigns trips back to back, or for some other apps drivers have to click multiple buttons until they can finally quit.</a:t>
            </a:r>
          </a:p>
          <a:p>
            <a:endParaRPr lang="en-US" dirty="0"/>
          </a:p>
          <a:p>
            <a:r>
              <a:rPr lang="en-US" dirty="0"/>
              <a:t>This policy should also keep drivers longer than before When it’s busier, more likely to do one more job. </a:t>
            </a:r>
          </a:p>
          <a:p>
            <a:r>
              <a:rPr lang="en-US" dirty="0"/>
              <a:t>So one key difference here is that it its effect seems to be more conditional on the state of the system.</a:t>
            </a:r>
          </a:p>
          <a:p>
            <a:endParaRPr lang="en-US" dirty="0"/>
          </a:p>
          <a:p>
            <a:r>
              <a:rPr lang="en-US" dirty="0"/>
              <a:t>[NXT]</a:t>
            </a:r>
          </a:p>
          <a:p>
            <a:endParaRPr lang="en-US" dirty="0"/>
          </a:p>
          <a:p>
            <a:r>
              <a:rPr lang="en-US" b="1" dirty="0"/>
              <a:t>SHORT-TERM CAPACITY</a:t>
            </a:r>
            <a:endParaRPr lang="en-US" dirty="0"/>
          </a:p>
          <a:p>
            <a:r>
              <a:rPr lang="en-US" dirty="0"/>
              <a:t>Given that multihoming happens in most markets, there is the question of how platforms can best manage its occurrence. Ideally, platforms would like to keep workers active at working to lower the chance of them switching over to their competitors. Here are the Two common levers:</a:t>
            </a:r>
          </a:p>
          <a:p>
            <a:pPr>
              <a:buFont typeface="Arial" panose="020B0604020202020204" pitchFamily="34" charset="0"/>
              <a:buChar char="•"/>
            </a:pPr>
            <a:r>
              <a:rPr lang="en-US" dirty="0">
                <a:effectLst/>
              </a:rPr>
              <a:t>Platforms usually offer bonuses if workers complete a required number of jobs consecutively or staying active for a minimum amount of time. Today I'm showing you a more extreme version where workers need to stay online for one hour to get the bonuses for that hour.</a:t>
            </a:r>
            <a:endParaRPr lang="en-US" dirty="0"/>
          </a:p>
          <a:p>
            <a:pPr>
              <a:buFont typeface="Arial" panose="020B0604020202020204" pitchFamily="34" charset="0"/>
              <a:buChar char="•"/>
            </a:pPr>
            <a:r>
              <a:rPr lang="en-US" dirty="0">
                <a:effectLst/>
              </a:rPr>
              <a:t>This policy seems to essentially keep people long, unconditionally. Nudge them to only quit at the hour. Less opportunity to quit.</a:t>
            </a:r>
            <a:endParaRPr lang="en-US" dirty="0"/>
          </a:p>
          <a:p>
            <a:br>
              <a:rPr lang="en-US" dirty="0"/>
            </a:br>
            <a:r>
              <a:rPr lang="en-US" dirty="0">
                <a:effectLst/>
              </a:rPr>
              <a:t>Another policy is imposing frictions or time delay to slow workers who are considering leaving. Workers need to request that they want to leave ahead of time, like 20 minutes. During those times, they might still get one last assignment.</a:t>
            </a:r>
            <a:endParaRPr lang="en-US" dirty="0"/>
          </a:p>
          <a:p>
            <a:pPr>
              <a:buFont typeface="Arial" panose="020B0604020202020204" pitchFamily="34" charset="0"/>
              <a:buChar char="•"/>
            </a:pPr>
            <a:r>
              <a:rPr lang="en-US" dirty="0">
                <a:effectLst/>
              </a:rPr>
              <a:t>This is similar to how Uber assigns trips back to back, or for some other apps drivers have to click multiple buttons until they can finally quit.</a:t>
            </a:r>
            <a:endParaRPr lang="en-US" dirty="0"/>
          </a:p>
          <a:p>
            <a:pPr>
              <a:buFont typeface="Arial" panose="020B0604020202020204" pitchFamily="34" charset="0"/>
              <a:buChar char="•"/>
            </a:pPr>
            <a:r>
              <a:rPr lang="en-US" dirty="0">
                <a:effectLst/>
              </a:rPr>
              <a:t>This policy should also keep drivers longer than before </a:t>
            </a:r>
            <a:endParaRPr lang="en-US" dirty="0"/>
          </a:p>
          <a:p>
            <a:pPr>
              <a:buFont typeface="Arial" panose="020B0604020202020204" pitchFamily="34" charset="0"/>
              <a:buChar char="•"/>
            </a:pPr>
            <a:r>
              <a:rPr lang="en-US" dirty="0">
                <a:effectLst/>
              </a:rPr>
              <a:t>When it’s busier, more likely to do one more job so they get to leave a bit later than they wish. When it's not busy, then when after a set amount of time they can leave.</a:t>
            </a:r>
            <a:endParaRPr lang="en-US" dirty="0"/>
          </a:p>
          <a:p>
            <a:pPr>
              <a:buFont typeface="Arial" panose="020B0604020202020204" pitchFamily="34" charset="0"/>
              <a:buChar char="•"/>
            </a:pPr>
            <a:r>
              <a:rPr lang="en-US" dirty="0">
                <a:effectLst/>
              </a:rPr>
              <a:t>So one key difference here is that it its effect seems to be more conditional on the state of the system.</a:t>
            </a:r>
            <a:endParaRPr lang="en-US" dirty="0"/>
          </a:p>
          <a:p>
            <a:endParaRPr lang="en-US" dirty="0"/>
          </a:p>
          <a:p>
            <a:endParaRPr lang="en-US" dirty="0"/>
          </a:p>
          <a:p>
            <a:endParaRPr lang="en-US" dirty="0"/>
          </a:p>
          <a:p>
            <a:endParaRPr lang="en-US" dirty="0"/>
          </a:p>
          <a:p>
            <a:endParaRPr lang="en-US" dirty="0"/>
          </a:p>
          <a:p>
            <a:r>
              <a:rPr lang="en-US" dirty="0"/>
              <a:t>Talk about it, pose as a question (no need to do formal table)</a:t>
            </a:r>
          </a:p>
          <a:p>
            <a:r>
              <a:rPr lang="en-US" dirty="0"/>
              <a:t>Set up for next slide.</a:t>
            </a:r>
          </a:p>
          <a:p>
            <a:r>
              <a:rPr lang="en-US" dirty="0"/>
              <a:t>The main difference in some ways -&gt; state dependence (how they handle how busy the system is) </a:t>
            </a:r>
          </a:p>
          <a:p>
            <a:endParaRPr lang="en-US" dirty="0"/>
          </a:p>
          <a:p>
            <a:endParaRPr lang="en-US" dirty="0"/>
          </a:p>
          <a:p>
            <a:r>
              <a:rPr lang="en-US" dirty="0"/>
              <a:t>What would affect HC more?</a:t>
            </a:r>
          </a:p>
          <a:p>
            <a:r>
              <a:rPr lang="en-US" dirty="0"/>
              <a:t>1: Less opportunity to quit (for LU HC who </a:t>
            </a:r>
            <a:r>
              <a:rPr lang="en-US" dirty="0" err="1"/>
              <a:t>wanna</a:t>
            </a:r>
            <a:r>
              <a:rPr lang="en-US" dirty="0"/>
              <a:t> quit), the utilization gap will be smaller</a:t>
            </a:r>
          </a:p>
          <a:p>
            <a:endParaRPr lang="en-US" dirty="0"/>
          </a:p>
          <a:p>
            <a:r>
              <a:rPr lang="en-US" dirty="0"/>
              <a:t>2: more effect of switching for LC, cannot switch immediately</a:t>
            </a:r>
          </a:p>
          <a:p>
            <a:r>
              <a:rPr lang="en-US" dirty="0" err="1"/>
              <a:t>Trciky</a:t>
            </a:r>
            <a:r>
              <a:rPr lang="en-US" dirty="0"/>
              <a:t> when they </a:t>
            </a:r>
            <a:r>
              <a:rPr lang="en-US" dirty="0" err="1"/>
              <a:t>wanna</a:t>
            </a:r>
            <a:r>
              <a:rPr lang="en-US" dirty="0"/>
              <a:t> switch but it’s busy on Via</a:t>
            </a:r>
          </a:p>
          <a:p>
            <a:r>
              <a:rPr lang="en-US" dirty="0"/>
              <a:t>(interesting </a:t>
            </a:r>
            <a:r>
              <a:rPr lang="en-US" dirty="0" err="1"/>
              <a:t>cuz</a:t>
            </a:r>
            <a:r>
              <a:rPr lang="en-US" dirty="0"/>
              <a:t> I think about dislike idleness earlier)</a:t>
            </a:r>
          </a:p>
        </p:txBody>
      </p:sp>
      <p:sp>
        <p:nvSpPr>
          <p:cNvPr id="4" name="Slide Number Placeholder 3"/>
          <p:cNvSpPr>
            <a:spLocks noGrp="1"/>
          </p:cNvSpPr>
          <p:nvPr>
            <p:ph type="sldNum" sz="quarter" idx="10"/>
          </p:nvPr>
        </p:nvSpPr>
        <p:spPr/>
        <p:txBody>
          <a:bodyPr/>
          <a:lstStyle/>
          <a:p>
            <a:fld id="{E6BB3A5F-78DC-4EAE-8F4D-F74258645616}" type="slidenum">
              <a:rPr lang="en-US" smtClean="0"/>
              <a:t>66</a:t>
            </a:fld>
            <a:endParaRPr lang="en-US"/>
          </a:p>
        </p:txBody>
      </p:sp>
    </p:spTree>
    <p:extLst>
      <p:ext uri="{BB962C8B-B14F-4D97-AF65-F5344CB8AC3E}">
        <p14:creationId xmlns:p14="http://schemas.microsoft.com/office/powerpoint/2010/main" val="766946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1A0E3-FDE1-357C-0CFA-9579B2F10F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EB386-D322-EAC7-9632-3A23075EB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154FDB-15BE-2E05-F09A-7FC38599798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first we saw that overall utilization drops with these policies though not too much…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workers earn more on average on the system.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Looking at work duration, all 2 policies induce workers to work for a longer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stay longer, on average it makes sense that utilization has to go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also look at how likely the worker would switch to the competitor.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baseline, it’s quite high already. [CLICK]</a:t>
            </a:r>
            <a:endParaRPr lang="th-T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consecutive bonus policy helps reduce the switching probability as expected. When you want to switch, when it’s a great time on other platform, if you can only switch once every hour, you’re less likely to switch. Especially for high cost drivers, you don’t want to forgo the pay.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for the delay policy that we thought could also keep drivers longer by assigning an extra trip. It actually increases the switching probability.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Recall that when you want to quit, you need to wait 20 minutes. If it is during busy hours, you might get another trip that takes longer than 20 minutes so you end up leaving even later than expected. This could nudge people to switch before things get busy again.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low demand period, it also keeps drivers in the low demand region for a longer time. So it might be better for drivers to switch out early rather being stuck for 20 more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results suggest potential polices that the platforms can employ at different demand period.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During peak hours when you want workers to stay with you longer, offering consecutive work bonus is pretty effective. In a way it creates a goal for the workers and people love following goals. [CLICK]</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when there's not a lot of demand and you don't want to keep workers idling, a simple intervention like adding a time delay when workers want to quit could nudge them to quit sooner.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those stuck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Switch before it gets busy again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Don’t want to stay in low demand region too long ( hate idling)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Time delay would have done well to keep people during peak hours, but 20 minutes or 1 trip is not enough.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h-T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h-TH" dirty="0"/>
          </a:p>
          <a:p>
            <a:r>
              <a:rPr lang="en-US" dirty="0"/>
              <a:t>We found that during peak hours when you want workers to stay with you longer, offering </a:t>
            </a:r>
            <a:r>
              <a:rPr lang="en-US" dirty="0" err="1"/>
              <a:t>consective</a:t>
            </a:r>
            <a:r>
              <a:rPr lang="en-US" dirty="0"/>
              <a:t> work bonus is pretty effective. In a way it creates a goal for the workers and people love following goals.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click</a:t>
            </a:r>
          </a:p>
          <a:p>
            <a:r>
              <a:rPr lang="en-US" sz="1200" b="0" i="0" kern="1200" dirty="0">
                <a:solidFill>
                  <a:schemeClr val="tx1"/>
                </a:solidFill>
                <a:effectLst/>
                <a:latin typeface="+mn-lt"/>
                <a:ea typeface="+mn-ea"/>
                <a:cs typeface="+mn-cs"/>
              </a:rPr>
              <a:t>But when there's not a lot of demand and you don't want to keep workers idling, a simple intervention like adding a time delay when workers want to quit, actually nudges them to quit earlier. This can be because people view idling as even worse if they have to stick around a bit longer.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Delay keeps people when it’s busier, so it’s high than bonus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Trade off/ b/w utilization.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When we artificially make people stay, automatically keeping people more even it’s not busy.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err="1"/>
              <a:t>Wheter</a:t>
            </a:r>
            <a:r>
              <a:rPr lang="en-US" dirty="0"/>
              <a:t> </a:t>
            </a:r>
            <a:r>
              <a:rPr lang="en-US" dirty="0" err="1"/>
              <a:t>ti</a:t>
            </a:r>
            <a:r>
              <a:rPr lang="en-US" dirty="0"/>
              <a:t> quit VS busy or not.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th-T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does delay increase?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Switch before it gets busy again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Don’t want to stay in low demand region too long ( hate idling)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Reverse one intuition from before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Time delay would have done well to keep people during peak hours, but 20 minutes or 1 trip is not enough.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If we can better explain that “DELAY INCREASES SWITCHING” it would be nice! State dependence -&gt; build that into presentation.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(FUTURE: do the plot conditional on demand)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a:extLst>
              <a:ext uri="{FF2B5EF4-FFF2-40B4-BE49-F238E27FC236}">
                <a16:creationId xmlns:a16="http://schemas.microsoft.com/office/drawing/2014/main" id="{1469357A-FD0E-82BA-62F7-8A5FA68D8C31}"/>
              </a:ext>
            </a:extLst>
          </p:cNvPr>
          <p:cNvSpPr>
            <a:spLocks noGrp="1"/>
          </p:cNvSpPr>
          <p:nvPr>
            <p:ph type="sldNum" sz="quarter" idx="10"/>
          </p:nvPr>
        </p:nvSpPr>
        <p:spPr/>
        <p:txBody>
          <a:bodyPr/>
          <a:lstStyle/>
          <a:p>
            <a:fld id="{E6BB3A5F-78DC-4EAE-8F4D-F74258645616}" type="slidenum">
              <a:rPr lang="en-US" smtClean="0"/>
              <a:t>67</a:t>
            </a:fld>
            <a:endParaRPr lang="en-US"/>
          </a:p>
        </p:txBody>
      </p:sp>
    </p:spTree>
    <p:extLst>
      <p:ext uri="{BB962C8B-B14F-4D97-AF65-F5344CB8AC3E}">
        <p14:creationId xmlns:p14="http://schemas.microsoft.com/office/powerpoint/2010/main" val="24199785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FCCB6-8FD6-46F5-E704-4B53C9B899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89DA5B-6BF1-1EB0-A4BB-E58A824BBB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2C2354-43E4-3081-5039-D7FD02FA354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first we saw that overall utilization drops with these policies though not too much…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workers earn more on average on the system.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Looking at work duration, all 2 policies induce workers to work for a longer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stay longer, on average it makes sense that utilization has to go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also look at how likely the worker would switch to the competitor.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baseline, it’s quite high already. [CLICK]</a:t>
            </a:r>
            <a:endParaRPr lang="th-T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consecutive bonus policy helps reduce the switching probability as expected. When you want to switch, when it’s a great time on other platform, if you can only switch once every hour, you’re less likely to switch. Especially for high cost drivers, you don’t want to forgo the pay.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for the delay policy that we thought could also keep drivers longer by assigning an extra trip. It actually increases the switching probability.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Recall that when you want to quit, you need to wait 20 minutes. If it is during busy hours, you might get another trip that takes longer than 20 minutes so you end up leaving even later than expected. This could nudge people to switch before things get busy again.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low demand period, it also keeps drivers in the low demand region for a longer time. So it might be better for drivers to switch out early rather being stuck for 20 more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results suggest potential polices that the platforms can employ at different demand period.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During peak hours when you want workers to stay with you longer, offering consecutive work bonus is pretty effective. In a way it creates a goal for the workers and people love following goals. [CLICK]</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when there's not a lot of demand and you don't want to keep workers idling, a simple intervention like adding a time delay when workers want to quit could nudge them to quit sooner.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those stuck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Switch before it gets busy again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Don’t want to stay in low demand region too long ( hate idling)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Time delay would have done well to keep people during peak hours, but 20 minutes or 1 trip is not enough.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h-T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h-TH" dirty="0"/>
          </a:p>
          <a:p>
            <a:r>
              <a:rPr lang="en-US" dirty="0"/>
              <a:t>We found that during peak hours when you want workers to stay with you longer, offering </a:t>
            </a:r>
            <a:r>
              <a:rPr lang="en-US" dirty="0" err="1"/>
              <a:t>consective</a:t>
            </a:r>
            <a:r>
              <a:rPr lang="en-US" dirty="0"/>
              <a:t> work bonus is pretty effective. In a way it creates a goal for the workers and people love following goals.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click</a:t>
            </a:r>
          </a:p>
          <a:p>
            <a:r>
              <a:rPr lang="en-US" sz="1200" b="0" i="0" kern="1200" dirty="0">
                <a:solidFill>
                  <a:schemeClr val="tx1"/>
                </a:solidFill>
                <a:effectLst/>
                <a:latin typeface="+mn-lt"/>
                <a:ea typeface="+mn-ea"/>
                <a:cs typeface="+mn-cs"/>
              </a:rPr>
              <a:t>But when there's not a lot of demand and you don't want to keep workers idling, a simple intervention like adding a time delay when workers want to quit, actually nudges them to quit earlier. This can be because people view idling as even worse if they have to stick around a bit longer.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Delay keeps people when it’s busier, so it’s high than bonus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Trade off/ b/w utilization.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When we artificially make people stay, automatically keeping people more even it’s not busy.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err="1"/>
              <a:t>Wheter</a:t>
            </a:r>
            <a:r>
              <a:rPr lang="en-US" dirty="0"/>
              <a:t> </a:t>
            </a:r>
            <a:r>
              <a:rPr lang="en-US" dirty="0" err="1"/>
              <a:t>ti</a:t>
            </a:r>
            <a:r>
              <a:rPr lang="en-US" dirty="0"/>
              <a:t> quit VS busy or not.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th-T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does delay increase?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Switch before it gets busy again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Don’t want to stay in low demand region too long ( hate idling)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Reverse one intuition from before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Time delay would have done well to keep people during peak hours, but 20 minutes or 1 trip is not enough.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If we can better explain that “DELAY INCREASES SWITCHING” it would be nice! State dependence -&gt; build that into presentation.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(FUTURE: do the plot conditional on demand)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a:extLst>
              <a:ext uri="{FF2B5EF4-FFF2-40B4-BE49-F238E27FC236}">
                <a16:creationId xmlns:a16="http://schemas.microsoft.com/office/drawing/2014/main" id="{0D1B5E35-359E-AECD-B56C-B72BC6CEC0F5}"/>
              </a:ext>
            </a:extLst>
          </p:cNvPr>
          <p:cNvSpPr>
            <a:spLocks noGrp="1"/>
          </p:cNvSpPr>
          <p:nvPr>
            <p:ph type="sldNum" sz="quarter" idx="10"/>
          </p:nvPr>
        </p:nvSpPr>
        <p:spPr/>
        <p:txBody>
          <a:bodyPr/>
          <a:lstStyle/>
          <a:p>
            <a:fld id="{E6BB3A5F-78DC-4EAE-8F4D-F74258645616}" type="slidenum">
              <a:rPr lang="en-US" smtClean="0"/>
              <a:t>68</a:t>
            </a:fld>
            <a:endParaRPr lang="en-US"/>
          </a:p>
        </p:txBody>
      </p:sp>
    </p:spTree>
    <p:extLst>
      <p:ext uri="{BB962C8B-B14F-4D97-AF65-F5344CB8AC3E}">
        <p14:creationId xmlns:p14="http://schemas.microsoft.com/office/powerpoint/2010/main" val="2136444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first we saw that overall utilization drops with these policies though not too much…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workers earn more on average on the system.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Looking at work duration, all 2 policies induce workers to work for a longer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stay longer, on average it makes sense that utilization has to go down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also look at how likely the worker would switch to the competitor.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baseline, it’s quite high already. [CLICK]</a:t>
            </a:r>
            <a:endParaRPr lang="th-T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consecutive bonus policy helps reduce the switching probability as expected. When you want to switch, when it’s a great time on other platform, if you can only switch once every hour, you’re less likely to switch. Especially for high cost drivers, you don’t want to forgo the pay.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for the delay policy that we thought could also keep drivers longer by assigning an extra trip. It actually increases the switching probability.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Recall that when you want to quit, you need to wait 20 minutes. If it is during busy hours, you might get another trip that takes longer than 20 minutes so you end up leaving even later than expected. This could nudge people to switch before things get busy again.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low demand period, it also keeps drivers in the low demand region for a longer time. So it might be better for drivers to switch out early rather being stuck for 20 more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results suggest potential polices that the platforms can employ at different demand period.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During peak hours when you want workers to stay with you longer, offering consecutive work bonus is pretty effective. In a way it creates a goal for the workers and people love following goals. [CLICK]</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when there's not a lot of demand and you don't want to keep workers idling, a simple intervention like adding a time delay when workers want to quit could nudge them to quit sooner.</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those stuck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Switch before it gets busy again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Don’t want to stay in low demand region too long ( hate idling)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Time delay would have done well to keep people during peak hours, but 20 minutes or 1 trip is not enough.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h-T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h-TH" dirty="0"/>
          </a:p>
          <a:p>
            <a:r>
              <a:rPr lang="en-US" dirty="0"/>
              <a:t>We found that during peak hours when you want workers to stay with you longer, offering </a:t>
            </a:r>
            <a:r>
              <a:rPr lang="en-US" dirty="0" err="1"/>
              <a:t>consective</a:t>
            </a:r>
            <a:r>
              <a:rPr lang="en-US" dirty="0"/>
              <a:t> work bonus is pretty effective. In a way it creates a goal for the workers and people love following goals.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click</a:t>
            </a:r>
          </a:p>
          <a:p>
            <a:r>
              <a:rPr lang="en-US" sz="1200" b="0" i="0" kern="1200" dirty="0">
                <a:solidFill>
                  <a:schemeClr val="tx1"/>
                </a:solidFill>
                <a:effectLst/>
                <a:latin typeface="+mn-lt"/>
                <a:ea typeface="+mn-ea"/>
                <a:cs typeface="+mn-cs"/>
              </a:rPr>
              <a:t>But when there's not a lot of demand and you don't want to keep workers idling, a simple intervention like adding a time delay when workers want to quit, actually nudges them to quit earlier. This can be because people view idling as even worse if they have to stick around a bit longer.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Delay keeps people when it’s busier, so it’s high than bonus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Trade off/ b/w utilization.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When we artificially make people stay, automatically keeping people more even it’s not busy.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err="1"/>
              <a:t>Wheter</a:t>
            </a:r>
            <a:r>
              <a:rPr lang="en-US" dirty="0"/>
              <a:t> </a:t>
            </a:r>
            <a:r>
              <a:rPr lang="en-US" dirty="0" err="1"/>
              <a:t>ti</a:t>
            </a:r>
            <a:r>
              <a:rPr lang="en-US" dirty="0"/>
              <a:t> quit VS busy or not.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th-T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does delay increase?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Switch before it gets busy again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Don’t want to stay in low demand region too long ( hate idling)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Reverse one intuition from before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Time delay would have done well to keep people during peak hours, but 20 minutes or 1 trip is not enough.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If we can better explain that “DELAY INCREASES SWITCHING” it would be nice! State dependence -&gt; build that into presentation.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(FUTURE: do the plot conditional on demand)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69</a:t>
            </a:fld>
            <a:endParaRPr lang="en-US"/>
          </a:p>
        </p:txBody>
      </p:sp>
    </p:spTree>
    <p:extLst>
      <p:ext uri="{BB962C8B-B14F-4D97-AF65-F5344CB8AC3E}">
        <p14:creationId xmlns:p14="http://schemas.microsoft.com/office/powerpoint/2010/main" val="30184301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Before, it’s $11.90/hour after expenses (NYC minimum wage was $13)</a:t>
            </a:r>
            <a:endParaRPr lang="en-US" sz="1200" dirty="0"/>
          </a:p>
          <a:p>
            <a:endParaRPr lang="en-US" sz="1200" dirty="0"/>
          </a:p>
          <a:p>
            <a:r>
              <a:rPr lang="en-US" sz="1200" dirty="0"/>
              <a:t>Our model is missing the fact that this will raise the price of service -&gt; lower demand -&gt; utilization level changes</a:t>
            </a:r>
          </a:p>
          <a:p>
            <a:r>
              <a:rPr lang="en-US" sz="1200" dirty="0">
                <a:highlight>
                  <a:srgbClr val="FFFF00"/>
                </a:highlight>
              </a:rPr>
              <a:t>Varying utilization.</a:t>
            </a:r>
          </a:p>
          <a:p>
            <a:endParaRPr lang="en-US" sz="1200" dirty="0"/>
          </a:p>
          <a:p>
            <a:endParaRPr lang="en-US" sz="1200" dirty="0"/>
          </a:p>
          <a:p>
            <a:r>
              <a:rPr lang="en-US" sz="1200" dirty="0"/>
              <a:t>Starting in February, ride-share companies have to reduce cruising rates by 5% and later by 10%, down from currently 41%. </a:t>
            </a:r>
          </a:p>
          <a:p>
            <a:r>
              <a:rPr lang="en-US" sz="1200" dirty="0"/>
              <a:t>Uber supported a $2.75 congestion surcharge implemented for Manhattan ride-share trips earlier this year.</a:t>
            </a:r>
          </a:p>
          <a:p>
            <a:endParaRPr lang="en-US" sz="1200" dirty="0"/>
          </a:p>
          <a:p>
            <a:r>
              <a:rPr lang="en-US" sz="1200" dirty="0"/>
              <a:t>Firms’ responses: Uber and Lyft restricted access (lock drivers out during some times / locations), Juno quitted.</a:t>
            </a:r>
          </a:p>
          <a:p>
            <a:r>
              <a:rPr lang="en-US" sz="1200" dirty="0"/>
              <a:t>Lyft “allow certain companies to pay drivers lower wages” “disincentive drivers from giving rides to and from areas outside NYC” “fewer rides, shorter and slower trips”</a:t>
            </a:r>
          </a:p>
          <a:p>
            <a:r>
              <a:rPr lang="en-US" sz="1200" dirty="0"/>
              <a:t>Uber “higher than necessary fares”</a:t>
            </a:r>
          </a:p>
          <a:p>
            <a:endParaRPr lang="en-US" sz="1200" dirty="0"/>
          </a:p>
          <a:p>
            <a:r>
              <a:rPr lang="en-US" sz="1200" dirty="0"/>
              <a:t>Feasible for loose labor market. If M is too high, firm will cap its supply. (</a:t>
            </a:r>
            <a:r>
              <a:rPr lang="en-US" sz="1200" dirty="0" err="1"/>
              <a:t>Aradpour</a:t>
            </a:r>
            <a:r>
              <a:rPr lang="en-US" sz="1200" dirty="0"/>
              <a:t>, </a:t>
            </a:r>
            <a:r>
              <a:rPr lang="en-US" sz="1200" dirty="0" err="1"/>
              <a:t>Lobel</a:t>
            </a:r>
            <a:r>
              <a:rPr lang="en-US" sz="1200" dirty="0"/>
              <a:t>, van </a:t>
            </a:r>
            <a:r>
              <a:rPr lang="en-US" sz="1200" dirty="0" err="1"/>
              <a:t>Ryzin</a:t>
            </a:r>
            <a:r>
              <a:rPr lang="en-US" sz="1200" dirty="0"/>
              <a:t> 2020)</a:t>
            </a:r>
          </a:p>
          <a:p>
            <a:endParaRPr lang="en-US" dirty="0"/>
          </a:p>
          <a:p>
            <a:endParaRPr lang="en-US" dirty="0"/>
          </a:p>
          <a:p>
            <a:endParaRPr lang="en-US" dirty="0"/>
          </a:p>
          <a:p>
            <a:endParaRPr lang="en-US" dirty="0"/>
          </a:p>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70</a:t>
            </a:fld>
            <a:endParaRPr lang="en-US"/>
          </a:p>
        </p:txBody>
      </p:sp>
    </p:spTree>
    <p:extLst>
      <p:ext uri="{BB962C8B-B14F-4D97-AF65-F5344CB8AC3E}">
        <p14:creationId xmlns:p14="http://schemas.microsoft.com/office/powerpoint/2010/main" val="40175152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Our model is missing the fact that this will raise the price of service -&gt; lower demand -&gt; utilization level changes</a:t>
            </a:r>
          </a:p>
          <a:p>
            <a:r>
              <a:rPr lang="en-US" sz="1200" dirty="0">
                <a:highlight>
                  <a:srgbClr val="FFFF00"/>
                </a:highlight>
              </a:rPr>
              <a:t>Varying utilization.</a:t>
            </a:r>
          </a:p>
          <a:p>
            <a:endParaRPr lang="en-US" sz="1200" dirty="0"/>
          </a:p>
          <a:p>
            <a:endParaRPr lang="en-US" sz="1200" dirty="0"/>
          </a:p>
          <a:p>
            <a:r>
              <a:rPr lang="en-US" sz="1200" dirty="0"/>
              <a:t>Starting in February, ride-share companies have to reduce cruising rates by 5% and later by 10%, down from currently 41%. </a:t>
            </a:r>
          </a:p>
          <a:p>
            <a:r>
              <a:rPr lang="en-US" sz="1200" dirty="0"/>
              <a:t>Uber supported a $2.75 congestion surcharge implemented for Manhattan ride-share trips earlier this year.</a:t>
            </a:r>
          </a:p>
          <a:p>
            <a:endParaRPr lang="en-US" sz="1200" dirty="0"/>
          </a:p>
          <a:p>
            <a:r>
              <a:rPr lang="en-US" sz="1200" dirty="0"/>
              <a:t>Firms’ responses: Uber and Lyft restricted access (lock drivers out during some times / locations), Juno quitted.</a:t>
            </a:r>
          </a:p>
          <a:p>
            <a:r>
              <a:rPr lang="en-US" sz="1200" dirty="0"/>
              <a:t>Lyft “allow certain companies to pay drivers lower wages” “disincentive drivers from giving rides to and from areas outside NYC” “fewer rides, shorter and slower trips”</a:t>
            </a:r>
          </a:p>
          <a:p>
            <a:r>
              <a:rPr lang="en-US" sz="1200" dirty="0"/>
              <a:t>Uber “higher than necessary fares”</a:t>
            </a:r>
          </a:p>
          <a:p>
            <a:endParaRPr lang="en-US" sz="1200" dirty="0"/>
          </a:p>
          <a:p>
            <a:r>
              <a:rPr lang="en-US" sz="1200" dirty="0"/>
              <a:t>Feasible for loose labor market. If M is too high, firm will cap its supply. (</a:t>
            </a:r>
            <a:r>
              <a:rPr lang="en-US" sz="1200" dirty="0" err="1"/>
              <a:t>Aradpour</a:t>
            </a:r>
            <a:r>
              <a:rPr lang="en-US" sz="1200" dirty="0"/>
              <a:t>, </a:t>
            </a:r>
            <a:r>
              <a:rPr lang="en-US" sz="1200" dirty="0" err="1"/>
              <a:t>Lobel</a:t>
            </a:r>
            <a:r>
              <a:rPr lang="en-US" sz="1200" dirty="0"/>
              <a:t>, van </a:t>
            </a:r>
            <a:r>
              <a:rPr lang="en-US" sz="1200" dirty="0" err="1"/>
              <a:t>Ryzin</a:t>
            </a:r>
            <a:r>
              <a:rPr lang="en-US" sz="1200" dirty="0"/>
              <a:t> 2020)</a:t>
            </a:r>
          </a:p>
          <a:p>
            <a:endParaRPr lang="en-US" dirty="0"/>
          </a:p>
          <a:p>
            <a:endParaRPr lang="en-US" dirty="0"/>
          </a:p>
          <a:p>
            <a:endParaRPr lang="en-US" dirty="0"/>
          </a:p>
          <a:p>
            <a:endParaRPr lang="en-US" dirty="0"/>
          </a:p>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71</a:t>
            </a:fld>
            <a:endParaRPr lang="en-US"/>
          </a:p>
        </p:txBody>
      </p:sp>
    </p:spTree>
    <p:extLst>
      <p:ext uri="{BB962C8B-B14F-4D97-AF65-F5344CB8AC3E}">
        <p14:creationId xmlns:p14="http://schemas.microsoft.com/office/powerpoint/2010/main" val="37778547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Our model is missing the fact that this will raise the price of service -&gt; lower demand -&gt; utilization level changes</a:t>
            </a:r>
          </a:p>
          <a:p>
            <a:r>
              <a:rPr lang="en-US" sz="1200" dirty="0">
                <a:highlight>
                  <a:srgbClr val="FFFF00"/>
                </a:highlight>
              </a:rPr>
              <a:t>Varying utilization.</a:t>
            </a:r>
          </a:p>
          <a:p>
            <a:endParaRPr lang="en-US" sz="1200" dirty="0"/>
          </a:p>
          <a:p>
            <a:endParaRPr lang="en-US" sz="1200" dirty="0"/>
          </a:p>
          <a:p>
            <a:r>
              <a:rPr lang="en-US" sz="1200" dirty="0"/>
              <a:t>Starting in February, ride-share companies have to reduce cruising rates by 5% and later by 10%, down from currently 41%. </a:t>
            </a:r>
          </a:p>
          <a:p>
            <a:r>
              <a:rPr lang="en-US" sz="1200" dirty="0"/>
              <a:t>Uber supported a $2.75 congestion surcharge implemented for Manhattan ride-share trips earlier this year.</a:t>
            </a:r>
          </a:p>
          <a:p>
            <a:endParaRPr lang="en-US" sz="1200" dirty="0"/>
          </a:p>
          <a:p>
            <a:r>
              <a:rPr lang="en-US" sz="1200" dirty="0"/>
              <a:t>Firms’ responses: Uber and Lyft restricted access (lock drivers out during some times / locations), Juno quitted.</a:t>
            </a:r>
          </a:p>
          <a:p>
            <a:r>
              <a:rPr lang="en-US" sz="1200" dirty="0"/>
              <a:t>Lyft “allow certain companies to pay drivers lower wages” “disincentive drivers from giving rides to and from areas outside NYC” “fewer rides, shorter and slower trips”</a:t>
            </a:r>
          </a:p>
          <a:p>
            <a:r>
              <a:rPr lang="en-US" sz="1200" dirty="0"/>
              <a:t>Uber “higher than necessary fares”</a:t>
            </a:r>
          </a:p>
          <a:p>
            <a:endParaRPr lang="en-US" sz="1200" dirty="0"/>
          </a:p>
          <a:p>
            <a:r>
              <a:rPr lang="en-US" sz="1200" dirty="0"/>
              <a:t>Feasible for loose labor market. If M is too high, firm will cap its supply. (</a:t>
            </a:r>
            <a:r>
              <a:rPr lang="en-US" sz="1200" dirty="0" err="1"/>
              <a:t>Aradpour</a:t>
            </a:r>
            <a:r>
              <a:rPr lang="en-US" sz="1200" dirty="0"/>
              <a:t>, </a:t>
            </a:r>
            <a:r>
              <a:rPr lang="en-US" sz="1200" dirty="0" err="1"/>
              <a:t>Lobel</a:t>
            </a:r>
            <a:r>
              <a:rPr lang="en-US" sz="1200" dirty="0"/>
              <a:t>, van </a:t>
            </a:r>
            <a:r>
              <a:rPr lang="en-US" sz="1200" dirty="0" err="1"/>
              <a:t>Ryzin</a:t>
            </a:r>
            <a:r>
              <a:rPr lang="en-US" sz="1200" dirty="0"/>
              <a:t> 2020)</a:t>
            </a:r>
          </a:p>
          <a:p>
            <a:endParaRPr lang="en-US" dirty="0"/>
          </a:p>
          <a:p>
            <a:endParaRPr lang="en-US" dirty="0"/>
          </a:p>
          <a:p>
            <a:endParaRPr lang="en-US" dirty="0"/>
          </a:p>
          <a:p>
            <a:endParaRPr lang="en-US" dirty="0"/>
          </a:p>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72</a:t>
            </a:fld>
            <a:endParaRPr lang="en-US"/>
          </a:p>
        </p:txBody>
      </p:sp>
    </p:spTree>
    <p:extLst>
      <p:ext uri="{BB962C8B-B14F-4D97-AF65-F5344CB8AC3E}">
        <p14:creationId xmlns:p14="http://schemas.microsoft.com/office/powerpoint/2010/main" val="38920936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1350F-4306-D72B-4B89-C4BA9B3BE6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4DDCA9-1730-F5F6-F20F-375C3F55ED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62FD21-B0B0-4A3F-D12A-9A4EAE2B4F89}"/>
              </a:ext>
            </a:extLst>
          </p:cNvPr>
          <p:cNvSpPr>
            <a:spLocks noGrp="1"/>
          </p:cNvSpPr>
          <p:nvPr>
            <p:ph type="body" idx="1"/>
          </p:nvPr>
        </p:nvSpPr>
        <p:spPr/>
        <p:txBody>
          <a:bodyPr/>
          <a:lstStyle/>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a:extLst>
              <a:ext uri="{FF2B5EF4-FFF2-40B4-BE49-F238E27FC236}">
                <a16:creationId xmlns:a16="http://schemas.microsoft.com/office/drawing/2014/main" id="{1AE3093B-C54E-3571-E3C4-C7E11947D1DB}"/>
              </a:ext>
            </a:extLst>
          </p:cNvPr>
          <p:cNvSpPr>
            <a:spLocks noGrp="1"/>
          </p:cNvSpPr>
          <p:nvPr>
            <p:ph type="sldNum" sz="quarter" idx="10"/>
          </p:nvPr>
        </p:nvSpPr>
        <p:spPr/>
        <p:txBody>
          <a:bodyPr/>
          <a:lstStyle/>
          <a:p>
            <a:fld id="{E6BB3A5F-78DC-4EAE-8F4D-F74258645616}" type="slidenum">
              <a:rPr lang="en-US" smtClean="0"/>
              <a:t>73</a:t>
            </a:fld>
            <a:endParaRPr lang="en-US"/>
          </a:p>
        </p:txBody>
      </p:sp>
    </p:spTree>
    <p:extLst>
      <p:ext uri="{BB962C8B-B14F-4D97-AF65-F5344CB8AC3E}">
        <p14:creationId xmlns:p14="http://schemas.microsoft.com/office/powerpoint/2010/main" val="1368534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7</a:t>
            </a:fld>
            <a:endParaRPr lang="en-US"/>
          </a:p>
        </p:txBody>
      </p:sp>
    </p:spTree>
    <p:extLst>
      <p:ext uri="{BB962C8B-B14F-4D97-AF65-F5344CB8AC3E}">
        <p14:creationId xmlns:p14="http://schemas.microsoft.com/office/powerpoint/2010/main" val="17735409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49A20-C497-7F82-B73D-1344C492D4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F72B9D-C247-7FB2-561E-AB2EA8ABD8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759199-1BDA-04AF-80C1-DACCB846E0B9}"/>
              </a:ext>
            </a:extLst>
          </p:cNvPr>
          <p:cNvSpPr>
            <a:spLocks noGrp="1"/>
          </p:cNvSpPr>
          <p:nvPr>
            <p:ph type="body" idx="1"/>
          </p:nvPr>
        </p:nvSpPr>
        <p:spPr/>
        <p:txBody>
          <a:bodyPr/>
          <a:lstStyle/>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a:extLst>
              <a:ext uri="{FF2B5EF4-FFF2-40B4-BE49-F238E27FC236}">
                <a16:creationId xmlns:a16="http://schemas.microsoft.com/office/drawing/2014/main" id="{DE03AFB0-C713-DBF5-4C23-D66562D20DA7}"/>
              </a:ext>
            </a:extLst>
          </p:cNvPr>
          <p:cNvSpPr>
            <a:spLocks noGrp="1"/>
          </p:cNvSpPr>
          <p:nvPr>
            <p:ph type="sldNum" sz="quarter" idx="10"/>
          </p:nvPr>
        </p:nvSpPr>
        <p:spPr/>
        <p:txBody>
          <a:bodyPr/>
          <a:lstStyle/>
          <a:p>
            <a:fld id="{E6BB3A5F-78DC-4EAE-8F4D-F74258645616}" type="slidenum">
              <a:rPr lang="en-US" smtClean="0"/>
              <a:t>74</a:t>
            </a:fld>
            <a:endParaRPr lang="en-US"/>
          </a:p>
        </p:txBody>
      </p:sp>
    </p:spTree>
    <p:extLst>
      <p:ext uri="{BB962C8B-B14F-4D97-AF65-F5344CB8AC3E}">
        <p14:creationId xmlns:p14="http://schemas.microsoft.com/office/powerpoint/2010/main" val="10004256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14AFB-BF10-A284-2C01-DA9D7817A7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155DEC-D437-51FF-D534-6B21553697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389F28-0C31-79FF-F116-45762421C61E}"/>
              </a:ext>
            </a:extLst>
          </p:cNvPr>
          <p:cNvSpPr>
            <a:spLocks noGrp="1"/>
          </p:cNvSpPr>
          <p:nvPr>
            <p:ph type="body" idx="1"/>
          </p:nvPr>
        </p:nvSpPr>
        <p:spPr/>
        <p:txBody>
          <a:bodyPr/>
          <a:lstStyle/>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a:extLst>
              <a:ext uri="{FF2B5EF4-FFF2-40B4-BE49-F238E27FC236}">
                <a16:creationId xmlns:a16="http://schemas.microsoft.com/office/drawing/2014/main" id="{200134D7-088A-37F1-8DF7-3634481ED632}"/>
              </a:ext>
            </a:extLst>
          </p:cNvPr>
          <p:cNvSpPr>
            <a:spLocks noGrp="1"/>
          </p:cNvSpPr>
          <p:nvPr>
            <p:ph type="sldNum" sz="quarter" idx="10"/>
          </p:nvPr>
        </p:nvSpPr>
        <p:spPr/>
        <p:txBody>
          <a:bodyPr/>
          <a:lstStyle/>
          <a:p>
            <a:fld id="{E6BB3A5F-78DC-4EAE-8F4D-F74258645616}" type="slidenum">
              <a:rPr lang="en-US" smtClean="0"/>
              <a:t>75</a:t>
            </a:fld>
            <a:endParaRPr lang="en-US"/>
          </a:p>
        </p:txBody>
      </p:sp>
    </p:spTree>
    <p:extLst>
      <p:ext uri="{BB962C8B-B14F-4D97-AF65-F5344CB8AC3E}">
        <p14:creationId xmlns:p14="http://schemas.microsoft.com/office/powerpoint/2010/main" val="29280095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BE56A-19D8-C5E4-9E3C-B8727186C8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68C7CE-F2AC-C44B-EB5C-08829A335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EB884B-CD4C-91C8-4984-30F5482A705E}"/>
              </a:ext>
            </a:extLst>
          </p:cNvPr>
          <p:cNvSpPr>
            <a:spLocks noGrp="1"/>
          </p:cNvSpPr>
          <p:nvPr>
            <p:ph type="body" idx="1"/>
          </p:nvPr>
        </p:nvSpPr>
        <p:spPr/>
        <p:txBody>
          <a:bodyPr/>
          <a:lstStyle/>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a:extLst>
              <a:ext uri="{FF2B5EF4-FFF2-40B4-BE49-F238E27FC236}">
                <a16:creationId xmlns:a16="http://schemas.microsoft.com/office/drawing/2014/main" id="{7473CEB3-0AB6-41BB-3F56-56E403227AB2}"/>
              </a:ext>
            </a:extLst>
          </p:cNvPr>
          <p:cNvSpPr>
            <a:spLocks noGrp="1"/>
          </p:cNvSpPr>
          <p:nvPr>
            <p:ph type="sldNum" sz="quarter" idx="10"/>
          </p:nvPr>
        </p:nvSpPr>
        <p:spPr/>
        <p:txBody>
          <a:bodyPr/>
          <a:lstStyle/>
          <a:p>
            <a:fld id="{E6BB3A5F-78DC-4EAE-8F4D-F74258645616}" type="slidenum">
              <a:rPr lang="en-US" smtClean="0"/>
              <a:t>76</a:t>
            </a:fld>
            <a:endParaRPr lang="en-US"/>
          </a:p>
        </p:txBody>
      </p:sp>
    </p:spTree>
    <p:extLst>
      <p:ext uri="{BB962C8B-B14F-4D97-AF65-F5344CB8AC3E}">
        <p14:creationId xmlns:p14="http://schemas.microsoft.com/office/powerpoint/2010/main" val="37454690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our prelim results, these results suggest that…</a:t>
            </a:r>
          </a:p>
          <a:p>
            <a:r>
              <a:rPr lang="en-US" dirty="0"/>
              <a:t>Use reduced form as a baseline. Spatial element. Heterogeneity in people.</a:t>
            </a:r>
          </a:p>
          <a:p>
            <a:r>
              <a:rPr lang="en-US" dirty="0"/>
              <a:t>Targeted different for different things. </a:t>
            </a:r>
          </a:p>
          <a:p>
            <a:r>
              <a:rPr lang="en-US" dirty="0"/>
              <a:t>Which policies work for which group?</a:t>
            </a:r>
          </a:p>
          <a:p>
            <a:r>
              <a:rPr lang="en-US" dirty="0"/>
              <a:t>Which locations?</a:t>
            </a:r>
          </a:p>
          <a:p>
            <a:endParaRPr lang="en-US" dirty="0"/>
          </a:p>
          <a:p>
            <a:r>
              <a:rPr lang="en-US" dirty="0"/>
              <a:t>SHOW THESE RESULTS WITH SPATIAL ELEMENTS</a:t>
            </a:r>
          </a:p>
          <a:p>
            <a:endParaRPr lang="en-US" dirty="0"/>
          </a:p>
          <a:p>
            <a:endParaRPr lang="en-US" dirty="0"/>
          </a:p>
        </p:txBody>
      </p:sp>
      <p:sp>
        <p:nvSpPr>
          <p:cNvPr id="4" name="Slide Number Placeholder 3"/>
          <p:cNvSpPr>
            <a:spLocks noGrp="1"/>
          </p:cNvSpPr>
          <p:nvPr>
            <p:ph type="sldNum" sz="quarter" idx="10"/>
          </p:nvPr>
        </p:nvSpPr>
        <p:spPr/>
        <p:txBody>
          <a:bodyPr/>
          <a:lstStyle/>
          <a:p>
            <a:fld id="{E6BB3A5F-78DC-4EAE-8F4D-F74258645616}" type="slidenum">
              <a:rPr lang="en-US" smtClean="0"/>
              <a:t>77</a:t>
            </a:fld>
            <a:endParaRPr lang="en-US"/>
          </a:p>
        </p:txBody>
      </p:sp>
    </p:spTree>
    <p:extLst>
      <p:ext uri="{BB962C8B-B14F-4D97-AF65-F5344CB8AC3E}">
        <p14:creationId xmlns:p14="http://schemas.microsoft.com/office/powerpoint/2010/main" val="8143384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summarize, understanding how workers make multihoming decisions is important for both the firm and the policymakers to design a better policy for all, but it's been hard to trace and study.  </a:t>
            </a:r>
            <a:r>
              <a:rPr lang="en-US" dirty="0">
                <a:effectLst/>
              </a:rPr>
              <a:t>We're hoping to close this gap by modeling workers’ sequential intra-day decisions structurally using machine learning and simulation-assisted estimation.  Our model accounts for the detailed time and location of drivers’ decisions, the platform’s pay incentives, and the contemporaneous work conditions and compensation rates on the competing gig platform.</a:t>
            </a:r>
            <a:r>
              <a:rPr lang="en-US" dirty="0"/>
              <a:t> Our prescriptive counterfactual analyses  offer some new insights that could inform the gig  platforms’ and policymakers.</a:t>
            </a:r>
          </a:p>
          <a:p>
            <a:endParaRPr lang="en-US" dirty="0">
              <a:effectLst/>
            </a:endParaRPr>
          </a:p>
        </p:txBody>
      </p:sp>
      <p:sp>
        <p:nvSpPr>
          <p:cNvPr id="4" name="Slide Number Placeholder 3"/>
          <p:cNvSpPr>
            <a:spLocks noGrp="1"/>
          </p:cNvSpPr>
          <p:nvPr>
            <p:ph type="sldNum" sz="quarter" idx="10"/>
          </p:nvPr>
        </p:nvSpPr>
        <p:spPr/>
        <p:txBody>
          <a:bodyPr/>
          <a:lstStyle/>
          <a:p>
            <a:fld id="{E6BB3A5F-78DC-4EAE-8F4D-F74258645616}" type="slidenum">
              <a:rPr lang="en-US" smtClean="0"/>
              <a:t>78</a:t>
            </a:fld>
            <a:endParaRPr lang="en-US"/>
          </a:p>
        </p:txBody>
      </p:sp>
    </p:spTree>
    <p:extLst>
      <p:ext uri="{BB962C8B-B14F-4D97-AF65-F5344CB8AC3E}">
        <p14:creationId xmlns:p14="http://schemas.microsoft.com/office/powerpoint/2010/main" val="1406373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8</a:t>
            </a:fld>
            <a:endParaRPr lang="en-US"/>
          </a:p>
        </p:txBody>
      </p:sp>
    </p:spTree>
    <p:extLst>
      <p:ext uri="{BB962C8B-B14F-4D97-AF65-F5344CB8AC3E}">
        <p14:creationId xmlns:p14="http://schemas.microsoft.com/office/powerpoint/2010/main" val="3714307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a setting where gig workers have two work options, which are both ride-hailing platforms. </a:t>
            </a:r>
          </a:p>
          <a:p>
            <a:endParaRPr lang="en-US" dirty="0"/>
          </a:p>
          <a:p>
            <a:r>
              <a:rPr lang="en-US" dirty="0"/>
              <a:t>We refer to the focal firm which is our industry partner as Firm A and the competing firm as firm B.</a:t>
            </a:r>
          </a:p>
          <a:p>
            <a:endParaRPr lang="en-US" dirty="0"/>
          </a:p>
          <a:p>
            <a:r>
              <a:rPr lang="en-US" dirty="0"/>
              <a:t>Quickly the difference</a:t>
            </a:r>
          </a:p>
        </p:txBody>
      </p:sp>
      <p:sp>
        <p:nvSpPr>
          <p:cNvPr id="4" name="Slide Number Placeholder 3"/>
          <p:cNvSpPr>
            <a:spLocks noGrp="1"/>
          </p:cNvSpPr>
          <p:nvPr>
            <p:ph type="sldNum" sz="quarter" idx="10"/>
          </p:nvPr>
        </p:nvSpPr>
        <p:spPr/>
        <p:txBody>
          <a:bodyPr/>
          <a:lstStyle/>
          <a:p>
            <a:fld id="{E6BB3A5F-78DC-4EAE-8F4D-F74258645616}" type="slidenum">
              <a:rPr lang="en-US" smtClean="0"/>
              <a:t>9</a:t>
            </a:fld>
            <a:endParaRPr lang="en-US"/>
          </a:p>
        </p:txBody>
      </p:sp>
    </p:spTree>
    <p:extLst>
      <p:ext uri="{BB962C8B-B14F-4D97-AF65-F5344CB8AC3E}">
        <p14:creationId xmlns:p14="http://schemas.microsoft.com/office/powerpoint/2010/main" val="3514880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081FE4-4DFD-E244-A073-E95EB004C4BF}" type="datetime1">
              <a:rPr lang="en-US" smtClean="0"/>
              <a:t>10/20/24</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6" name="Slide Number Placeholder 5"/>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1738252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B84C6E-E214-BE4F-8D0F-D074F4C346A4}" type="datetime1">
              <a:rPr lang="en-US" smtClean="0"/>
              <a:t>10/20/24</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6" name="Slide Number Placeholder 5"/>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317726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B0E85D-F549-8344-B3B3-A951D0EED598}" type="datetime1">
              <a:rPr lang="en-US" smtClean="0"/>
              <a:t>10/20/24</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6" name="Slide Number Placeholder 5"/>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2493758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E3CF46E-E0A3-3847-8FF9-733544E8BC28}" type="datetime1">
              <a:rPr lang="en-US" smtClean="0"/>
              <a:t>10/20/24</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6" name="Slide Number Placeholder 5"/>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2241351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D246B4-3D54-8444-A40E-E56186C40A43}" type="datetime1">
              <a:rPr lang="en-US" smtClean="0"/>
              <a:t>10/20/24</a:t>
            </a:fld>
            <a:endParaRPr lang="en-US"/>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6" name="Slide Number Placeholder 5"/>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2273357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F75F4C-2278-024B-8356-35641600C570}" type="datetime1">
              <a:rPr lang="en-US" smtClean="0"/>
              <a:t>10/20/24</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7" name="Slide Number Placeholder 6"/>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1633732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F0E925-022A-E64E-BFEF-3F6E4DAAA578}" type="datetime1">
              <a:rPr lang="en-US" smtClean="0"/>
              <a:t>10/20/24</a:t>
            </a:fld>
            <a:endParaRPr lang="en-US"/>
          </a:p>
        </p:txBody>
      </p:sp>
      <p:sp>
        <p:nvSpPr>
          <p:cNvPr id="8" name="Footer Placeholder 7"/>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9" name="Slide Number Placeholder 8"/>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3195122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F79AC8-A5D4-A841-AB74-E5A6DF7B9C26}" type="datetime1">
              <a:rPr lang="en-US" smtClean="0"/>
              <a:t>10/20/24</a:t>
            </a:fld>
            <a:endParaRPr lang="en-US"/>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5" name="Slide Number Placeholder 4"/>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3134189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6292D2-8BD2-A345-9C8C-DA697B575160}" type="datetime1">
              <a:rPr lang="en-US" smtClean="0"/>
              <a:t>10/20/24</a:t>
            </a:fld>
            <a:endParaRPr lang="en-US"/>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4" name="Slide Number Placeholder 3"/>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3832638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C74667-3B78-0A45-8C0A-06313BEAC4FB}" type="datetime1">
              <a:rPr lang="en-US" smtClean="0"/>
              <a:t>10/20/24</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7" name="Slide Number Placeholder 6"/>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372373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AD59844-6AF2-B84F-B5F2-5B41356CEF9F}" type="datetime1">
              <a:rPr lang="en-US" smtClean="0"/>
              <a:t>10/20/24</a:t>
            </a:fld>
            <a:endParaRPr lang="en-US"/>
          </a:p>
        </p:txBody>
      </p:sp>
      <p:sp>
        <p:nvSpPr>
          <p:cNvPr id="6" name="Footer Placeholder 5"/>
          <p:cNvSpPr>
            <a:spLocks noGrp="1"/>
          </p:cNvSpPr>
          <p:nvPr>
            <p:ph type="ftr" sz="quarter" idx="11"/>
          </p:nvPr>
        </p:nvSpPr>
        <p:spPr>
          <a:xfrm>
            <a:off x="3028950" y="6356351"/>
            <a:ext cx="3086100" cy="365125"/>
          </a:xfrm>
          <a:prstGeom prst="rect">
            <a:avLst/>
          </a:prstGeom>
        </p:spPr>
        <p:txBody>
          <a:bodyPr/>
          <a:lstStyle/>
          <a:p>
            <a:r>
              <a:rPr lang="en-US"/>
              <a:t>Evidence of Upcoding in Pay-for-Performance Programs (2016)</a:t>
            </a:r>
          </a:p>
        </p:txBody>
      </p:sp>
      <p:sp>
        <p:nvSpPr>
          <p:cNvPr id="7" name="Slide Number Placeholder 6"/>
          <p:cNvSpPr>
            <a:spLocks noGrp="1"/>
          </p:cNvSpPr>
          <p:nvPr>
            <p:ph type="sldNum" sz="quarter" idx="12"/>
          </p:nvPr>
        </p:nvSpPr>
        <p:spPr/>
        <p:txBody>
          <a:bodyPr/>
          <a:lstStyle/>
          <a:p>
            <a:fld id="{898C6173-9B67-4D5E-BF79-09D4FDA79571}" type="slidenum">
              <a:rPr lang="en-US" smtClean="0"/>
              <a:t>‹#›</a:t>
            </a:fld>
            <a:endParaRPr lang="en-US"/>
          </a:p>
        </p:txBody>
      </p:sp>
    </p:spTree>
    <p:extLst>
      <p:ext uri="{BB962C8B-B14F-4D97-AF65-F5344CB8AC3E}">
        <p14:creationId xmlns:p14="http://schemas.microsoft.com/office/powerpoint/2010/main" val="3745241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49" y="6311899"/>
            <a:ext cx="4575117" cy="409577"/>
          </a:xfrm>
          <a:prstGeom prst="rect">
            <a:avLst/>
          </a:prstGeom>
        </p:spPr>
        <p:txBody>
          <a:bodyPr vert="horz" lIns="91440" tIns="45720" rIns="91440" bIns="45720" rtlCol="0" anchor="ctr"/>
          <a:lstStyle>
            <a:lvl1pPr algn="l">
              <a:defRPr sz="1200">
                <a:solidFill>
                  <a:schemeClr val="tx1">
                    <a:tint val="75000"/>
                  </a:schemeClr>
                </a:solidFill>
                <a:latin typeface="CMU Sans Serif Medium" charset="0"/>
                <a:ea typeface="CMU Sans Serif Medium" charset="0"/>
                <a:cs typeface="CMU Sans Serif Medium" charset="0"/>
              </a:defRPr>
            </a:lvl1pPr>
          </a:lstStyle>
          <a:p>
            <a:fld id="{81B731A7-DD82-B54D-93D9-3CDB8591A433}" type="datetime1">
              <a:rPr lang="en-US" smtClean="0"/>
              <a:t>10/20/24</a:t>
            </a:fld>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latin typeface="CMU Sans Serif" panose="02000603000000000000" pitchFamily="50" charset="0"/>
                <a:ea typeface="CMU Sans Serif" panose="02000603000000000000" pitchFamily="50" charset="0"/>
                <a:cs typeface="CMU Sans Serif" panose="02000603000000000000" pitchFamily="50" charset="0"/>
              </a:defRPr>
            </a:lvl1pPr>
          </a:lstStyle>
          <a:p>
            <a:fld id="{898C6173-9B67-4D5E-BF79-09D4FDA79571}" type="slidenum">
              <a:rPr lang="en-US" smtClean="0"/>
              <a:pPr/>
              <a:t>‹#›</a:t>
            </a:fld>
            <a:endParaRPr lang="en-US" dirty="0"/>
          </a:p>
        </p:txBody>
      </p:sp>
    </p:spTree>
    <p:extLst>
      <p:ext uri="{BB962C8B-B14F-4D97-AF65-F5344CB8AC3E}">
        <p14:creationId xmlns:p14="http://schemas.microsoft.com/office/powerpoint/2010/main" val="31192276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Alegreya Sans SC" charset="0"/>
          <a:ea typeface="Alegreya Sans SC" charset="0"/>
          <a:cs typeface="Alegreya Sans SC"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tiff"/><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2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9.tiff"/></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tiff"/><Relationship Id="rId13" Type="http://schemas.openxmlformats.org/officeDocument/2006/relationships/image" Target="../media/image19.png"/><Relationship Id="rId3" Type="http://schemas.openxmlformats.org/officeDocument/2006/relationships/image" Target="../media/image9.jpe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tiff"/><Relationship Id="rId11" Type="http://schemas.openxmlformats.org/officeDocument/2006/relationships/image" Target="../media/image17.png"/><Relationship Id="rId5" Type="http://schemas.openxmlformats.org/officeDocument/2006/relationships/image" Target="../media/image11.tiff"/><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image" Target="../media/image20.jpeg"/></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jpe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tiff"/><Relationship Id="rId4" Type="http://schemas.openxmlformats.org/officeDocument/2006/relationships/image" Target="../media/image12.tiff"/><Relationship Id="rId9"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370.png"/><Relationship Id="rId4" Type="http://schemas.openxmlformats.org/officeDocument/2006/relationships/image" Target="../media/image39.tiff"/></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slide" Target="slide47.xml"/></Relationships>
</file>

<file path=ppt/slides/_rels/slide47.xml.rels><?xml version="1.0" encoding="UTF-8" standalone="yes"?>
<Relationships xmlns="http://schemas.openxmlformats.org/package/2006/relationships"><Relationship Id="rId8" Type="http://schemas.openxmlformats.org/officeDocument/2006/relationships/hyperlink" Target="https://bit.ly/mmwpaper" TargetMode="External"/><Relationship Id="rId3" Type="http://schemas.openxmlformats.org/officeDocument/2006/relationships/image" Target="../media/image48.png"/><Relationship Id="rId7"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650.png"/></Relationships>
</file>

<file path=ppt/slides/_rels/slide4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360.png"/></Relationships>
</file>

<file path=ppt/slides/_rels/slide4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jpe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tiff"/><Relationship Id="rId4" Type="http://schemas.openxmlformats.org/officeDocument/2006/relationships/image" Target="../media/image12.tiff"/><Relationship Id="rId9"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8.png"/><Relationship Id="rId10" Type="http://schemas.openxmlformats.org/officeDocument/2006/relationships/slide" Target="slide54.xml"/><Relationship Id="rId4" Type="http://schemas.openxmlformats.org/officeDocument/2006/relationships/image" Target="../media/image47.png"/><Relationship Id="rId9"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56.xml.rels><?xml version="1.0" encoding="UTF-8" standalone="yes"?>
<Relationships xmlns="http://schemas.openxmlformats.org/package/2006/relationships"><Relationship Id="rId3" Type="http://schemas.openxmlformats.org/officeDocument/2006/relationships/image" Target="../media/image660.png"/><Relationship Id="rId7" Type="http://schemas.openxmlformats.org/officeDocument/2006/relationships/slide" Target="slide61.xml"/><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71.xml"/><Relationship Id="rId4" Type="http://schemas.openxmlformats.org/officeDocument/2006/relationships/slide" Target="slide79.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slide" Target="slide79.xml"/><Relationship Id="rId1" Type="http://schemas.openxmlformats.org/officeDocument/2006/relationships/slideLayout" Target="../slideLayouts/slideLayout2.xml"/><Relationship Id="rId5" Type="http://schemas.openxmlformats.org/officeDocument/2006/relationships/slide" Target="slide61.xml"/><Relationship Id="rId4" Type="http://schemas.openxmlformats.org/officeDocument/2006/relationships/slide" Target="slide67.xml"/></Relationships>
</file>

<file path=ppt/slides/_rels/slide59.xml.rels><?xml version="1.0" encoding="UTF-8" standalone="yes"?>
<Relationships xmlns="http://schemas.openxmlformats.org/package/2006/relationships"><Relationship Id="rId3" Type="http://schemas.openxmlformats.org/officeDocument/2006/relationships/slide" Target="slide71.xml"/><Relationship Id="rId2" Type="http://schemas.openxmlformats.org/officeDocument/2006/relationships/slide" Target="slide79.xml"/><Relationship Id="rId1" Type="http://schemas.openxmlformats.org/officeDocument/2006/relationships/slideLayout" Target="../slideLayouts/slideLayout2.xml"/><Relationship Id="rId5" Type="http://schemas.openxmlformats.org/officeDocument/2006/relationships/slide" Target="slide61.xml"/><Relationship Id="rId4" Type="http://schemas.openxmlformats.org/officeDocument/2006/relationships/slide" Target="slide6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69.jpeg"/><Relationship Id="rId7" Type="http://schemas.openxmlformats.org/officeDocument/2006/relationships/slide" Target="slide79.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slide" Target="slide61.xml"/><Relationship Id="rId4" Type="http://schemas.openxmlformats.org/officeDocument/2006/relationships/image" Target="../media/image70.png"/><Relationship Id="rId9" Type="http://schemas.openxmlformats.org/officeDocument/2006/relationships/slide" Target="slide67.xml"/></Relationships>
</file>

<file path=ppt/slides/_rels/slide62.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69.jpeg"/><Relationship Id="rId7" Type="http://schemas.openxmlformats.org/officeDocument/2006/relationships/slide" Target="slide79.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slide" Target="slide61.xml"/><Relationship Id="rId4" Type="http://schemas.openxmlformats.org/officeDocument/2006/relationships/image" Target="../media/image70.png"/><Relationship Id="rId9" Type="http://schemas.openxmlformats.org/officeDocument/2006/relationships/slide" Target="slide67.xml"/></Relationships>
</file>

<file path=ppt/slides/_rels/slide63.xml.rels><?xml version="1.0" encoding="UTF-8" standalone="yes"?>
<Relationships xmlns="http://schemas.openxmlformats.org/package/2006/relationships"><Relationship Id="rId8" Type="http://schemas.openxmlformats.org/officeDocument/2006/relationships/slide" Target="slide79.xml"/><Relationship Id="rId3" Type="http://schemas.openxmlformats.org/officeDocument/2006/relationships/image" Target="../media/image73.png"/><Relationship Id="rId7" Type="http://schemas.openxmlformats.org/officeDocument/2006/relationships/image" Target="../media/image72.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slide" Target="slide61.xml"/><Relationship Id="rId5" Type="http://schemas.openxmlformats.org/officeDocument/2006/relationships/image" Target="../media/image70.png"/><Relationship Id="rId10" Type="http://schemas.openxmlformats.org/officeDocument/2006/relationships/slide" Target="slide67.xml"/><Relationship Id="rId4" Type="http://schemas.openxmlformats.org/officeDocument/2006/relationships/image" Target="../media/image69.jpeg"/><Relationship Id="rId9" Type="http://schemas.openxmlformats.org/officeDocument/2006/relationships/slide" Target="slide71.xml"/></Relationships>
</file>

<file path=ppt/slides/_rels/slide64.xml.rels><?xml version="1.0" encoding="UTF-8" standalone="yes"?>
<Relationships xmlns="http://schemas.openxmlformats.org/package/2006/relationships"><Relationship Id="rId8" Type="http://schemas.openxmlformats.org/officeDocument/2006/relationships/slide" Target="slide79.xml"/><Relationship Id="rId3" Type="http://schemas.openxmlformats.org/officeDocument/2006/relationships/image" Target="../media/image73.png"/><Relationship Id="rId7" Type="http://schemas.openxmlformats.org/officeDocument/2006/relationships/image" Target="../media/image72.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slide" Target="slide61.xml"/><Relationship Id="rId5" Type="http://schemas.openxmlformats.org/officeDocument/2006/relationships/image" Target="../media/image70.png"/><Relationship Id="rId10" Type="http://schemas.openxmlformats.org/officeDocument/2006/relationships/slide" Target="slide67.xml"/><Relationship Id="rId4" Type="http://schemas.openxmlformats.org/officeDocument/2006/relationships/image" Target="../media/image69.jpeg"/><Relationship Id="rId9" Type="http://schemas.openxmlformats.org/officeDocument/2006/relationships/slide" Target="slide71.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eg"/></Relationships>
</file>

<file path=ppt/slides/_rels/slide66.xml.rels><?xml version="1.0" encoding="UTF-8" standalone="yes"?>
<Relationships xmlns="http://schemas.openxmlformats.org/package/2006/relationships"><Relationship Id="rId8" Type="http://schemas.openxmlformats.org/officeDocument/2006/relationships/slide" Target="slide61.xml"/><Relationship Id="rId3" Type="http://schemas.openxmlformats.org/officeDocument/2006/relationships/image" Target="../media/image74.png"/><Relationship Id="rId7" Type="http://schemas.openxmlformats.org/officeDocument/2006/relationships/slide" Target="slide67.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79.xml"/><Relationship Id="rId4" Type="http://schemas.openxmlformats.org/officeDocument/2006/relationships/image" Target="../media/image75.png"/></Relationships>
</file>

<file path=ppt/slides/_rels/slide67.xml.rels><?xml version="1.0" encoding="UTF-8" standalone="yes"?>
<Relationships xmlns="http://schemas.openxmlformats.org/package/2006/relationships"><Relationship Id="rId8" Type="http://schemas.openxmlformats.org/officeDocument/2006/relationships/slide" Target="slide67.xml"/><Relationship Id="rId3" Type="http://schemas.openxmlformats.org/officeDocument/2006/relationships/image" Target="../media/image76.png"/><Relationship Id="rId7" Type="http://schemas.openxmlformats.org/officeDocument/2006/relationships/slide" Target="slide71.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slide" Target="slide79.xml"/><Relationship Id="rId5" Type="http://schemas.openxmlformats.org/officeDocument/2006/relationships/image" Target="../media/image78.jpeg"/><Relationship Id="rId4" Type="http://schemas.openxmlformats.org/officeDocument/2006/relationships/image" Target="../media/image77.png"/><Relationship Id="rId9" Type="http://schemas.openxmlformats.org/officeDocument/2006/relationships/slide" Target="slide61.xml"/></Relationships>
</file>

<file path=ppt/slides/_rels/slide68.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79.png"/><Relationship Id="rId7" Type="http://schemas.openxmlformats.org/officeDocument/2006/relationships/slide" Target="slide79.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slide" Target="slide61.xml"/><Relationship Id="rId4" Type="http://schemas.openxmlformats.org/officeDocument/2006/relationships/image" Target="../media/image80.png"/><Relationship Id="rId9" Type="http://schemas.openxmlformats.org/officeDocument/2006/relationships/slide" Target="slide67.xml"/></Relationships>
</file>

<file path=ppt/slides/_rels/slide69.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79.png"/><Relationship Id="rId7" Type="http://schemas.openxmlformats.org/officeDocument/2006/relationships/slide" Target="slide79.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slide" Target="slide61.xml"/><Relationship Id="rId4" Type="http://schemas.openxmlformats.org/officeDocument/2006/relationships/image" Target="../media/image80.png"/><Relationship Id="rId9" Type="http://schemas.openxmlformats.org/officeDocument/2006/relationships/slide" Target="slide67.xml"/></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2.tiff"/><Relationship Id="rId3" Type="http://schemas.openxmlformats.org/officeDocument/2006/relationships/image" Target="../media/image23.emf"/><Relationship Id="rId7" Type="http://schemas.openxmlformats.org/officeDocument/2006/relationships/image" Target="../media/image27.png"/><Relationship Id="rId12"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29.png"/><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11.tiff"/></Relationships>
</file>

<file path=ppt/slides/_rels/slide70.xml.rels><?xml version="1.0" encoding="UTF-8" standalone="yes"?>
<Relationships xmlns="http://schemas.openxmlformats.org/package/2006/relationships"><Relationship Id="rId8" Type="http://schemas.openxmlformats.org/officeDocument/2006/relationships/slide" Target="slide71.xml"/><Relationship Id="rId3" Type="http://schemas.openxmlformats.org/officeDocument/2006/relationships/image" Target="../media/image79.png"/><Relationship Id="rId7" Type="http://schemas.openxmlformats.org/officeDocument/2006/relationships/slide" Target="slide79.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slide" Target="slide61.xml"/><Relationship Id="rId4" Type="http://schemas.openxmlformats.org/officeDocument/2006/relationships/image" Target="../media/image80.png"/><Relationship Id="rId9" Type="http://schemas.openxmlformats.org/officeDocument/2006/relationships/slide" Target="slide67.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slide" Target="slide61.xm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71.xml"/><Relationship Id="rId4" Type="http://schemas.openxmlformats.org/officeDocument/2006/relationships/slide" Target="slide79.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slide" Target="slide61.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slide" Target="slide67.xml"/><Relationship Id="rId5" Type="http://schemas.openxmlformats.org/officeDocument/2006/relationships/slide" Target="slide71.xml"/><Relationship Id="rId4" Type="http://schemas.openxmlformats.org/officeDocument/2006/relationships/slide" Target="slide79.xml"/></Relationships>
</file>

<file path=ppt/slides/_rels/slide73.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slide" Target="slide61.xml"/><Relationship Id="rId5" Type="http://schemas.openxmlformats.org/officeDocument/2006/relationships/slide" Target="slide67.xml"/><Relationship Id="rId4" Type="http://schemas.openxmlformats.org/officeDocument/2006/relationships/slide" Target="slide71.xml"/></Relationships>
</file>

<file path=ppt/slides/_rels/slide74.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slide" Target="slide61.xml"/><Relationship Id="rId5" Type="http://schemas.openxmlformats.org/officeDocument/2006/relationships/slide" Target="slide67.xml"/><Relationship Id="rId4" Type="http://schemas.openxmlformats.org/officeDocument/2006/relationships/slide" Target="slide71.xml"/></Relationships>
</file>

<file path=ppt/slides/_rels/slide75.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slide" Target="slide61.xml"/><Relationship Id="rId5" Type="http://schemas.openxmlformats.org/officeDocument/2006/relationships/slide" Target="slide67.xml"/><Relationship Id="rId4" Type="http://schemas.openxmlformats.org/officeDocument/2006/relationships/slide" Target="slide71.xml"/></Relationships>
</file>

<file path=ppt/slides/_rels/slide76.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slide" Target="slide61.xml"/><Relationship Id="rId5" Type="http://schemas.openxmlformats.org/officeDocument/2006/relationships/slide" Target="slide67.xml"/><Relationship Id="rId4" Type="http://schemas.openxmlformats.org/officeDocument/2006/relationships/slide" Target="slide71.xml"/></Relationships>
</file>

<file path=ppt/slides/_rels/slide77.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slide" Target="slide61.xml"/><Relationship Id="rId5" Type="http://schemas.openxmlformats.org/officeDocument/2006/relationships/slide" Target="slide67.xml"/><Relationship Id="rId4" Type="http://schemas.openxmlformats.org/officeDocument/2006/relationships/slide" Target="slide71.xml"/></Relationships>
</file>

<file path=ppt/slides/_rels/slide7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slide" Target="slide61.xml"/><Relationship Id="rId5" Type="http://schemas.openxmlformats.org/officeDocument/2006/relationships/slide" Target="slide67.xml"/><Relationship Id="rId4" Type="http://schemas.openxmlformats.org/officeDocument/2006/relationships/slide" Target="slide71.xml"/></Relationships>
</file>

<file path=ppt/slides/_rels/slide79.xml.rels><?xml version="1.0" encoding="UTF-8" standalone="yes"?>
<Relationships xmlns="http://schemas.openxmlformats.org/package/2006/relationships"><Relationship Id="rId8" Type="http://schemas.openxmlformats.org/officeDocument/2006/relationships/hyperlink" Target="https://bit.ly/mmwpaper" TargetMode="External"/><Relationship Id="rId3" Type="http://schemas.openxmlformats.org/officeDocument/2006/relationships/image" Target="../media/image5.jpeg"/><Relationship Id="rId7" Type="http://schemas.openxmlformats.org/officeDocument/2006/relationships/image" Target="../media/image85.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429" y="0"/>
            <a:ext cx="9150429" cy="6858000"/>
          </a:xfrm>
          <a:prstGeom prst="rect">
            <a:avLst/>
          </a:prstGeom>
          <a:solidFill>
            <a:srgbClr val="419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flipH="1">
            <a:off x="361584" y="158677"/>
            <a:ext cx="3753371" cy="5216410"/>
          </a:xfrm>
          <a:prstGeom prst="rect">
            <a:avLst/>
          </a:prstGeom>
        </p:spPr>
      </p:pic>
      <p:sp>
        <p:nvSpPr>
          <p:cNvPr id="6" name="Rectangle 5"/>
          <p:cNvSpPr/>
          <p:nvPr/>
        </p:nvSpPr>
        <p:spPr>
          <a:xfrm>
            <a:off x="-486704" y="-168644"/>
            <a:ext cx="9977945" cy="7418104"/>
          </a:xfrm>
          <a:prstGeom prst="rect">
            <a:avLst/>
          </a:pr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p:cNvSpPr txBox="1">
            <a:spLocks/>
          </p:cNvSpPr>
          <p:nvPr/>
        </p:nvSpPr>
        <p:spPr>
          <a:xfrm>
            <a:off x="4572000" y="5900036"/>
            <a:ext cx="4137690" cy="18757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000"/>
              </a:lnSpc>
            </a:pPr>
            <a:br>
              <a:rPr lang="en-US" sz="1800" b="1" dirty="0">
                <a:solidFill>
                  <a:schemeClr val="bg1"/>
                </a:solidFill>
                <a:latin typeface="CMU Sans Serif" panose="02000603000000000000" pitchFamily="50" charset="0"/>
                <a:ea typeface="CMU Sans Serif" panose="02000603000000000000" pitchFamily="50" charset="0"/>
                <a:cs typeface="CMU Sans Serif" panose="02000603000000000000" pitchFamily="50" charset="0"/>
              </a:rPr>
            </a:br>
            <a:br>
              <a:rPr lang="en-US" sz="1800" b="1" i="1" dirty="0">
                <a:solidFill>
                  <a:schemeClr val="bg1"/>
                </a:solidFill>
                <a:latin typeface="CMU Sans Serif" panose="02000603000000000000" pitchFamily="50" charset="0"/>
                <a:ea typeface="CMU Sans Serif" panose="02000603000000000000" pitchFamily="50" charset="0"/>
                <a:cs typeface="CMU Sans Serif" panose="02000603000000000000" pitchFamily="50" charset="0"/>
              </a:rPr>
            </a:br>
            <a:r>
              <a:rPr lang="en-US" sz="1800" i="1" dirty="0">
                <a:solidFill>
                  <a:schemeClr val="bg1"/>
                </a:solidFill>
                <a:latin typeface="CMU Sans Serif" panose="02000603000000000000" pitchFamily="50" charset="0"/>
                <a:ea typeface="CMU Sans Serif" panose="02000603000000000000" pitchFamily="50" charset="0"/>
                <a:cs typeface="CMU Sans Serif" panose="02000603000000000000" pitchFamily="50" charset="0"/>
              </a:rPr>
              <a:t>joint work with</a:t>
            </a:r>
            <a:br>
              <a:rPr lang="en-US" sz="1800" i="1" dirty="0">
                <a:solidFill>
                  <a:schemeClr val="bg1"/>
                </a:solidFill>
                <a:latin typeface="CMU Sans Serif" panose="02000603000000000000" pitchFamily="50" charset="0"/>
                <a:ea typeface="CMU Sans Serif" panose="02000603000000000000" pitchFamily="50" charset="0"/>
                <a:cs typeface="CMU Sans Serif" panose="02000603000000000000" pitchFamily="50" charset="0"/>
              </a:rPr>
            </a:br>
            <a:br>
              <a:rPr lang="en-US" sz="1800" b="1" i="1" dirty="0">
                <a:solidFill>
                  <a:schemeClr val="bg1"/>
                </a:solidFill>
                <a:latin typeface="CMU Sans Serif" panose="02000603000000000000" pitchFamily="50" charset="0"/>
                <a:ea typeface="CMU Sans Serif" panose="02000603000000000000" pitchFamily="50" charset="0"/>
                <a:cs typeface="CMU Sans Serif" panose="02000603000000000000" pitchFamily="50" charset="0"/>
              </a:rPr>
            </a:br>
            <a:r>
              <a:rPr lang="en-US" sz="1800" dirty="0">
                <a:solidFill>
                  <a:schemeClr val="bg1"/>
                </a:solidFill>
                <a:latin typeface="CMU Sans Serif" panose="02000603000000000000" pitchFamily="50" charset="0"/>
                <a:ea typeface="CMU Sans Serif" panose="02000603000000000000" pitchFamily="50" charset="0"/>
                <a:cs typeface="CMU Sans Serif" panose="02000603000000000000" pitchFamily="50" charset="0"/>
              </a:rPr>
              <a:t>Gad </a:t>
            </a:r>
            <a:r>
              <a:rPr lang="en-US" sz="1800" dirty="0" err="1">
                <a:solidFill>
                  <a:schemeClr val="bg1"/>
                </a:solidFill>
                <a:latin typeface="CMU Sans Serif" panose="02000603000000000000" pitchFamily="50" charset="0"/>
                <a:ea typeface="CMU Sans Serif" panose="02000603000000000000" pitchFamily="50" charset="0"/>
                <a:cs typeface="CMU Sans Serif" panose="02000603000000000000" pitchFamily="50" charset="0"/>
              </a:rPr>
              <a:t>Allon</a:t>
            </a:r>
            <a:r>
              <a:rPr lang="en-US" sz="1800" dirty="0">
                <a:solidFill>
                  <a:schemeClr val="bg1"/>
                </a:solidFill>
                <a:latin typeface="CMU Sans Serif" panose="02000603000000000000" pitchFamily="50" charset="0"/>
                <a:ea typeface="CMU Sans Serif" panose="02000603000000000000" pitchFamily="50" charset="0"/>
                <a:cs typeface="CMU Sans Serif" panose="02000603000000000000" pitchFamily="50" charset="0"/>
              </a:rPr>
              <a:t>, Maxime Cohen, Ken Moon</a:t>
            </a:r>
          </a:p>
        </p:txBody>
      </p:sp>
      <p:sp>
        <p:nvSpPr>
          <p:cNvPr id="14" name="Subtitle 2"/>
          <p:cNvSpPr txBox="1">
            <a:spLocks/>
          </p:cNvSpPr>
          <p:nvPr/>
        </p:nvSpPr>
        <p:spPr>
          <a:xfrm>
            <a:off x="4502269" y="8235189"/>
            <a:ext cx="4256056" cy="207108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2000" dirty="0">
                <a:solidFill>
                  <a:schemeClr val="bg1"/>
                </a:solidFill>
                <a:latin typeface="CMU Sans Serif" panose="02000603000000000000" pitchFamily="50" charset="0"/>
                <a:ea typeface="CMU Sans Serif" panose="02000603000000000000" pitchFamily="50" charset="0"/>
                <a:cs typeface="CMU Sans Serif" panose="02000603000000000000" pitchFamily="50" charset="0"/>
              </a:rPr>
              <a:t>2021 INFORMS Annual Meeting</a:t>
            </a:r>
          </a:p>
        </p:txBody>
      </p:sp>
      <p:sp>
        <p:nvSpPr>
          <p:cNvPr id="16" name="Rectangle 15">
            <a:extLst>
              <a:ext uri="{FF2B5EF4-FFF2-40B4-BE49-F238E27FC236}">
                <a16:creationId xmlns:a16="http://schemas.microsoft.com/office/drawing/2014/main" id="{BC54ACA3-878D-484D-B249-CA84226C9834}"/>
              </a:ext>
            </a:extLst>
          </p:cNvPr>
          <p:cNvSpPr/>
          <p:nvPr/>
        </p:nvSpPr>
        <p:spPr>
          <a:xfrm>
            <a:off x="4316802" y="831388"/>
            <a:ext cx="2934703" cy="769441"/>
          </a:xfrm>
          <a:prstGeom prst="rect">
            <a:avLst/>
          </a:prstGeom>
          <a:solidFill>
            <a:schemeClr val="tx1"/>
          </a:solidFill>
        </p:spPr>
        <p:txBody>
          <a:bodyPr wrap="square">
            <a:spAutoFit/>
          </a:bodyPr>
          <a:lstStyle/>
          <a:p>
            <a:pPr algn="ctr"/>
            <a:r>
              <a:rPr lang="en-US" sz="4400" b="1" dirty="0">
                <a:solidFill>
                  <a:schemeClr val="bg1"/>
                </a:solidFill>
                <a:latin typeface="Helvetica Neue" charset="0"/>
                <a:ea typeface="Helvetica Neue" charset="0"/>
                <a:cs typeface="Helvetica Neue" charset="0"/>
              </a:rPr>
              <a:t>Managing</a:t>
            </a:r>
            <a:endParaRPr lang="en-US" sz="3200" b="1" i="1" dirty="0">
              <a:solidFill>
                <a:schemeClr val="bg1"/>
              </a:solidFill>
              <a:latin typeface="Helvetica Neue" charset="0"/>
              <a:ea typeface="Helvetica Neue" charset="0"/>
              <a:cs typeface="Helvetica Neue" charset="0"/>
            </a:endParaRPr>
          </a:p>
        </p:txBody>
      </p:sp>
      <p:sp>
        <p:nvSpPr>
          <p:cNvPr id="19" name="Rectangle 18">
            <a:extLst>
              <a:ext uri="{FF2B5EF4-FFF2-40B4-BE49-F238E27FC236}">
                <a16:creationId xmlns:a16="http://schemas.microsoft.com/office/drawing/2014/main" id="{60E92B7D-E243-414D-BA5A-26620183550A}"/>
              </a:ext>
            </a:extLst>
          </p:cNvPr>
          <p:cNvSpPr/>
          <p:nvPr/>
        </p:nvSpPr>
        <p:spPr>
          <a:xfrm>
            <a:off x="4316802" y="3103696"/>
            <a:ext cx="3992783" cy="769441"/>
          </a:xfrm>
          <a:prstGeom prst="rect">
            <a:avLst/>
          </a:prstGeom>
          <a:solidFill>
            <a:schemeClr val="tx1"/>
          </a:solidFill>
        </p:spPr>
        <p:txBody>
          <a:bodyPr wrap="square">
            <a:spAutoFit/>
          </a:bodyPr>
          <a:lstStyle/>
          <a:p>
            <a:pPr algn="ctr"/>
            <a:r>
              <a:rPr lang="en-US" sz="4400" b="1" dirty="0">
                <a:solidFill>
                  <a:schemeClr val="bg1"/>
                </a:solidFill>
                <a:latin typeface="Helvetica Neue" charset="0"/>
                <a:ea typeface="Helvetica Neue" charset="0"/>
                <a:cs typeface="Helvetica Neue" charset="0"/>
              </a:rPr>
              <a:t>Gig Economy</a:t>
            </a:r>
            <a:endParaRPr lang="en-US" sz="3200" b="1" i="1" dirty="0">
              <a:solidFill>
                <a:schemeClr val="bg1"/>
              </a:solidFill>
              <a:latin typeface="Helvetica Neue" charset="0"/>
              <a:ea typeface="Helvetica Neue" charset="0"/>
              <a:cs typeface="Helvetica Neue" charset="0"/>
            </a:endParaRPr>
          </a:p>
        </p:txBody>
      </p:sp>
      <p:sp>
        <p:nvSpPr>
          <p:cNvPr id="20" name="Rectangle 19">
            <a:extLst>
              <a:ext uri="{FF2B5EF4-FFF2-40B4-BE49-F238E27FC236}">
                <a16:creationId xmlns:a16="http://schemas.microsoft.com/office/drawing/2014/main" id="{2B962F86-99E8-924C-9F6D-60664BFC1663}"/>
              </a:ext>
            </a:extLst>
          </p:cNvPr>
          <p:cNvSpPr/>
          <p:nvPr/>
        </p:nvSpPr>
        <p:spPr>
          <a:xfrm>
            <a:off x="4316802" y="1589412"/>
            <a:ext cx="3652155" cy="769441"/>
          </a:xfrm>
          <a:prstGeom prst="rect">
            <a:avLst/>
          </a:prstGeom>
          <a:solidFill>
            <a:schemeClr val="tx1"/>
          </a:solidFill>
        </p:spPr>
        <p:txBody>
          <a:bodyPr wrap="square">
            <a:spAutoFit/>
          </a:bodyPr>
          <a:lstStyle/>
          <a:p>
            <a:pPr algn="ctr"/>
            <a:r>
              <a:rPr lang="en-US" sz="4400" b="1" dirty="0">
                <a:solidFill>
                  <a:schemeClr val="accent2"/>
                </a:solidFill>
                <a:latin typeface="Helvetica Neue" charset="0"/>
                <a:ea typeface="Helvetica Neue" charset="0"/>
                <a:cs typeface="Helvetica Neue" charset="0"/>
              </a:rPr>
              <a:t>Multihoming</a:t>
            </a:r>
            <a:endParaRPr lang="en-US" sz="3200" b="1" i="1" dirty="0">
              <a:solidFill>
                <a:schemeClr val="accent2"/>
              </a:solidFill>
              <a:latin typeface="Helvetica Neue" charset="0"/>
              <a:ea typeface="Helvetica Neue" charset="0"/>
              <a:cs typeface="Helvetica Neue" charset="0"/>
            </a:endParaRPr>
          </a:p>
        </p:txBody>
      </p:sp>
      <p:sp>
        <p:nvSpPr>
          <p:cNvPr id="21" name="Rectangle 20">
            <a:extLst>
              <a:ext uri="{FF2B5EF4-FFF2-40B4-BE49-F238E27FC236}">
                <a16:creationId xmlns:a16="http://schemas.microsoft.com/office/drawing/2014/main" id="{C38B849B-9A2A-3847-A7CE-7F362B4D578A}"/>
              </a:ext>
            </a:extLst>
          </p:cNvPr>
          <p:cNvSpPr/>
          <p:nvPr/>
        </p:nvSpPr>
        <p:spPr>
          <a:xfrm>
            <a:off x="4316802" y="2346559"/>
            <a:ext cx="4188995" cy="769441"/>
          </a:xfrm>
          <a:prstGeom prst="rect">
            <a:avLst/>
          </a:prstGeom>
          <a:solidFill>
            <a:schemeClr val="tx1"/>
          </a:solidFill>
        </p:spPr>
        <p:txBody>
          <a:bodyPr wrap="square">
            <a:spAutoFit/>
          </a:bodyPr>
          <a:lstStyle/>
          <a:p>
            <a:pPr algn="ctr"/>
            <a:r>
              <a:rPr lang="en-US" sz="4400" b="1" dirty="0">
                <a:solidFill>
                  <a:schemeClr val="accent2"/>
                </a:solidFill>
                <a:latin typeface="Helvetica Neue" charset="0"/>
                <a:ea typeface="Helvetica Neue" charset="0"/>
                <a:cs typeface="Helvetica Neue" charset="0"/>
              </a:rPr>
              <a:t>Workers </a:t>
            </a:r>
            <a:r>
              <a:rPr lang="en-US" sz="4400" b="1" dirty="0">
                <a:solidFill>
                  <a:srgbClr val="FFFFFF"/>
                </a:solidFill>
                <a:latin typeface="Helvetica Neue" charset="0"/>
                <a:ea typeface="Helvetica Neue" charset="0"/>
                <a:cs typeface="Helvetica Neue" charset="0"/>
              </a:rPr>
              <a:t>in the</a:t>
            </a:r>
            <a:endParaRPr lang="en-US" sz="3200" b="1" i="1" dirty="0">
              <a:solidFill>
                <a:srgbClr val="FFFFFF"/>
              </a:solidFill>
              <a:latin typeface="Helvetica Neue" charset="0"/>
              <a:ea typeface="Helvetica Neue" charset="0"/>
              <a:cs typeface="Helvetica Neue" charset="0"/>
            </a:endParaRPr>
          </a:p>
        </p:txBody>
      </p:sp>
      <p:sp>
        <p:nvSpPr>
          <p:cNvPr id="23" name="Oval 22">
            <a:extLst>
              <a:ext uri="{FF2B5EF4-FFF2-40B4-BE49-F238E27FC236}">
                <a16:creationId xmlns:a16="http://schemas.microsoft.com/office/drawing/2014/main" id="{74641BE9-393A-AF44-B13B-58E013A971FB}"/>
              </a:ext>
            </a:extLst>
          </p:cNvPr>
          <p:cNvSpPr/>
          <p:nvPr/>
        </p:nvSpPr>
        <p:spPr>
          <a:xfrm>
            <a:off x="3384018" y="659485"/>
            <a:ext cx="326932" cy="326932"/>
          </a:xfrm>
          <a:prstGeom prst="ellipse">
            <a:avLst/>
          </a:prstGeom>
          <a:solidFill>
            <a:srgbClr val="912F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McGill University - Wikipedia">
            <a:extLst>
              <a:ext uri="{FF2B5EF4-FFF2-40B4-BE49-F238E27FC236}">
                <a16:creationId xmlns:a16="http://schemas.microsoft.com/office/drawing/2014/main" id="{1931EE44-589E-994E-8FD8-C96FF526D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97932" y="6805740"/>
            <a:ext cx="499780" cy="6329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Download Penn Logos | Penn Branding">
            <a:extLst>
              <a:ext uri="{FF2B5EF4-FFF2-40B4-BE49-F238E27FC236}">
                <a16:creationId xmlns:a16="http://schemas.microsoft.com/office/drawing/2014/main" id="{491B08C9-A7DE-724D-92AF-C0F31DB853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5295" y="6837918"/>
            <a:ext cx="506426" cy="57542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a:extLst>
              <a:ext uri="{FF2B5EF4-FFF2-40B4-BE49-F238E27FC236}">
                <a16:creationId xmlns:a16="http://schemas.microsoft.com/office/drawing/2014/main" id="{C0CFEDA1-51F8-0B4D-9A4D-E57CBDADC7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7079" y="6795579"/>
            <a:ext cx="653285" cy="6532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40th Anniversary of Penn Wharton M&amp;amp;T Project: The originator of the  “engineering + business“ thinking concept, creating “engineers who can do  business“ | DayDayNews">
            <a:extLst>
              <a:ext uri="{FF2B5EF4-FFF2-40B4-BE49-F238E27FC236}">
                <a16:creationId xmlns:a16="http://schemas.microsoft.com/office/drawing/2014/main" id="{8CDE197B-4543-A74A-A0FF-E17845B86AB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903" t="3350" r="22885" b="55842"/>
          <a:stretch/>
        </p:blipFill>
        <p:spPr bwMode="auto">
          <a:xfrm>
            <a:off x="379426" y="5519081"/>
            <a:ext cx="1186887" cy="1186887"/>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Maxime Cohen">
            <a:extLst>
              <a:ext uri="{FF2B5EF4-FFF2-40B4-BE49-F238E27FC236}">
                <a16:creationId xmlns:a16="http://schemas.microsoft.com/office/drawing/2014/main" id="{7B4F2A73-4507-5340-A8BE-F90583C1BBE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772" t="6101" r="130" b="8688"/>
          <a:stretch/>
        </p:blipFill>
        <p:spPr bwMode="auto">
          <a:xfrm>
            <a:off x="1727311" y="5519081"/>
            <a:ext cx="1186886" cy="1186886"/>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descr="About me - Ken Moon">
            <a:extLst>
              <a:ext uri="{FF2B5EF4-FFF2-40B4-BE49-F238E27FC236}">
                <a16:creationId xmlns:a16="http://schemas.microsoft.com/office/drawing/2014/main" id="{E7ABCBA9-3BD8-EE4E-BAD3-74F89A6AF74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644" t="15324" r="18489" b="47946"/>
          <a:stretch/>
        </p:blipFill>
        <p:spPr bwMode="auto">
          <a:xfrm>
            <a:off x="3075195" y="5521978"/>
            <a:ext cx="1186234" cy="1186234"/>
          </a:xfrm>
          <a:prstGeom prst="ellipse">
            <a:avLst/>
          </a:prstGeom>
          <a:noFill/>
          <a:extLst>
            <a:ext uri="{909E8E84-426E-40DD-AFC4-6F175D3DCCD1}">
              <a14:hiddenFill xmlns:a14="http://schemas.microsoft.com/office/drawing/2010/main">
                <a:solidFill>
                  <a:srgbClr val="FFFFFF"/>
                </a:solidFill>
              </a14:hiddenFill>
            </a:ext>
          </a:extLst>
        </p:spPr>
      </p:pic>
      <p:pic>
        <p:nvPicPr>
          <p:cNvPr id="1034" name="Picture 10" descr="Park Sinchaisri - Berkeley Haas">
            <a:extLst>
              <a:ext uri="{FF2B5EF4-FFF2-40B4-BE49-F238E27FC236}">
                <a16:creationId xmlns:a16="http://schemas.microsoft.com/office/drawing/2014/main" id="{3195FAAE-ACA1-1942-8D93-57E94A361A0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a:stretch/>
        </p:blipFill>
        <p:spPr bwMode="auto">
          <a:xfrm>
            <a:off x="4434436" y="4254412"/>
            <a:ext cx="1186234" cy="1186234"/>
          </a:xfrm>
          <a:prstGeom prst="ellipse">
            <a:avLst/>
          </a:prstGeom>
          <a:noFill/>
          <a:extLst>
            <a:ext uri="{909E8E84-426E-40DD-AFC4-6F175D3DCCD1}">
              <a14:hiddenFill xmlns:a14="http://schemas.microsoft.com/office/drawing/2010/main">
                <a:solidFill>
                  <a:srgbClr val="FFFFFF"/>
                </a:solidFill>
              </a14:hiddenFill>
            </a:ext>
          </a:extLst>
        </p:spPr>
      </p:pic>
      <p:sp>
        <p:nvSpPr>
          <p:cNvPr id="25" name="Subtitle 2">
            <a:extLst>
              <a:ext uri="{FF2B5EF4-FFF2-40B4-BE49-F238E27FC236}">
                <a16:creationId xmlns:a16="http://schemas.microsoft.com/office/drawing/2014/main" id="{F82136EA-CCEE-620E-6290-DADD0F8E8AAF}"/>
              </a:ext>
            </a:extLst>
          </p:cNvPr>
          <p:cNvSpPr txBox="1">
            <a:spLocks/>
          </p:cNvSpPr>
          <p:nvPr/>
        </p:nvSpPr>
        <p:spPr>
          <a:xfrm>
            <a:off x="5770311" y="4332527"/>
            <a:ext cx="3053572" cy="178326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1000"/>
              </a:lnSpc>
            </a:pPr>
            <a:r>
              <a:rPr lang="en-US" sz="2000" b="1" dirty="0">
                <a:solidFill>
                  <a:schemeClr val="bg1"/>
                </a:solidFill>
                <a:latin typeface="CMU Sans Serif" panose="02000603000000000000" pitchFamily="50" charset="0"/>
                <a:ea typeface="CMU Sans Serif" panose="02000603000000000000" pitchFamily="50" charset="0"/>
                <a:cs typeface="CMU Sans Serif" panose="02000603000000000000" pitchFamily="50" charset="0"/>
              </a:rPr>
              <a:t>Park Sinchaisri</a:t>
            </a:r>
          </a:p>
          <a:p>
            <a:pPr algn="l">
              <a:lnSpc>
                <a:spcPts val="1000"/>
              </a:lnSpc>
            </a:pPr>
            <a:r>
              <a:rPr lang="en-US" sz="1800" dirty="0">
                <a:solidFill>
                  <a:schemeClr val="bg1"/>
                </a:solidFill>
                <a:latin typeface="CMU Sans Serif" panose="02000603000000000000" pitchFamily="50" charset="0"/>
                <a:ea typeface="CMU Sans Serif" panose="02000603000000000000" pitchFamily="50" charset="0"/>
                <a:cs typeface="CMU Sans Serif" panose="02000603000000000000" pitchFamily="50" charset="0"/>
              </a:rPr>
              <a:t>UC Berkeley</a:t>
            </a:r>
          </a:p>
          <a:p>
            <a:pPr algn="l">
              <a:lnSpc>
                <a:spcPts val="1000"/>
              </a:lnSpc>
            </a:pPr>
            <a:endParaRPr lang="en-US" sz="1800" dirty="0">
              <a:solidFill>
                <a:schemeClr val="bg1"/>
              </a:solidFill>
              <a:latin typeface="CMU Sans Serif" panose="02000603000000000000" pitchFamily="50" charset="0"/>
              <a:ea typeface="CMU Sans Serif" panose="02000603000000000000" pitchFamily="50" charset="0"/>
              <a:cs typeface="CMU Sans Serif" panose="02000603000000000000" pitchFamily="50" charset="0"/>
            </a:endParaRPr>
          </a:p>
          <a:p>
            <a:pPr algn="l">
              <a:lnSpc>
                <a:spcPts val="1000"/>
              </a:lnSpc>
            </a:pPr>
            <a:r>
              <a:rPr lang="en-US" sz="1800" dirty="0">
                <a:solidFill>
                  <a:schemeClr val="bg1"/>
                </a:solidFill>
                <a:latin typeface="CMU Sans Serif" panose="02000603000000000000" pitchFamily="50" charset="0"/>
                <a:ea typeface="CMU Sans Serif" panose="02000603000000000000" pitchFamily="50" charset="0"/>
                <a:cs typeface="CMU Sans Serif" panose="02000603000000000000" pitchFamily="50" charset="0"/>
              </a:rPr>
              <a:t>2024 INFORMS TIMES Best </a:t>
            </a:r>
            <a:br>
              <a:rPr lang="en-US" sz="1800" dirty="0">
                <a:solidFill>
                  <a:schemeClr val="bg1"/>
                </a:solidFill>
                <a:latin typeface="CMU Sans Serif" panose="02000603000000000000" pitchFamily="50" charset="0"/>
                <a:ea typeface="CMU Sans Serif" panose="02000603000000000000" pitchFamily="50" charset="0"/>
                <a:cs typeface="CMU Sans Serif" panose="02000603000000000000" pitchFamily="50" charset="0"/>
              </a:rPr>
            </a:br>
            <a:br>
              <a:rPr lang="en-US" sz="1800" dirty="0">
                <a:solidFill>
                  <a:schemeClr val="bg1"/>
                </a:solidFill>
                <a:latin typeface="CMU Sans Serif" panose="02000603000000000000" pitchFamily="50" charset="0"/>
                <a:ea typeface="CMU Sans Serif" panose="02000603000000000000" pitchFamily="50" charset="0"/>
                <a:cs typeface="CMU Sans Serif" panose="02000603000000000000" pitchFamily="50" charset="0"/>
              </a:rPr>
            </a:br>
            <a:r>
              <a:rPr lang="en-US" sz="1800" dirty="0">
                <a:solidFill>
                  <a:schemeClr val="bg1"/>
                </a:solidFill>
                <a:latin typeface="CMU Sans Serif" panose="02000603000000000000" pitchFamily="50" charset="0"/>
                <a:ea typeface="CMU Sans Serif" panose="02000603000000000000" pitchFamily="50" charset="0"/>
                <a:cs typeface="CMU Sans Serif" panose="02000603000000000000" pitchFamily="50" charset="0"/>
              </a:rPr>
              <a:t>Working Paper Competition</a:t>
            </a:r>
          </a:p>
        </p:txBody>
      </p:sp>
    </p:spTree>
    <p:extLst>
      <p:ext uri="{BB962C8B-B14F-4D97-AF65-F5344CB8AC3E}">
        <p14:creationId xmlns:p14="http://schemas.microsoft.com/office/powerpoint/2010/main" val="108872432"/>
      </p:ext>
    </p:extLst>
  </p:cSld>
  <p:clrMapOvr>
    <a:masterClrMapping/>
  </p:clrMapOvr>
  <mc:AlternateContent xmlns:mc="http://schemas.openxmlformats.org/markup-compatibility/2006" xmlns:p14="http://schemas.microsoft.com/office/powerpoint/2010/main">
    <mc:Choice Requires="p14">
      <p:transition spd="slow" p14:dur="2000" advTm="5916"/>
    </mc:Choice>
    <mc:Fallback xmlns="">
      <p:transition spd="slow" advTm="591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BEBA51A-7DCA-5ADB-80DA-BB3D5E1FFA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96519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47" name="Rectangle 46">
            <a:extLst>
              <a:ext uri="{FF2B5EF4-FFF2-40B4-BE49-F238E27FC236}">
                <a16:creationId xmlns:a16="http://schemas.microsoft.com/office/drawing/2014/main" id="{673FCE29-111C-3C43-BD59-5DE98B1325B5}"/>
              </a:ext>
            </a:extLst>
          </p:cNvPr>
          <p:cNvSpPr/>
          <p:nvPr/>
        </p:nvSpPr>
        <p:spPr>
          <a:xfrm>
            <a:off x="4755024" y="1922743"/>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9</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2" name="Oval 11">
            <a:extLst>
              <a:ext uri="{FF2B5EF4-FFF2-40B4-BE49-F238E27FC236}">
                <a16:creationId xmlns:a16="http://schemas.microsoft.com/office/drawing/2014/main" id="{E93459F9-2D21-C440-9EF9-6DC0605D53FD}"/>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6"/>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3398BB4E-923E-3514-535C-3CBA8342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6491" y="4441002"/>
            <a:ext cx="479684" cy="523291"/>
          </a:xfrm>
          <a:prstGeom prst="rect">
            <a:avLst/>
          </a:prstGeom>
        </p:spPr>
      </p:pic>
      <p:sp>
        <p:nvSpPr>
          <p:cNvPr id="8" name="TextBox 7">
            <a:extLst>
              <a:ext uri="{FF2B5EF4-FFF2-40B4-BE49-F238E27FC236}">
                <a16:creationId xmlns:a16="http://schemas.microsoft.com/office/drawing/2014/main" id="{B7485453-24D2-52B5-061C-5FB73BEA1563}"/>
              </a:ext>
            </a:extLst>
          </p:cNvPr>
          <p:cNvSpPr txBox="1"/>
          <p:nvPr/>
        </p:nvSpPr>
        <p:spPr>
          <a:xfrm>
            <a:off x="6697363" y="6027003"/>
            <a:ext cx="2446638" cy="830997"/>
          </a:xfrm>
          <a:prstGeom prst="rect">
            <a:avLst/>
          </a:prstGeom>
          <a:solidFill>
            <a:schemeClr val="bg1"/>
          </a:solidFill>
        </p:spPr>
        <p:txBody>
          <a:bodyPr wrap="square" rtlCol="0">
            <a:spAutoFit/>
          </a:bodyPr>
          <a:lstStyle/>
          <a:p>
            <a:pPr algn="ct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8:20AM</a:t>
            </a:r>
          </a:p>
        </p:txBody>
      </p:sp>
      <p:sp>
        <p:nvSpPr>
          <p:cNvPr id="9" name="TextBox 8">
            <a:extLst>
              <a:ext uri="{FF2B5EF4-FFF2-40B4-BE49-F238E27FC236}">
                <a16:creationId xmlns:a16="http://schemas.microsoft.com/office/drawing/2014/main" id="{097D612E-55F8-71DA-84B9-2370C293E165}"/>
              </a:ext>
            </a:extLst>
          </p:cNvPr>
          <p:cNvSpPr txBox="1"/>
          <p:nvPr/>
        </p:nvSpPr>
        <p:spPr>
          <a:xfrm>
            <a:off x="1530180" y="2590396"/>
            <a:ext cx="1549606"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$25/hour</a:t>
            </a:r>
            <a:b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7-9AM</a:t>
            </a:r>
          </a:p>
        </p:txBody>
      </p:sp>
      <p:sp>
        <p:nvSpPr>
          <p:cNvPr id="18" name="TextBox 17">
            <a:extLst>
              <a:ext uri="{FF2B5EF4-FFF2-40B4-BE49-F238E27FC236}">
                <a16:creationId xmlns:a16="http://schemas.microsoft.com/office/drawing/2014/main" id="{7C3158AA-9721-D61C-B57F-5D8443C94238}"/>
              </a:ext>
            </a:extLst>
          </p:cNvPr>
          <p:cNvSpPr txBox="1"/>
          <p:nvPr/>
        </p:nvSpPr>
        <p:spPr>
          <a:xfrm>
            <a:off x="6526621" y="5034535"/>
            <a:ext cx="14975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225 S 4</a:t>
            </a:r>
            <a:r>
              <a:rPr lang="en-US" b="1" baseline="30000" dirty="0">
                <a:latin typeface="CMU Sans Serif Medium" panose="02000603000000000000" pitchFamily="2" charset="0"/>
                <a:ea typeface="CMU Sans Serif Medium" panose="02000603000000000000" pitchFamily="2" charset="0"/>
                <a:cs typeface="CMU Sans Serif Medium" panose="02000603000000000000" pitchFamily="2" charset="0"/>
              </a:rPr>
              <a:t>th</a:t>
            </a: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 St</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Brooklyn,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1050064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BEBA51A-7DCA-5ADB-80DA-BB3D5E1FFA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96519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47" name="Rectangle 46">
            <a:extLst>
              <a:ext uri="{FF2B5EF4-FFF2-40B4-BE49-F238E27FC236}">
                <a16:creationId xmlns:a16="http://schemas.microsoft.com/office/drawing/2014/main" id="{673FCE29-111C-3C43-BD59-5DE98B1325B5}"/>
              </a:ext>
            </a:extLst>
          </p:cNvPr>
          <p:cNvSpPr/>
          <p:nvPr/>
        </p:nvSpPr>
        <p:spPr>
          <a:xfrm>
            <a:off x="4755024" y="1922743"/>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10</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2" name="Oval 11">
            <a:extLst>
              <a:ext uri="{FF2B5EF4-FFF2-40B4-BE49-F238E27FC236}">
                <a16:creationId xmlns:a16="http://schemas.microsoft.com/office/drawing/2014/main" id="{E93459F9-2D21-C440-9EF9-6DC0605D53FD}"/>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6"/>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3398BB4E-923E-3514-535C-3CBA8342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6491" y="4441002"/>
            <a:ext cx="479684" cy="523291"/>
          </a:xfrm>
          <a:prstGeom prst="rect">
            <a:avLst/>
          </a:prstGeom>
        </p:spPr>
      </p:pic>
      <p:sp>
        <p:nvSpPr>
          <p:cNvPr id="5" name="TextBox 4">
            <a:extLst>
              <a:ext uri="{FF2B5EF4-FFF2-40B4-BE49-F238E27FC236}">
                <a16:creationId xmlns:a16="http://schemas.microsoft.com/office/drawing/2014/main" id="{32C3BFD5-F69E-A6CA-D8E6-03AEFDC49D8F}"/>
              </a:ext>
            </a:extLst>
          </p:cNvPr>
          <p:cNvSpPr txBox="1"/>
          <p:nvPr/>
        </p:nvSpPr>
        <p:spPr>
          <a:xfrm>
            <a:off x="6526621" y="5034535"/>
            <a:ext cx="14975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225 S 4</a:t>
            </a:r>
            <a:r>
              <a:rPr lang="en-US" b="1" baseline="30000" dirty="0">
                <a:latin typeface="CMU Sans Serif Medium" panose="02000603000000000000" pitchFamily="2" charset="0"/>
                <a:ea typeface="CMU Sans Serif Medium" panose="02000603000000000000" pitchFamily="2" charset="0"/>
                <a:cs typeface="CMU Sans Serif Medium" panose="02000603000000000000" pitchFamily="2" charset="0"/>
              </a:rPr>
              <a:t>th</a:t>
            </a: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 St</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Brooklyn,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8" name="TextBox 7">
            <a:extLst>
              <a:ext uri="{FF2B5EF4-FFF2-40B4-BE49-F238E27FC236}">
                <a16:creationId xmlns:a16="http://schemas.microsoft.com/office/drawing/2014/main" id="{B7485453-24D2-52B5-061C-5FB73BEA1563}"/>
              </a:ext>
            </a:extLst>
          </p:cNvPr>
          <p:cNvSpPr txBox="1"/>
          <p:nvPr/>
        </p:nvSpPr>
        <p:spPr>
          <a:xfrm>
            <a:off x="6697363" y="6027003"/>
            <a:ext cx="2446638" cy="830997"/>
          </a:xfrm>
          <a:prstGeom prst="rect">
            <a:avLst/>
          </a:prstGeom>
          <a:solidFill>
            <a:schemeClr val="bg1"/>
          </a:solidFill>
        </p:spPr>
        <p:txBody>
          <a:bodyPr wrap="square" rtlCol="0">
            <a:spAutoFit/>
          </a:bodyPr>
          <a:lstStyle/>
          <a:p>
            <a:pPr algn="ct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8:20AM</a:t>
            </a:r>
          </a:p>
        </p:txBody>
      </p:sp>
      <p:sp>
        <p:nvSpPr>
          <p:cNvPr id="9" name="TextBox 8">
            <a:extLst>
              <a:ext uri="{FF2B5EF4-FFF2-40B4-BE49-F238E27FC236}">
                <a16:creationId xmlns:a16="http://schemas.microsoft.com/office/drawing/2014/main" id="{097D612E-55F8-71DA-84B9-2370C293E165}"/>
              </a:ext>
            </a:extLst>
          </p:cNvPr>
          <p:cNvSpPr txBox="1"/>
          <p:nvPr/>
        </p:nvSpPr>
        <p:spPr>
          <a:xfrm>
            <a:off x="1530180" y="2590396"/>
            <a:ext cx="1549606"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$25/hour</a:t>
            </a:r>
            <a:b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7-9AM</a:t>
            </a:r>
          </a:p>
        </p:txBody>
      </p:sp>
      <p:pic>
        <p:nvPicPr>
          <p:cNvPr id="6" name="Picture 4">
            <a:extLst>
              <a:ext uri="{FF2B5EF4-FFF2-40B4-BE49-F238E27FC236}">
                <a16:creationId xmlns:a16="http://schemas.microsoft.com/office/drawing/2014/main" id="{3746462E-CABC-6859-8BBF-48447DB235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5525245" y="2334094"/>
            <a:ext cx="1207081" cy="24036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656C0A3-44EA-B5CE-2C8B-EBFABCE621D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5621399" y="2782183"/>
            <a:ext cx="960568" cy="149291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EB31CAF-0ED5-5A95-DFD0-B63D17C0E21C}"/>
              </a:ext>
            </a:extLst>
          </p:cNvPr>
          <p:cNvSpPr txBox="1"/>
          <p:nvPr/>
        </p:nvSpPr>
        <p:spPr>
          <a:xfrm>
            <a:off x="6550350" y="3346177"/>
            <a:ext cx="1958472"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Avg. Surge</a:t>
            </a:r>
          </a:p>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+25%</a:t>
            </a:r>
          </a:p>
        </p:txBody>
      </p:sp>
    </p:spTree>
    <p:extLst>
      <p:ext uri="{BB962C8B-B14F-4D97-AF65-F5344CB8AC3E}">
        <p14:creationId xmlns:p14="http://schemas.microsoft.com/office/powerpoint/2010/main" val="2241795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BEBA51A-7DCA-5ADB-80DA-BB3D5E1FFA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96519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11</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6"/>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3398BB4E-923E-3514-535C-3CBA8342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6491" y="4441002"/>
            <a:ext cx="479684" cy="523291"/>
          </a:xfrm>
          <a:prstGeom prst="rect">
            <a:avLst/>
          </a:prstGeom>
        </p:spPr>
      </p:pic>
      <p:sp>
        <p:nvSpPr>
          <p:cNvPr id="5" name="TextBox 4">
            <a:extLst>
              <a:ext uri="{FF2B5EF4-FFF2-40B4-BE49-F238E27FC236}">
                <a16:creationId xmlns:a16="http://schemas.microsoft.com/office/drawing/2014/main" id="{32C3BFD5-F69E-A6CA-D8E6-03AEFDC49D8F}"/>
              </a:ext>
            </a:extLst>
          </p:cNvPr>
          <p:cNvSpPr txBox="1"/>
          <p:nvPr/>
        </p:nvSpPr>
        <p:spPr>
          <a:xfrm>
            <a:off x="6526621" y="5034535"/>
            <a:ext cx="14975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225 S 4</a:t>
            </a:r>
            <a:r>
              <a:rPr lang="en-US" b="1" baseline="30000" dirty="0">
                <a:latin typeface="CMU Sans Serif Medium" panose="02000603000000000000" pitchFamily="2" charset="0"/>
                <a:ea typeface="CMU Sans Serif Medium" panose="02000603000000000000" pitchFamily="2" charset="0"/>
                <a:cs typeface="CMU Sans Serif Medium" panose="02000603000000000000" pitchFamily="2" charset="0"/>
              </a:rPr>
              <a:t>th</a:t>
            </a: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 St</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Brooklyn,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8" name="TextBox 7">
            <a:extLst>
              <a:ext uri="{FF2B5EF4-FFF2-40B4-BE49-F238E27FC236}">
                <a16:creationId xmlns:a16="http://schemas.microsoft.com/office/drawing/2014/main" id="{B7485453-24D2-52B5-061C-5FB73BEA1563}"/>
              </a:ext>
            </a:extLst>
          </p:cNvPr>
          <p:cNvSpPr txBox="1"/>
          <p:nvPr/>
        </p:nvSpPr>
        <p:spPr>
          <a:xfrm>
            <a:off x="6697363" y="6027003"/>
            <a:ext cx="2446638" cy="830997"/>
          </a:xfrm>
          <a:prstGeom prst="rect">
            <a:avLst/>
          </a:prstGeom>
          <a:solidFill>
            <a:schemeClr val="bg1"/>
          </a:solidFill>
        </p:spPr>
        <p:txBody>
          <a:bodyPr wrap="square" rtlCol="0">
            <a:spAutoFit/>
          </a:bodyPr>
          <a:lstStyle/>
          <a:p>
            <a:pPr algn="ct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8:21AM</a:t>
            </a:r>
          </a:p>
        </p:txBody>
      </p:sp>
      <p:sp>
        <p:nvSpPr>
          <p:cNvPr id="9" name="TextBox 8">
            <a:extLst>
              <a:ext uri="{FF2B5EF4-FFF2-40B4-BE49-F238E27FC236}">
                <a16:creationId xmlns:a16="http://schemas.microsoft.com/office/drawing/2014/main" id="{097D612E-55F8-71DA-84B9-2370C293E165}"/>
              </a:ext>
            </a:extLst>
          </p:cNvPr>
          <p:cNvSpPr txBox="1"/>
          <p:nvPr/>
        </p:nvSpPr>
        <p:spPr>
          <a:xfrm>
            <a:off x="1530180" y="2590396"/>
            <a:ext cx="1549606"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$25/hour</a:t>
            </a:r>
            <a:b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7-9AM</a:t>
            </a:r>
          </a:p>
        </p:txBody>
      </p:sp>
      <p:sp>
        <p:nvSpPr>
          <p:cNvPr id="19" name="TextBox 18">
            <a:extLst>
              <a:ext uri="{FF2B5EF4-FFF2-40B4-BE49-F238E27FC236}">
                <a16:creationId xmlns:a16="http://schemas.microsoft.com/office/drawing/2014/main" id="{85814996-9316-E79D-E0E4-ADDA59F22554}"/>
              </a:ext>
            </a:extLst>
          </p:cNvPr>
          <p:cNvSpPr txBox="1"/>
          <p:nvPr/>
        </p:nvSpPr>
        <p:spPr>
          <a:xfrm>
            <a:off x="2398577" y="3736992"/>
            <a:ext cx="1124026" cy="461665"/>
          </a:xfrm>
          <a:prstGeom prst="rect">
            <a:avLst/>
          </a:prstGeom>
          <a:noFill/>
        </p:spPr>
        <p:txBody>
          <a:bodyPr wrap="none" rtlCol="0">
            <a:spAutoFit/>
          </a:bodyPr>
          <a:lstStyle/>
          <a:p>
            <a:r>
              <a:rPr lang="en-US" sz="2400" b="1" dirty="0">
                <a:solidFill>
                  <a:srgbClr val="0070C0"/>
                </a:solidFill>
                <a:latin typeface="CMU Sans Serif Medium" panose="02000603000000000000" pitchFamily="2" charset="0"/>
                <a:ea typeface="CMU Sans Serif Medium" panose="02000603000000000000" pitchFamily="2" charset="0"/>
                <a:cs typeface="CMU Sans Serif Medium" panose="02000603000000000000" pitchFamily="2" charset="0"/>
              </a:rPr>
              <a:t>pick-up</a:t>
            </a:r>
          </a:p>
        </p:txBody>
      </p:sp>
      <p:sp>
        <p:nvSpPr>
          <p:cNvPr id="20" name="Oval 19">
            <a:extLst>
              <a:ext uri="{FF2B5EF4-FFF2-40B4-BE49-F238E27FC236}">
                <a16:creationId xmlns:a16="http://schemas.microsoft.com/office/drawing/2014/main" id="{C790E026-D749-1FFC-76E3-56F5625E0ED8}"/>
              </a:ext>
            </a:extLst>
          </p:cNvPr>
          <p:cNvSpPr/>
          <p:nvPr/>
        </p:nvSpPr>
        <p:spPr>
          <a:xfrm>
            <a:off x="2922776" y="4169536"/>
            <a:ext cx="138545" cy="1385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1" name="TextBox 20">
            <a:extLst>
              <a:ext uri="{FF2B5EF4-FFF2-40B4-BE49-F238E27FC236}">
                <a16:creationId xmlns:a16="http://schemas.microsoft.com/office/drawing/2014/main" id="{17F0ACE2-208E-7A2D-97E3-E1C3339AC3B1}"/>
              </a:ext>
            </a:extLst>
          </p:cNvPr>
          <p:cNvSpPr txBox="1"/>
          <p:nvPr/>
        </p:nvSpPr>
        <p:spPr>
          <a:xfrm>
            <a:off x="2159608" y="4337139"/>
            <a:ext cx="16578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18 E Broadway</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New York,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3" name="Oval 22">
            <a:extLst>
              <a:ext uri="{FF2B5EF4-FFF2-40B4-BE49-F238E27FC236}">
                <a16:creationId xmlns:a16="http://schemas.microsoft.com/office/drawing/2014/main" id="{3F1B5D6C-02D7-06A2-DEF1-29132F3B50B5}"/>
              </a:ext>
            </a:extLst>
          </p:cNvPr>
          <p:cNvSpPr/>
          <p:nvPr/>
        </p:nvSpPr>
        <p:spPr>
          <a:xfrm>
            <a:off x="7478071" y="4244274"/>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Tree>
    <p:extLst>
      <p:ext uri="{BB962C8B-B14F-4D97-AF65-F5344CB8AC3E}">
        <p14:creationId xmlns:p14="http://schemas.microsoft.com/office/powerpoint/2010/main" val="2139007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BEBA51A-7DCA-5ADB-80DA-BB3D5E1FFA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96519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12</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6"/>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3398BB4E-923E-3514-535C-3CBA8342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0748" y="3559875"/>
            <a:ext cx="479684" cy="523291"/>
          </a:xfrm>
          <a:prstGeom prst="rect">
            <a:avLst/>
          </a:prstGeom>
        </p:spPr>
      </p:pic>
      <p:sp>
        <p:nvSpPr>
          <p:cNvPr id="8" name="TextBox 7">
            <a:extLst>
              <a:ext uri="{FF2B5EF4-FFF2-40B4-BE49-F238E27FC236}">
                <a16:creationId xmlns:a16="http://schemas.microsoft.com/office/drawing/2014/main" id="{B7485453-24D2-52B5-061C-5FB73BEA1563}"/>
              </a:ext>
            </a:extLst>
          </p:cNvPr>
          <p:cNvSpPr txBox="1"/>
          <p:nvPr/>
        </p:nvSpPr>
        <p:spPr>
          <a:xfrm>
            <a:off x="6697363" y="6027003"/>
            <a:ext cx="2446638" cy="830997"/>
          </a:xfrm>
          <a:prstGeom prst="rect">
            <a:avLst/>
          </a:prstGeom>
          <a:solidFill>
            <a:schemeClr val="bg1"/>
          </a:solidFill>
        </p:spPr>
        <p:txBody>
          <a:bodyPr wrap="square" rtlCol="0">
            <a:spAutoFit/>
          </a:bodyPr>
          <a:lstStyle/>
          <a:p>
            <a:pPr algn="ct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8:40AM</a:t>
            </a:r>
          </a:p>
        </p:txBody>
      </p:sp>
      <p:sp>
        <p:nvSpPr>
          <p:cNvPr id="9" name="TextBox 8">
            <a:extLst>
              <a:ext uri="{FF2B5EF4-FFF2-40B4-BE49-F238E27FC236}">
                <a16:creationId xmlns:a16="http://schemas.microsoft.com/office/drawing/2014/main" id="{097D612E-55F8-71DA-84B9-2370C293E165}"/>
              </a:ext>
            </a:extLst>
          </p:cNvPr>
          <p:cNvSpPr txBox="1"/>
          <p:nvPr/>
        </p:nvSpPr>
        <p:spPr>
          <a:xfrm>
            <a:off x="1530180" y="2590396"/>
            <a:ext cx="1549606"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$25/hour</a:t>
            </a:r>
            <a:b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7-9AM</a:t>
            </a:r>
          </a:p>
        </p:txBody>
      </p:sp>
      <p:sp>
        <p:nvSpPr>
          <p:cNvPr id="20" name="Oval 19">
            <a:extLst>
              <a:ext uri="{FF2B5EF4-FFF2-40B4-BE49-F238E27FC236}">
                <a16:creationId xmlns:a16="http://schemas.microsoft.com/office/drawing/2014/main" id="{C790E026-D749-1FFC-76E3-56F5625E0ED8}"/>
              </a:ext>
            </a:extLst>
          </p:cNvPr>
          <p:cNvSpPr/>
          <p:nvPr/>
        </p:nvSpPr>
        <p:spPr>
          <a:xfrm>
            <a:off x="2922776" y="4169536"/>
            <a:ext cx="138545" cy="1385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21" name="TextBox 20">
            <a:extLst>
              <a:ext uri="{FF2B5EF4-FFF2-40B4-BE49-F238E27FC236}">
                <a16:creationId xmlns:a16="http://schemas.microsoft.com/office/drawing/2014/main" id="{17F0ACE2-208E-7A2D-97E3-E1C3339AC3B1}"/>
              </a:ext>
            </a:extLst>
          </p:cNvPr>
          <p:cNvSpPr txBox="1"/>
          <p:nvPr/>
        </p:nvSpPr>
        <p:spPr>
          <a:xfrm>
            <a:off x="2159608" y="4337139"/>
            <a:ext cx="16578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18 E Broadway</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New York,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8" name="TextBox 17">
            <a:extLst>
              <a:ext uri="{FF2B5EF4-FFF2-40B4-BE49-F238E27FC236}">
                <a16:creationId xmlns:a16="http://schemas.microsoft.com/office/drawing/2014/main" id="{29268720-925E-A3F2-D18A-08C594D4DAEF}"/>
              </a:ext>
            </a:extLst>
          </p:cNvPr>
          <p:cNvSpPr txBox="1"/>
          <p:nvPr/>
        </p:nvSpPr>
        <p:spPr>
          <a:xfrm>
            <a:off x="6880623" y="2599995"/>
            <a:ext cx="1207382" cy="461665"/>
          </a:xfrm>
          <a:prstGeom prst="rect">
            <a:avLst/>
          </a:prstGeom>
          <a:noFill/>
        </p:spPr>
        <p:txBody>
          <a:bodyPr wrap="none" rtlCol="0">
            <a:spAutoFit/>
          </a:bodyPr>
          <a:lstStyle/>
          <a:p>
            <a:r>
              <a:rPr lang="en-US" sz="2400" b="1" dirty="0">
                <a:solidFill>
                  <a:srgbClr val="0070C0"/>
                </a:solidFill>
                <a:latin typeface="CMU Sans Serif Medium" panose="02000603000000000000" pitchFamily="2" charset="0"/>
                <a:ea typeface="CMU Sans Serif Medium" panose="02000603000000000000" pitchFamily="2" charset="0"/>
                <a:cs typeface="CMU Sans Serif Medium" panose="02000603000000000000" pitchFamily="2" charset="0"/>
              </a:rPr>
              <a:t>drop-off</a:t>
            </a:r>
          </a:p>
        </p:txBody>
      </p:sp>
      <p:sp>
        <p:nvSpPr>
          <p:cNvPr id="23" name="Oval 22">
            <a:extLst>
              <a:ext uri="{FF2B5EF4-FFF2-40B4-BE49-F238E27FC236}">
                <a16:creationId xmlns:a16="http://schemas.microsoft.com/office/drawing/2014/main" id="{B645E825-DD7B-F866-0E62-577A172CEEB5}"/>
              </a:ext>
            </a:extLst>
          </p:cNvPr>
          <p:cNvSpPr/>
          <p:nvPr/>
        </p:nvSpPr>
        <p:spPr>
          <a:xfrm>
            <a:off x="7398681" y="3038209"/>
            <a:ext cx="138545" cy="13854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24" name="TextBox 23">
            <a:extLst>
              <a:ext uri="{FF2B5EF4-FFF2-40B4-BE49-F238E27FC236}">
                <a16:creationId xmlns:a16="http://schemas.microsoft.com/office/drawing/2014/main" id="{D7128E9A-1306-8419-12B6-FE8271C884BA}"/>
              </a:ext>
            </a:extLst>
          </p:cNvPr>
          <p:cNvSpPr txBox="1"/>
          <p:nvPr/>
        </p:nvSpPr>
        <p:spPr>
          <a:xfrm>
            <a:off x="6735551" y="3198184"/>
            <a:ext cx="14975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4 Berry St</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Brooklyn,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3397818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BEBA51A-7DCA-5ADB-80DA-BB3D5E1FFA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96519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13</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6"/>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3398BB4E-923E-3514-535C-3CBA8342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4472" y="2696290"/>
            <a:ext cx="479684" cy="523291"/>
          </a:xfrm>
          <a:prstGeom prst="rect">
            <a:avLst/>
          </a:prstGeom>
        </p:spPr>
      </p:pic>
      <p:sp>
        <p:nvSpPr>
          <p:cNvPr id="8" name="TextBox 7">
            <a:extLst>
              <a:ext uri="{FF2B5EF4-FFF2-40B4-BE49-F238E27FC236}">
                <a16:creationId xmlns:a16="http://schemas.microsoft.com/office/drawing/2014/main" id="{B7485453-24D2-52B5-061C-5FB73BEA1563}"/>
              </a:ext>
            </a:extLst>
          </p:cNvPr>
          <p:cNvSpPr txBox="1"/>
          <p:nvPr/>
        </p:nvSpPr>
        <p:spPr>
          <a:xfrm>
            <a:off x="6697363" y="6027003"/>
            <a:ext cx="2446638" cy="830997"/>
          </a:xfrm>
          <a:prstGeom prst="rect">
            <a:avLst/>
          </a:prstGeom>
          <a:solidFill>
            <a:schemeClr val="bg1"/>
          </a:solidFill>
        </p:spPr>
        <p:txBody>
          <a:bodyPr wrap="square" rtlCol="0">
            <a:spAutoFit/>
          </a:bodyPr>
          <a:lstStyle/>
          <a:p>
            <a:pPr algn="ct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9:05AM</a:t>
            </a:r>
          </a:p>
        </p:txBody>
      </p:sp>
      <p:sp>
        <p:nvSpPr>
          <p:cNvPr id="24" name="TextBox 23">
            <a:extLst>
              <a:ext uri="{FF2B5EF4-FFF2-40B4-BE49-F238E27FC236}">
                <a16:creationId xmlns:a16="http://schemas.microsoft.com/office/drawing/2014/main" id="{D7128E9A-1306-8419-12B6-FE8271C884BA}"/>
              </a:ext>
            </a:extLst>
          </p:cNvPr>
          <p:cNvSpPr txBox="1"/>
          <p:nvPr/>
        </p:nvSpPr>
        <p:spPr>
          <a:xfrm>
            <a:off x="6735551" y="3198184"/>
            <a:ext cx="14975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4 Berry St</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Brooklyn,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896003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BEBA51A-7DCA-5ADB-80DA-BB3D5E1FFA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96519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14</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6"/>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3398BB4E-923E-3514-535C-3CBA8342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4472" y="2696290"/>
            <a:ext cx="479684" cy="523291"/>
          </a:xfrm>
          <a:prstGeom prst="rect">
            <a:avLst/>
          </a:prstGeom>
        </p:spPr>
      </p:pic>
      <p:sp>
        <p:nvSpPr>
          <p:cNvPr id="8" name="TextBox 7">
            <a:extLst>
              <a:ext uri="{FF2B5EF4-FFF2-40B4-BE49-F238E27FC236}">
                <a16:creationId xmlns:a16="http://schemas.microsoft.com/office/drawing/2014/main" id="{B7485453-24D2-52B5-061C-5FB73BEA1563}"/>
              </a:ext>
            </a:extLst>
          </p:cNvPr>
          <p:cNvSpPr txBox="1"/>
          <p:nvPr/>
        </p:nvSpPr>
        <p:spPr>
          <a:xfrm>
            <a:off x="6697363" y="6027003"/>
            <a:ext cx="2446638" cy="830997"/>
          </a:xfrm>
          <a:prstGeom prst="rect">
            <a:avLst/>
          </a:prstGeom>
          <a:solidFill>
            <a:schemeClr val="bg1"/>
          </a:solidFill>
        </p:spPr>
        <p:txBody>
          <a:bodyPr wrap="square" rtlCol="0">
            <a:spAutoFit/>
          </a:bodyPr>
          <a:lstStyle/>
          <a:p>
            <a:pPr algn="ct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9:05AM</a:t>
            </a:r>
          </a:p>
        </p:txBody>
      </p:sp>
      <p:sp>
        <p:nvSpPr>
          <p:cNvPr id="9" name="TextBox 8">
            <a:extLst>
              <a:ext uri="{FF2B5EF4-FFF2-40B4-BE49-F238E27FC236}">
                <a16:creationId xmlns:a16="http://schemas.microsoft.com/office/drawing/2014/main" id="{097D612E-55F8-71DA-84B9-2370C293E165}"/>
              </a:ext>
            </a:extLst>
          </p:cNvPr>
          <p:cNvSpPr txBox="1"/>
          <p:nvPr/>
        </p:nvSpPr>
        <p:spPr>
          <a:xfrm>
            <a:off x="1530180" y="2590396"/>
            <a:ext cx="1549606"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$15/hour</a:t>
            </a:r>
            <a:b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9-11AM</a:t>
            </a:r>
          </a:p>
        </p:txBody>
      </p:sp>
      <p:sp>
        <p:nvSpPr>
          <p:cNvPr id="24" name="TextBox 23">
            <a:extLst>
              <a:ext uri="{FF2B5EF4-FFF2-40B4-BE49-F238E27FC236}">
                <a16:creationId xmlns:a16="http://schemas.microsoft.com/office/drawing/2014/main" id="{D7128E9A-1306-8419-12B6-FE8271C884BA}"/>
              </a:ext>
            </a:extLst>
          </p:cNvPr>
          <p:cNvSpPr txBox="1"/>
          <p:nvPr/>
        </p:nvSpPr>
        <p:spPr>
          <a:xfrm>
            <a:off x="6735551" y="3198184"/>
            <a:ext cx="14975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4 Berry St</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Brooklyn,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3300181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BEBA51A-7DCA-5ADB-80DA-BB3D5E1FFA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96519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15</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6"/>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3398BB4E-923E-3514-535C-3CBA8342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4472" y="2696290"/>
            <a:ext cx="479684" cy="523291"/>
          </a:xfrm>
          <a:prstGeom prst="rect">
            <a:avLst/>
          </a:prstGeom>
        </p:spPr>
      </p:pic>
      <p:sp>
        <p:nvSpPr>
          <p:cNvPr id="8" name="TextBox 7">
            <a:extLst>
              <a:ext uri="{FF2B5EF4-FFF2-40B4-BE49-F238E27FC236}">
                <a16:creationId xmlns:a16="http://schemas.microsoft.com/office/drawing/2014/main" id="{B7485453-24D2-52B5-061C-5FB73BEA1563}"/>
              </a:ext>
            </a:extLst>
          </p:cNvPr>
          <p:cNvSpPr txBox="1"/>
          <p:nvPr/>
        </p:nvSpPr>
        <p:spPr>
          <a:xfrm>
            <a:off x="6697363" y="6027003"/>
            <a:ext cx="2446638" cy="830997"/>
          </a:xfrm>
          <a:prstGeom prst="rect">
            <a:avLst/>
          </a:prstGeom>
          <a:solidFill>
            <a:schemeClr val="bg1"/>
          </a:solidFill>
        </p:spPr>
        <p:txBody>
          <a:bodyPr wrap="square" rtlCol="0">
            <a:spAutoFit/>
          </a:bodyPr>
          <a:lstStyle/>
          <a:p>
            <a:pPr algn="ct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9:05AM</a:t>
            </a:r>
          </a:p>
        </p:txBody>
      </p:sp>
      <p:sp>
        <p:nvSpPr>
          <p:cNvPr id="9" name="TextBox 8">
            <a:extLst>
              <a:ext uri="{FF2B5EF4-FFF2-40B4-BE49-F238E27FC236}">
                <a16:creationId xmlns:a16="http://schemas.microsoft.com/office/drawing/2014/main" id="{097D612E-55F8-71DA-84B9-2370C293E165}"/>
              </a:ext>
            </a:extLst>
          </p:cNvPr>
          <p:cNvSpPr txBox="1"/>
          <p:nvPr/>
        </p:nvSpPr>
        <p:spPr>
          <a:xfrm>
            <a:off x="1530180" y="2590396"/>
            <a:ext cx="1549606"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$15/hour</a:t>
            </a:r>
            <a:b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9-11AM</a:t>
            </a:r>
          </a:p>
        </p:txBody>
      </p:sp>
      <p:sp>
        <p:nvSpPr>
          <p:cNvPr id="24" name="TextBox 23">
            <a:extLst>
              <a:ext uri="{FF2B5EF4-FFF2-40B4-BE49-F238E27FC236}">
                <a16:creationId xmlns:a16="http://schemas.microsoft.com/office/drawing/2014/main" id="{D7128E9A-1306-8419-12B6-FE8271C884BA}"/>
              </a:ext>
            </a:extLst>
          </p:cNvPr>
          <p:cNvSpPr txBox="1"/>
          <p:nvPr/>
        </p:nvSpPr>
        <p:spPr>
          <a:xfrm>
            <a:off x="6735551" y="3198184"/>
            <a:ext cx="14975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4 Berry St</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Brooklyn,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 name="Rectangle 4">
            <a:extLst>
              <a:ext uri="{FF2B5EF4-FFF2-40B4-BE49-F238E27FC236}">
                <a16:creationId xmlns:a16="http://schemas.microsoft.com/office/drawing/2014/main" id="{86F3E0FB-ABF1-72FF-AEA7-B7A116AE11C2}"/>
              </a:ext>
            </a:extLst>
          </p:cNvPr>
          <p:cNvSpPr/>
          <p:nvPr/>
        </p:nvSpPr>
        <p:spPr>
          <a:xfrm>
            <a:off x="4755024" y="1922743"/>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6" name="Oval 5">
            <a:extLst>
              <a:ext uri="{FF2B5EF4-FFF2-40B4-BE49-F238E27FC236}">
                <a16:creationId xmlns:a16="http://schemas.microsoft.com/office/drawing/2014/main" id="{D4F0D756-DDAA-91BF-1BF8-D5E5A7573B95}"/>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pic>
        <p:nvPicPr>
          <p:cNvPr id="7" name="Picture 4">
            <a:extLst>
              <a:ext uri="{FF2B5EF4-FFF2-40B4-BE49-F238E27FC236}">
                <a16:creationId xmlns:a16="http://schemas.microsoft.com/office/drawing/2014/main" id="{2E277FF5-CACB-759F-388E-AD29AFB337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5525245" y="2334094"/>
            <a:ext cx="1207081" cy="24036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24A1946-9EDE-F02B-5457-34D605D2866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5621399" y="2782183"/>
            <a:ext cx="960568" cy="149291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0CA8EBB-6FC7-9F1D-88A5-7AA6397EEF5E}"/>
              </a:ext>
            </a:extLst>
          </p:cNvPr>
          <p:cNvSpPr txBox="1"/>
          <p:nvPr/>
        </p:nvSpPr>
        <p:spPr>
          <a:xfrm>
            <a:off x="3640842" y="3346177"/>
            <a:ext cx="1958472"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Avg. Surge</a:t>
            </a:r>
          </a:p>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+75%</a:t>
            </a:r>
          </a:p>
        </p:txBody>
      </p:sp>
    </p:spTree>
    <p:extLst>
      <p:ext uri="{BB962C8B-B14F-4D97-AF65-F5344CB8AC3E}">
        <p14:creationId xmlns:p14="http://schemas.microsoft.com/office/powerpoint/2010/main" val="3246334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BEBA51A-7DCA-5ADB-80DA-BB3D5E1FFA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96519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16</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6"/>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3398BB4E-923E-3514-535C-3CBA8342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44472" y="2696290"/>
            <a:ext cx="479684" cy="523291"/>
          </a:xfrm>
          <a:prstGeom prst="rect">
            <a:avLst/>
          </a:prstGeom>
        </p:spPr>
      </p:pic>
      <p:sp>
        <p:nvSpPr>
          <p:cNvPr id="8" name="TextBox 7">
            <a:extLst>
              <a:ext uri="{FF2B5EF4-FFF2-40B4-BE49-F238E27FC236}">
                <a16:creationId xmlns:a16="http://schemas.microsoft.com/office/drawing/2014/main" id="{B7485453-24D2-52B5-061C-5FB73BEA1563}"/>
              </a:ext>
            </a:extLst>
          </p:cNvPr>
          <p:cNvSpPr txBox="1"/>
          <p:nvPr/>
        </p:nvSpPr>
        <p:spPr>
          <a:xfrm>
            <a:off x="6697363" y="6027003"/>
            <a:ext cx="2446638" cy="830997"/>
          </a:xfrm>
          <a:prstGeom prst="rect">
            <a:avLst/>
          </a:prstGeom>
          <a:solidFill>
            <a:schemeClr val="bg1"/>
          </a:solidFill>
        </p:spPr>
        <p:txBody>
          <a:bodyPr wrap="square" rtlCol="0">
            <a:spAutoFit/>
          </a:bodyPr>
          <a:lstStyle/>
          <a:p>
            <a:pPr algn="ct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9:05AM</a:t>
            </a:r>
          </a:p>
        </p:txBody>
      </p:sp>
      <p:sp>
        <p:nvSpPr>
          <p:cNvPr id="9" name="TextBox 8">
            <a:extLst>
              <a:ext uri="{FF2B5EF4-FFF2-40B4-BE49-F238E27FC236}">
                <a16:creationId xmlns:a16="http://schemas.microsoft.com/office/drawing/2014/main" id="{097D612E-55F8-71DA-84B9-2370C293E165}"/>
              </a:ext>
            </a:extLst>
          </p:cNvPr>
          <p:cNvSpPr txBox="1"/>
          <p:nvPr/>
        </p:nvSpPr>
        <p:spPr>
          <a:xfrm>
            <a:off x="1530180" y="2590396"/>
            <a:ext cx="1549606"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$15/hour</a:t>
            </a:r>
            <a:b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9-11AM</a:t>
            </a:r>
          </a:p>
        </p:txBody>
      </p:sp>
      <p:sp>
        <p:nvSpPr>
          <p:cNvPr id="24" name="TextBox 23">
            <a:extLst>
              <a:ext uri="{FF2B5EF4-FFF2-40B4-BE49-F238E27FC236}">
                <a16:creationId xmlns:a16="http://schemas.microsoft.com/office/drawing/2014/main" id="{D7128E9A-1306-8419-12B6-FE8271C884BA}"/>
              </a:ext>
            </a:extLst>
          </p:cNvPr>
          <p:cNvSpPr txBox="1"/>
          <p:nvPr/>
        </p:nvSpPr>
        <p:spPr>
          <a:xfrm>
            <a:off x="6735551" y="3198184"/>
            <a:ext cx="14975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4 Berry St</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Brooklyn,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 name="Rectangle 4">
            <a:extLst>
              <a:ext uri="{FF2B5EF4-FFF2-40B4-BE49-F238E27FC236}">
                <a16:creationId xmlns:a16="http://schemas.microsoft.com/office/drawing/2014/main" id="{86F3E0FB-ABF1-72FF-AEA7-B7A116AE11C2}"/>
              </a:ext>
            </a:extLst>
          </p:cNvPr>
          <p:cNvSpPr/>
          <p:nvPr/>
        </p:nvSpPr>
        <p:spPr>
          <a:xfrm>
            <a:off x="4755024" y="1922743"/>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6" name="Oval 5">
            <a:extLst>
              <a:ext uri="{FF2B5EF4-FFF2-40B4-BE49-F238E27FC236}">
                <a16:creationId xmlns:a16="http://schemas.microsoft.com/office/drawing/2014/main" id="{D4F0D756-DDAA-91BF-1BF8-D5E5A7573B95}"/>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pic>
        <p:nvPicPr>
          <p:cNvPr id="7" name="Picture 4">
            <a:extLst>
              <a:ext uri="{FF2B5EF4-FFF2-40B4-BE49-F238E27FC236}">
                <a16:creationId xmlns:a16="http://schemas.microsoft.com/office/drawing/2014/main" id="{2E277FF5-CACB-759F-388E-AD29AFB337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5525245" y="2334094"/>
            <a:ext cx="1207081" cy="24036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24A1946-9EDE-F02B-5457-34D605D2866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5621399" y="2782183"/>
            <a:ext cx="960568" cy="149291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0CA8EBB-6FC7-9F1D-88A5-7AA6397EEF5E}"/>
              </a:ext>
            </a:extLst>
          </p:cNvPr>
          <p:cNvSpPr txBox="1"/>
          <p:nvPr/>
        </p:nvSpPr>
        <p:spPr>
          <a:xfrm>
            <a:off x="3640842" y="3346177"/>
            <a:ext cx="1958472" cy="830997"/>
          </a:xfrm>
          <a:prstGeom prst="rect">
            <a:avLst/>
          </a:prstGeom>
          <a:noFill/>
        </p:spPr>
        <p:txBody>
          <a:bodyPr wrap="square" rtlCol="0">
            <a:spAutoFit/>
          </a:bodyPr>
          <a:lstStyle/>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Avg. Surge</a:t>
            </a:r>
          </a:p>
          <a:p>
            <a:pPr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+75%</a:t>
            </a:r>
          </a:p>
        </p:txBody>
      </p:sp>
      <p:sp>
        <p:nvSpPr>
          <p:cNvPr id="19" name="Oval 18">
            <a:extLst>
              <a:ext uri="{FF2B5EF4-FFF2-40B4-BE49-F238E27FC236}">
                <a16:creationId xmlns:a16="http://schemas.microsoft.com/office/drawing/2014/main" id="{050BDBE1-F210-0EE9-AD01-0A9C280AEBAC}"/>
              </a:ext>
            </a:extLst>
          </p:cNvPr>
          <p:cNvSpPr/>
          <p:nvPr/>
        </p:nvSpPr>
        <p:spPr>
          <a:xfrm>
            <a:off x="7652770" y="2529989"/>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Tree>
    <p:extLst>
      <p:ext uri="{BB962C8B-B14F-4D97-AF65-F5344CB8AC3E}">
        <p14:creationId xmlns:p14="http://schemas.microsoft.com/office/powerpoint/2010/main" val="4117176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20727-36B3-CF73-7CE8-B1F8E6AB06EA}"/>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3299662D-B615-1013-B603-0833FBB3407E}"/>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10B9F3C8-5BC4-A118-85C7-C71B917BCBC0}"/>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47" name="Rectangle 46">
            <a:extLst>
              <a:ext uri="{FF2B5EF4-FFF2-40B4-BE49-F238E27FC236}">
                <a16:creationId xmlns:a16="http://schemas.microsoft.com/office/drawing/2014/main" id="{58131A5D-7C41-E57F-B6E6-F2E0692304FE}"/>
              </a:ext>
            </a:extLst>
          </p:cNvPr>
          <p:cNvSpPr/>
          <p:nvPr/>
        </p:nvSpPr>
        <p:spPr>
          <a:xfrm>
            <a:off x="4755024" y="1922743"/>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54" name="Rectangle 53">
            <a:extLst>
              <a:ext uri="{FF2B5EF4-FFF2-40B4-BE49-F238E27FC236}">
                <a16:creationId xmlns:a16="http://schemas.microsoft.com/office/drawing/2014/main" id="{67424E2B-CA17-3AC3-F18D-68BF7305E33D}"/>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59" name="Content Placeholder 2">
            <a:extLst>
              <a:ext uri="{FF2B5EF4-FFF2-40B4-BE49-F238E27FC236}">
                <a16:creationId xmlns:a16="http://schemas.microsoft.com/office/drawing/2014/main" id="{812F8E59-0CDD-ADE7-10BC-99D3489F2556}"/>
              </a:ext>
            </a:extLst>
          </p:cNvPr>
          <p:cNvSpPr txBox="1">
            <a:spLocks/>
          </p:cNvSpPr>
          <p:nvPr/>
        </p:nvSpPr>
        <p:spPr>
          <a:xfrm>
            <a:off x="866930" y="2861164"/>
            <a:ext cx="3844468" cy="3014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July – Sep 2017, NYC</a:t>
            </a:r>
          </a:p>
          <a:p>
            <a:pPr marL="0" indent="0">
              <a:buNone/>
            </a:pPr>
            <a:r>
              <a:rPr lang="en-US" sz="2000" dirty="0"/>
              <a:t>140k work sessions</a:t>
            </a:r>
            <a:br>
              <a:rPr lang="en-US" sz="2000" dirty="0"/>
            </a:br>
            <a:r>
              <a:rPr lang="en-US" sz="1600" dirty="0">
                <a:solidFill>
                  <a:schemeClr val="bg1">
                    <a:lumMod val="50000"/>
                  </a:schemeClr>
                </a:solidFill>
              </a:rPr>
              <a:t>(consecutive online w/o breaks)</a:t>
            </a:r>
          </a:p>
          <a:p>
            <a:r>
              <a:rPr lang="en-US" sz="2000" dirty="0"/>
              <a:t>3805 drivers</a:t>
            </a:r>
          </a:p>
          <a:p>
            <a:r>
              <a:rPr lang="en-US" sz="2000" b="1" dirty="0"/>
              <a:t>Time</a:t>
            </a:r>
            <a:r>
              <a:rPr lang="en-US" sz="2000" dirty="0"/>
              <a:t> and </a:t>
            </a:r>
            <a:r>
              <a:rPr lang="en-US" sz="2000" b="1" dirty="0"/>
              <a:t>location</a:t>
            </a:r>
            <a:r>
              <a:rPr lang="en-US" sz="2000" dirty="0"/>
              <a:t> of </a:t>
            </a:r>
            <a:br>
              <a:rPr lang="en-US" sz="2000" dirty="0"/>
            </a:br>
            <a:r>
              <a:rPr lang="en-US" sz="2000" b="1" i="1" dirty="0"/>
              <a:t>first</a:t>
            </a:r>
            <a:r>
              <a:rPr lang="en-US" sz="2000" b="1" dirty="0"/>
              <a:t> pick-up </a:t>
            </a:r>
            <a:r>
              <a:rPr lang="en-US" sz="2000" dirty="0"/>
              <a:t>and </a:t>
            </a:r>
            <a:r>
              <a:rPr lang="en-US" sz="2000" b="1" i="1" dirty="0"/>
              <a:t>last</a:t>
            </a:r>
            <a:r>
              <a:rPr lang="en-US" sz="2000" b="1" dirty="0"/>
              <a:t> drop-off</a:t>
            </a:r>
          </a:p>
          <a:p>
            <a:endParaRPr lang="en-US" sz="2000" b="1" dirty="0"/>
          </a:p>
          <a:p>
            <a:r>
              <a:rPr lang="en-US" sz="2000" dirty="0"/>
              <a:t>Guaranteed hourly pay</a:t>
            </a:r>
          </a:p>
          <a:p>
            <a:endParaRPr lang="en-US" sz="2000" dirty="0"/>
          </a:p>
        </p:txBody>
      </p:sp>
      <p:sp>
        <p:nvSpPr>
          <p:cNvPr id="11" name="Oval 10">
            <a:extLst>
              <a:ext uri="{FF2B5EF4-FFF2-40B4-BE49-F238E27FC236}">
                <a16:creationId xmlns:a16="http://schemas.microsoft.com/office/drawing/2014/main" id="{8F3B2256-1E0C-3D08-FA79-CADA5767C981}"/>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2" name="Oval 11">
            <a:extLst>
              <a:ext uri="{FF2B5EF4-FFF2-40B4-BE49-F238E27FC236}">
                <a16:creationId xmlns:a16="http://schemas.microsoft.com/office/drawing/2014/main" id="{34A14B76-5507-10DB-23D9-62A89F1C1D07}"/>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13" name="Rectangle 12">
            <a:extLst>
              <a:ext uri="{FF2B5EF4-FFF2-40B4-BE49-F238E27FC236}">
                <a16:creationId xmlns:a16="http://schemas.microsoft.com/office/drawing/2014/main" id="{01D38963-46C7-FE3A-FFE5-83B3E60558E6}"/>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spTree>
    <p:extLst>
      <p:ext uri="{BB962C8B-B14F-4D97-AF65-F5344CB8AC3E}">
        <p14:creationId xmlns:p14="http://schemas.microsoft.com/office/powerpoint/2010/main" val="4246418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47" name="Rectangle 46">
            <a:extLst>
              <a:ext uri="{FF2B5EF4-FFF2-40B4-BE49-F238E27FC236}">
                <a16:creationId xmlns:a16="http://schemas.microsoft.com/office/drawing/2014/main" id="{673FCE29-111C-3C43-BD59-5DE98B1325B5}"/>
              </a:ext>
            </a:extLst>
          </p:cNvPr>
          <p:cNvSpPr/>
          <p:nvPr/>
        </p:nvSpPr>
        <p:spPr>
          <a:xfrm>
            <a:off x="4755024" y="1922743"/>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59" name="Content Placeholder 2">
            <a:extLst>
              <a:ext uri="{FF2B5EF4-FFF2-40B4-BE49-F238E27FC236}">
                <a16:creationId xmlns:a16="http://schemas.microsoft.com/office/drawing/2014/main" id="{61B76B53-6AC1-0543-A750-8903A9A2B66B}"/>
              </a:ext>
            </a:extLst>
          </p:cNvPr>
          <p:cNvSpPr txBox="1">
            <a:spLocks/>
          </p:cNvSpPr>
          <p:nvPr/>
        </p:nvSpPr>
        <p:spPr>
          <a:xfrm>
            <a:off x="866930" y="2861164"/>
            <a:ext cx="3844468" cy="30148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July – Sep 2017, NYC</a:t>
            </a:r>
          </a:p>
          <a:p>
            <a:pPr marL="0" indent="0">
              <a:buNone/>
            </a:pPr>
            <a:r>
              <a:rPr lang="en-US" sz="2000" dirty="0"/>
              <a:t>140k work sessions</a:t>
            </a:r>
            <a:br>
              <a:rPr lang="en-US" sz="2000" dirty="0"/>
            </a:br>
            <a:r>
              <a:rPr lang="en-US" sz="1600" dirty="0">
                <a:solidFill>
                  <a:schemeClr val="bg1">
                    <a:lumMod val="50000"/>
                  </a:schemeClr>
                </a:solidFill>
              </a:rPr>
              <a:t>(consecutive online w/o breaks)</a:t>
            </a:r>
          </a:p>
          <a:p>
            <a:r>
              <a:rPr lang="en-US" sz="2000" dirty="0"/>
              <a:t>3805 drivers</a:t>
            </a:r>
          </a:p>
          <a:p>
            <a:r>
              <a:rPr lang="en-US" sz="2000" b="1" dirty="0"/>
              <a:t>Time</a:t>
            </a:r>
            <a:r>
              <a:rPr lang="en-US" sz="2000" dirty="0"/>
              <a:t> and </a:t>
            </a:r>
            <a:r>
              <a:rPr lang="en-US" sz="2000" b="1" dirty="0"/>
              <a:t>location</a:t>
            </a:r>
            <a:r>
              <a:rPr lang="en-US" sz="2000" dirty="0"/>
              <a:t> of </a:t>
            </a:r>
            <a:br>
              <a:rPr lang="en-US" sz="2000" dirty="0"/>
            </a:br>
            <a:r>
              <a:rPr lang="en-US" sz="2000" b="1" i="1" dirty="0"/>
              <a:t>first</a:t>
            </a:r>
            <a:r>
              <a:rPr lang="en-US" sz="2000" b="1" dirty="0"/>
              <a:t> pick-up </a:t>
            </a:r>
            <a:r>
              <a:rPr lang="en-US" sz="2000" dirty="0"/>
              <a:t>and </a:t>
            </a:r>
            <a:r>
              <a:rPr lang="en-US" sz="2000" b="1" i="1" dirty="0"/>
              <a:t>last</a:t>
            </a:r>
            <a:r>
              <a:rPr lang="en-US" sz="2000" b="1" dirty="0"/>
              <a:t> drop-off</a:t>
            </a:r>
          </a:p>
          <a:p>
            <a:endParaRPr lang="en-US" sz="2000" b="1" dirty="0"/>
          </a:p>
          <a:p>
            <a:r>
              <a:rPr lang="en-US" sz="2000" dirty="0"/>
              <a:t>Guaranteed hourly pay</a:t>
            </a:r>
          </a:p>
          <a:p>
            <a:endParaRPr lang="en-US" sz="2000" dirty="0"/>
          </a:p>
        </p:txBody>
      </p:sp>
      <p:sp>
        <p:nvSpPr>
          <p:cNvPr id="61" name="Content Placeholder 2">
            <a:extLst>
              <a:ext uri="{FF2B5EF4-FFF2-40B4-BE49-F238E27FC236}">
                <a16:creationId xmlns:a16="http://schemas.microsoft.com/office/drawing/2014/main" id="{ECF81D26-FA6D-F74F-BB78-D12B985BCFCC}"/>
              </a:ext>
            </a:extLst>
          </p:cNvPr>
          <p:cNvSpPr txBox="1">
            <a:spLocks/>
          </p:cNvSpPr>
          <p:nvPr/>
        </p:nvSpPr>
        <p:spPr>
          <a:xfrm>
            <a:off x="4989493" y="2861164"/>
            <a:ext cx="3844469" cy="3884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Trip records data</a:t>
            </a:r>
          </a:p>
          <a:p>
            <a:pPr marL="0" indent="0">
              <a:buNone/>
            </a:pPr>
            <a:r>
              <a:rPr lang="en-US" sz="2000" dirty="0"/>
              <a:t>35M ride-hailing trips</a:t>
            </a:r>
          </a:p>
          <a:p>
            <a:r>
              <a:rPr lang="en-US" sz="2000" dirty="0"/>
              <a:t>Platform ID</a:t>
            </a:r>
            <a:endParaRPr lang="en-US" sz="2000" strike="sngStrike" dirty="0"/>
          </a:p>
          <a:p>
            <a:r>
              <a:rPr lang="en-US" sz="2000" b="1" dirty="0"/>
              <a:t>Time</a:t>
            </a:r>
            <a:r>
              <a:rPr lang="en-US" sz="2000" dirty="0"/>
              <a:t> and </a:t>
            </a:r>
            <a:r>
              <a:rPr lang="en-US" sz="2000" b="1" dirty="0"/>
              <a:t>location</a:t>
            </a:r>
            <a:r>
              <a:rPr lang="en-US" sz="2000" dirty="0"/>
              <a:t> of </a:t>
            </a:r>
            <a:br>
              <a:rPr lang="en-US" sz="2000" dirty="0"/>
            </a:br>
            <a:r>
              <a:rPr lang="en-US" sz="2000" b="1" dirty="0"/>
              <a:t>every pick-up/drop-off</a:t>
            </a:r>
          </a:p>
          <a:p>
            <a:pPr marL="0" indent="0">
              <a:buNone/>
            </a:pPr>
            <a:endParaRPr lang="en-US" sz="2000" b="1" dirty="0"/>
          </a:p>
          <a:p>
            <a:pPr marL="0" indent="0">
              <a:buNone/>
            </a:pPr>
            <a:r>
              <a:rPr lang="en-US" sz="2000" b="1" dirty="0"/>
              <a:t>Price breakdowns</a:t>
            </a:r>
          </a:p>
          <a:p>
            <a:r>
              <a:rPr lang="en-US" sz="2000" dirty="0"/>
              <a:t>Pay per work</a:t>
            </a:r>
          </a:p>
        </p:txBody>
      </p:sp>
      <p:pic>
        <p:nvPicPr>
          <p:cNvPr id="62" name="Picture 2" descr="New York City Taxi and Limousine Commission - Wikipedia">
            <a:extLst>
              <a:ext uri="{FF2B5EF4-FFF2-40B4-BE49-F238E27FC236}">
                <a16:creationId xmlns:a16="http://schemas.microsoft.com/office/drawing/2014/main" id="{3B7AC80F-5979-5449-B99F-FC238F7C2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1942" y="2861164"/>
            <a:ext cx="890255" cy="890255"/>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2" name="Oval 11">
            <a:extLst>
              <a:ext uri="{FF2B5EF4-FFF2-40B4-BE49-F238E27FC236}">
                <a16:creationId xmlns:a16="http://schemas.microsoft.com/office/drawing/2014/main" id="{E93459F9-2D21-C440-9EF9-6DC0605D53FD}"/>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sp>
        <p:nvSpPr>
          <p:cNvPr id="14" name="Oval 13">
            <a:extLst>
              <a:ext uri="{FF2B5EF4-FFF2-40B4-BE49-F238E27FC236}">
                <a16:creationId xmlns:a16="http://schemas.microsoft.com/office/drawing/2014/main" id="{0B16B6CA-AB55-704E-9FCA-AAA204EBFBC7}"/>
              </a:ext>
            </a:extLst>
          </p:cNvPr>
          <p:cNvSpPr/>
          <p:nvPr/>
        </p:nvSpPr>
        <p:spPr>
          <a:xfrm>
            <a:off x="7341149" y="5002905"/>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Tree>
    <p:extLst>
      <p:ext uri="{BB962C8B-B14F-4D97-AF65-F5344CB8AC3E}">
        <p14:creationId xmlns:p14="http://schemas.microsoft.com/office/powerpoint/2010/main" val="2856374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 driver for multiple ride-share companies in Manhattan in 2016. An ecosystem of apps has grown to help drivers get the most out of their shifts.">
            <a:extLst>
              <a:ext uri="{FF2B5EF4-FFF2-40B4-BE49-F238E27FC236}">
                <a16:creationId xmlns:a16="http://schemas.microsoft.com/office/drawing/2014/main" id="{01AC2CA5-D3CD-CAB5-391A-5734CA4ED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219" y="855448"/>
            <a:ext cx="7753311" cy="516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736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5" y="609978"/>
            <a:ext cx="7089519"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Temporal/Spatial Variations</a:t>
            </a:r>
            <a:endParaRPr lang="en-US" sz="2800" b="1" dirty="0">
              <a:solidFill>
                <a:srgbClr val="FFC000"/>
              </a:solidFill>
              <a:latin typeface="Helvetica" charset="0"/>
              <a:ea typeface="Helvetica" charset="0"/>
              <a:cs typeface="Helvetica" charset="0"/>
            </a:endParaRPr>
          </a:p>
        </p:txBody>
      </p:sp>
      <p:pic>
        <p:nvPicPr>
          <p:cNvPr id="1028" name="Picture 4" descr="[animate output image]">
            <a:extLst>
              <a:ext uri="{FF2B5EF4-FFF2-40B4-BE49-F238E27FC236}">
                <a16:creationId xmlns:a16="http://schemas.microsoft.com/office/drawing/2014/main" id="{5031329B-55B0-AB4D-9AC2-5B2F3A6BF7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102" y="2407765"/>
            <a:ext cx="4485700" cy="406337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687D056-1415-6F46-B451-18F6816817C3}"/>
              </a:ext>
            </a:extLst>
          </p:cNvPr>
          <p:cNvSpPr/>
          <p:nvPr/>
        </p:nvSpPr>
        <p:spPr>
          <a:xfrm>
            <a:off x="621358" y="2348933"/>
            <a:ext cx="1507253" cy="241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7D9BBB-992A-CE4B-B4CF-2332CB0567E2}"/>
              </a:ext>
            </a:extLst>
          </p:cNvPr>
          <p:cNvSpPr/>
          <p:nvPr/>
        </p:nvSpPr>
        <p:spPr>
          <a:xfrm>
            <a:off x="153589" y="1728607"/>
            <a:ext cx="4707979" cy="59025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P(Supply shortage on competitor)</a:t>
            </a:r>
          </a:p>
        </p:txBody>
      </p:sp>
      <p:sp>
        <p:nvSpPr>
          <p:cNvPr id="14" name="Oval 13">
            <a:extLst>
              <a:ext uri="{FF2B5EF4-FFF2-40B4-BE49-F238E27FC236}">
                <a16:creationId xmlns:a16="http://schemas.microsoft.com/office/drawing/2014/main" id="{D69A8E40-3C6F-0647-A903-C854780C06F7}"/>
              </a:ext>
            </a:extLst>
          </p:cNvPr>
          <p:cNvSpPr/>
          <p:nvPr/>
        </p:nvSpPr>
        <p:spPr>
          <a:xfrm>
            <a:off x="4028304" y="2267123"/>
            <a:ext cx="405614" cy="40561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Tree>
    <p:extLst>
      <p:ext uri="{BB962C8B-B14F-4D97-AF65-F5344CB8AC3E}">
        <p14:creationId xmlns:p14="http://schemas.microsoft.com/office/powerpoint/2010/main" val="3048588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5" y="609978"/>
            <a:ext cx="7089519"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Temporal/Spatial Variations</a:t>
            </a:r>
            <a:endParaRPr lang="en-US" sz="2800" b="1" dirty="0">
              <a:solidFill>
                <a:srgbClr val="FFC000"/>
              </a:solidFill>
              <a:latin typeface="Helvetica" charset="0"/>
              <a:ea typeface="Helvetica" charset="0"/>
              <a:cs typeface="Helvetica" charset="0"/>
            </a:endParaRPr>
          </a:p>
        </p:txBody>
      </p:sp>
      <p:pic>
        <p:nvPicPr>
          <p:cNvPr id="1026" name="Picture 2" descr="[animate output image]">
            <a:extLst>
              <a:ext uri="{FF2B5EF4-FFF2-40B4-BE49-F238E27FC236}">
                <a16:creationId xmlns:a16="http://schemas.microsoft.com/office/drawing/2014/main" id="{D81F829E-488B-F644-B392-123A40BE0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5101" y="2407765"/>
            <a:ext cx="4485701" cy="40633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imate output image]">
            <a:extLst>
              <a:ext uri="{FF2B5EF4-FFF2-40B4-BE49-F238E27FC236}">
                <a16:creationId xmlns:a16="http://schemas.microsoft.com/office/drawing/2014/main" id="{5031329B-55B0-AB4D-9AC2-5B2F3A6BF7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102" y="2407765"/>
            <a:ext cx="4485700" cy="406337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150A589-A1BF-1F4A-A414-23BC4D63740B}"/>
              </a:ext>
            </a:extLst>
          </p:cNvPr>
          <p:cNvSpPr/>
          <p:nvPr/>
        </p:nvSpPr>
        <p:spPr>
          <a:xfrm>
            <a:off x="5130643" y="1728607"/>
            <a:ext cx="3074622" cy="59025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P(Leaving focal firm)</a:t>
            </a:r>
          </a:p>
        </p:txBody>
      </p:sp>
      <p:sp>
        <p:nvSpPr>
          <p:cNvPr id="2" name="Rectangle 1">
            <a:extLst>
              <a:ext uri="{FF2B5EF4-FFF2-40B4-BE49-F238E27FC236}">
                <a16:creationId xmlns:a16="http://schemas.microsoft.com/office/drawing/2014/main" id="{EDF16079-33A2-E44A-814C-14041964FA09}"/>
              </a:ext>
            </a:extLst>
          </p:cNvPr>
          <p:cNvSpPr/>
          <p:nvPr/>
        </p:nvSpPr>
        <p:spPr>
          <a:xfrm>
            <a:off x="4778949" y="2348933"/>
            <a:ext cx="1366576" cy="241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687D056-1415-6F46-B451-18F6816817C3}"/>
              </a:ext>
            </a:extLst>
          </p:cNvPr>
          <p:cNvSpPr/>
          <p:nvPr/>
        </p:nvSpPr>
        <p:spPr>
          <a:xfrm>
            <a:off x="621358" y="2348933"/>
            <a:ext cx="1507253" cy="241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7D9BBB-992A-CE4B-B4CF-2332CB0567E2}"/>
              </a:ext>
            </a:extLst>
          </p:cNvPr>
          <p:cNvSpPr/>
          <p:nvPr/>
        </p:nvSpPr>
        <p:spPr>
          <a:xfrm>
            <a:off x="153589" y="1728607"/>
            <a:ext cx="4707979" cy="59025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P(Supply shortage on competitor)</a:t>
            </a:r>
          </a:p>
        </p:txBody>
      </p:sp>
      <p:sp>
        <p:nvSpPr>
          <p:cNvPr id="13" name="Oval 12">
            <a:extLst>
              <a:ext uri="{FF2B5EF4-FFF2-40B4-BE49-F238E27FC236}">
                <a16:creationId xmlns:a16="http://schemas.microsoft.com/office/drawing/2014/main" id="{EC4436A5-B854-6D48-A955-95A6BD8761B7}"/>
              </a:ext>
            </a:extLst>
          </p:cNvPr>
          <p:cNvSpPr/>
          <p:nvPr/>
        </p:nvSpPr>
        <p:spPr>
          <a:xfrm>
            <a:off x="8240325" y="2318860"/>
            <a:ext cx="405614" cy="40561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4" name="Oval 13">
            <a:extLst>
              <a:ext uri="{FF2B5EF4-FFF2-40B4-BE49-F238E27FC236}">
                <a16:creationId xmlns:a16="http://schemas.microsoft.com/office/drawing/2014/main" id="{D69A8E40-3C6F-0647-A903-C854780C06F7}"/>
              </a:ext>
            </a:extLst>
          </p:cNvPr>
          <p:cNvSpPr/>
          <p:nvPr/>
        </p:nvSpPr>
        <p:spPr>
          <a:xfrm>
            <a:off x="4028304" y="2267123"/>
            <a:ext cx="405614" cy="40561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Tree>
    <p:extLst>
      <p:ext uri="{BB962C8B-B14F-4D97-AF65-F5344CB8AC3E}">
        <p14:creationId xmlns:p14="http://schemas.microsoft.com/office/powerpoint/2010/main" val="141738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6429" y="0"/>
            <a:ext cx="9150429" cy="6858000"/>
          </a:xfrm>
          <a:prstGeom prst="rect">
            <a:avLst/>
          </a:prstGeom>
          <a:solidFill>
            <a:srgbClr val="419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2400" y="-679034"/>
            <a:ext cx="9448800" cy="9138409"/>
          </a:xfrm>
          <a:prstGeom prst="rect">
            <a:avLst/>
          </a:pr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4CB6F9D-6605-B94E-97E8-57EB7FB425CC}"/>
              </a:ext>
            </a:extLst>
          </p:cNvPr>
          <p:cNvSpPr/>
          <p:nvPr/>
        </p:nvSpPr>
        <p:spPr>
          <a:xfrm>
            <a:off x="748748" y="2814567"/>
            <a:ext cx="7646505" cy="707886"/>
          </a:xfrm>
          <a:prstGeom prst="rect">
            <a:avLst/>
          </a:prstGeom>
          <a:solidFill>
            <a:schemeClr val="tx1"/>
          </a:solidFill>
        </p:spPr>
        <p:txBody>
          <a:bodyPr wrap="square">
            <a:noAutofit/>
          </a:bodyPr>
          <a:lstStyle/>
          <a:p>
            <a:pPr algn="ctr"/>
            <a:r>
              <a:rPr lang="en-US" sz="4000" b="1" dirty="0">
                <a:solidFill>
                  <a:schemeClr val="bg1"/>
                </a:solidFill>
                <a:latin typeface="Helvetica" charset="0"/>
                <a:ea typeface="Helvetica" charset="0"/>
                <a:cs typeface="Helvetica" charset="0"/>
              </a:rPr>
              <a:t>Structural Model + Estimation</a:t>
            </a:r>
            <a:endParaRPr lang="en-US" sz="2800" b="1" dirty="0">
              <a:solidFill>
                <a:schemeClr val="bg1"/>
              </a:solidFill>
              <a:latin typeface="Helvetica" charset="0"/>
              <a:ea typeface="Helvetica" charset="0"/>
              <a:cs typeface="Helvetica" charset="0"/>
            </a:endParaRPr>
          </a:p>
        </p:txBody>
      </p:sp>
      <p:pic>
        <p:nvPicPr>
          <p:cNvPr id="40" name="Picture 39">
            <a:extLst>
              <a:ext uri="{FF2B5EF4-FFF2-40B4-BE49-F238E27FC236}">
                <a16:creationId xmlns:a16="http://schemas.microsoft.com/office/drawing/2014/main" id="{43CA9D1E-80BF-6E43-9CEA-E9680D45AFCE}"/>
              </a:ext>
            </a:extLst>
          </p:cNvPr>
          <p:cNvPicPr>
            <a:picLocks noChangeAspect="1"/>
          </p:cNvPicPr>
          <p:nvPr/>
        </p:nvPicPr>
        <p:blipFill rotWithShape="1">
          <a:blip r:embed="rId3"/>
          <a:srcRect l="10960" t="34975" r="71120" b="37273"/>
          <a:stretch/>
        </p:blipFill>
        <p:spPr>
          <a:xfrm>
            <a:off x="13529594" y="2751588"/>
            <a:ext cx="579106" cy="597886"/>
          </a:xfrm>
          <a:prstGeom prst="rect">
            <a:avLst/>
          </a:prstGeom>
        </p:spPr>
      </p:pic>
      <p:pic>
        <p:nvPicPr>
          <p:cNvPr id="42" name="Picture 41">
            <a:extLst>
              <a:ext uri="{FF2B5EF4-FFF2-40B4-BE49-F238E27FC236}">
                <a16:creationId xmlns:a16="http://schemas.microsoft.com/office/drawing/2014/main" id="{0A36A7B1-3117-404F-A8BA-53CAE2987BEE}"/>
              </a:ext>
            </a:extLst>
          </p:cNvPr>
          <p:cNvPicPr>
            <a:picLocks noChangeAspect="1"/>
          </p:cNvPicPr>
          <p:nvPr/>
        </p:nvPicPr>
        <p:blipFill>
          <a:blip r:embed="rId4"/>
          <a:stretch>
            <a:fillRect/>
          </a:stretch>
        </p:blipFill>
        <p:spPr>
          <a:xfrm>
            <a:off x="13257495" y="3299283"/>
            <a:ext cx="1123304" cy="739965"/>
          </a:xfrm>
          <a:prstGeom prst="rect">
            <a:avLst/>
          </a:prstGeom>
        </p:spPr>
      </p:pic>
      <p:sp>
        <p:nvSpPr>
          <p:cNvPr id="8" name="Rectangle 7">
            <a:extLst>
              <a:ext uri="{FF2B5EF4-FFF2-40B4-BE49-F238E27FC236}">
                <a16:creationId xmlns:a16="http://schemas.microsoft.com/office/drawing/2014/main" id="{88237160-A4AC-A345-9185-10337D258FAF}"/>
              </a:ext>
            </a:extLst>
          </p:cNvPr>
          <p:cNvSpPr/>
          <p:nvPr/>
        </p:nvSpPr>
        <p:spPr>
          <a:xfrm>
            <a:off x="1699534" y="3510603"/>
            <a:ext cx="5744932" cy="707886"/>
          </a:xfrm>
          <a:prstGeom prst="rect">
            <a:avLst/>
          </a:prstGeom>
          <a:solidFill>
            <a:schemeClr val="tx1"/>
          </a:solidFill>
        </p:spPr>
        <p:txBody>
          <a:bodyPr wrap="square">
            <a:noAutofit/>
          </a:bodyPr>
          <a:lstStyle/>
          <a:p>
            <a:pPr algn="ctr"/>
            <a:r>
              <a:rPr lang="en-US" sz="4000" b="1" dirty="0">
                <a:solidFill>
                  <a:schemeClr val="bg1"/>
                </a:solidFill>
                <a:latin typeface="Helvetica" charset="0"/>
                <a:ea typeface="Helvetica" charset="0"/>
                <a:cs typeface="Helvetica" charset="0"/>
              </a:rPr>
              <a:t>of Dynamic Decisions</a:t>
            </a:r>
            <a:endParaRPr lang="en-US" sz="2800" b="1" dirty="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2484399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AA04E-507D-81D1-3888-C4B1768F23FE}"/>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8F4849E1-2D91-C1F5-C375-0EBF894A15A8}"/>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74A172E0-4003-B7F7-51E7-8D7E27D05A5B}"/>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10E812E3-5610-C714-B954-8074103FCD87}"/>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26D2D230-8F4D-2727-365D-34AE34191160}"/>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20E6C17-C13A-A27D-40C5-6D245F2C625B}"/>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7" name="Rectangle 26">
            <a:extLst>
              <a:ext uri="{FF2B5EF4-FFF2-40B4-BE49-F238E27FC236}">
                <a16:creationId xmlns:a16="http://schemas.microsoft.com/office/drawing/2014/main" id="{A5373FB3-491B-3750-076C-6F939519EC76}"/>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C56D6300-FA02-86DF-3E73-A554F71DD297}"/>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CEF541BF-F23C-E8D5-636D-6B3C5F46D906}"/>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D8040BC7-8543-A265-8CD4-95DD6FB31FDB}"/>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8DDD5BE9-B799-1D83-359B-13A425140292}"/>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905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22559-EC52-E8DB-9C67-0F3B77EAE93C}"/>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3076E552-F840-5E7D-0525-7D81241ECD81}"/>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94D13DCB-1DCF-DB27-F2BE-F69E405B2880}"/>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2BA49A29-7B38-99D2-3640-49765FE5A4F4}"/>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267B2B42-4E34-ADB2-F5DF-2CD62F897595}"/>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2BB728C-B174-E866-9FFE-3716F0975D76}"/>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0" name="Rectangle 19">
            <a:extLst>
              <a:ext uri="{FF2B5EF4-FFF2-40B4-BE49-F238E27FC236}">
                <a16:creationId xmlns:a16="http://schemas.microsoft.com/office/drawing/2014/main" id="{68A4DE62-2EF1-5821-1519-CCF0EEACD3DD}"/>
              </a:ext>
            </a:extLst>
          </p:cNvPr>
          <p:cNvSpPr/>
          <p:nvPr/>
        </p:nvSpPr>
        <p:spPr>
          <a:xfrm>
            <a:off x="2355456"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A</a:t>
            </a:r>
          </a:p>
        </p:txBody>
      </p:sp>
      <p:sp>
        <p:nvSpPr>
          <p:cNvPr id="25" name="Rectangle 24">
            <a:extLst>
              <a:ext uri="{FF2B5EF4-FFF2-40B4-BE49-F238E27FC236}">
                <a16:creationId xmlns:a16="http://schemas.microsoft.com/office/drawing/2014/main" id="{AF7F263F-E0DB-286D-CF74-9B140B07226E}"/>
              </a:ext>
            </a:extLst>
          </p:cNvPr>
          <p:cNvSpPr/>
          <p:nvPr/>
        </p:nvSpPr>
        <p:spPr>
          <a:xfrm>
            <a:off x="1243731" y="3333195"/>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26" name="Straight Arrow Connector 25">
            <a:extLst>
              <a:ext uri="{FF2B5EF4-FFF2-40B4-BE49-F238E27FC236}">
                <a16:creationId xmlns:a16="http://schemas.microsoft.com/office/drawing/2014/main" id="{2A116818-85D1-F322-1ACE-F2A2B89685F0}"/>
              </a:ext>
            </a:extLst>
          </p:cNvPr>
          <p:cNvCxnSpPr>
            <a:cxnSpLocks/>
          </p:cNvCxnSpPr>
          <p:nvPr/>
        </p:nvCxnSpPr>
        <p:spPr>
          <a:xfrm flipV="1">
            <a:off x="1564980"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Arc 42">
            <a:extLst>
              <a:ext uri="{FF2B5EF4-FFF2-40B4-BE49-F238E27FC236}">
                <a16:creationId xmlns:a16="http://schemas.microsoft.com/office/drawing/2014/main" id="{39E6E129-F662-87DC-0732-C7AE44C9B981}"/>
              </a:ext>
            </a:extLst>
          </p:cNvPr>
          <p:cNvSpPr/>
          <p:nvPr/>
        </p:nvSpPr>
        <p:spPr>
          <a:xfrm rot="17425365">
            <a:off x="1541308"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FA6E59FC-C008-0DB6-5024-EC456430ACB5}"/>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054400A7-446D-2C14-AC74-E3F19DA3206C}"/>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0E91433E-8E00-8330-C0E2-3D7E93BBE953}"/>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6895B12A-E85A-A2C4-98C1-9EB54C280B57}"/>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D11A652C-99C2-B741-3ECC-B1DFAD840F3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871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62637-CAC3-C82C-EEE6-961DFA4780F4}"/>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AFCDC5E4-35C5-B8FE-ED52-63ED1608FE36}"/>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CCE19F30-45B8-48BD-74EF-9FCBB590A9F3}"/>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D0B52EAB-EC24-1DF0-9DAB-C51E5F79741E}"/>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091B0A95-6661-E013-2596-9E5DEA1BBFAF}"/>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340FF6C-0155-4976-2BDB-6D4F9F2DF1A9}"/>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0" name="Rectangle 19">
            <a:extLst>
              <a:ext uri="{FF2B5EF4-FFF2-40B4-BE49-F238E27FC236}">
                <a16:creationId xmlns:a16="http://schemas.microsoft.com/office/drawing/2014/main" id="{F48580D0-01A2-EAE8-49E5-BFD2743B483F}"/>
              </a:ext>
            </a:extLst>
          </p:cNvPr>
          <p:cNvSpPr/>
          <p:nvPr/>
        </p:nvSpPr>
        <p:spPr>
          <a:xfrm>
            <a:off x="2355456"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A</a:t>
            </a:r>
          </a:p>
        </p:txBody>
      </p:sp>
      <p:sp>
        <p:nvSpPr>
          <p:cNvPr id="23" name="Rectangle 22">
            <a:extLst>
              <a:ext uri="{FF2B5EF4-FFF2-40B4-BE49-F238E27FC236}">
                <a16:creationId xmlns:a16="http://schemas.microsoft.com/office/drawing/2014/main" id="{17B4AA79-26CC-E81D-F26E-A66A85BCF3E9}"/>
              </a:ext>
            </a:extLst>
          </p:cNvPr>
          <p:cNvSpPr/>
          <p:nvPr/>
        </p:nvSpPr>
        <p:spPr>
          <a:xfrm>
            <a:off x="2355456" y="431652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Quit</a:t>
            </a:r>
          </a:p>
        </p:txBody>
      </p:sp>
      <p:sp>
        <p:nvSpPr>
          <p:cNvPr id="25" name="Rectangle 24">
            <a:extLst>
              <a:ext uri="{FF2B5EF4-FFF2-40B4-BE49-F238E27FC236}">
                <a16:creationId xmlns:a16="http://schemas.microsoft.com/office/drawing/2014/main" id="{3F51AE5D-8C04-2F37-EE84-1F42EEB723C0}"/>
              </a:ext>
            </a:extLst>
          </p:cNvPr>
          <p:cNvSpPr/>
          <p:nvPr/>
        </p:nvSpPr>
        <p:spPr>
          <a:xfrm>
            <a:off x="1243731" y="3333195"/>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26" name="Straight Arrow Connector 25">
            <a:extLst>
              <a:ext uri="{FF2B5EF4-FFF2-40B4-BE49-F238E27FC236}">
                <a16:creationId xmlns:a16="http://schemas.microsoft.com/office/drawing/2014/main" id="{4E18F407-0DF9-0D48-DD85-8C40971A031C}"/>
              </a:ext>
            </a:extLst>
          </p:cNvPr>
          <p:cNvCxnSpPr>
            <a:cxnSpLocks/>
          </p:cNvCxnSpPr>
          <p:nvPr/>
        </p:nvCxnSpPr>
        <p:spPr>
          <a:xfrm flipV="1">
            <a:off x="1564980"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F49B6AB-CC25-CAB0-3F63-3885610A1D2E}"/>
              </a:ext>
            </a:extLst>
          </p:cNvPr>
          <p:cNvCxnSpPr>
            <a:cxnSpLocks/>
          </p:cNvCxnSpPr>
          <p:nvPr/>
        </p:nvCxnSpPr>
        <p:spPr>
          <a:xfrm>
            <a:off x="1564980"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893CD92-3252-BECA-2923-F3F07CC51FCC}"/>
              </a:ext>
            </a:extLst>
          </p:cNvPr>
          <p:cNvCxnSpPr>
            <a:cxnSpLocks/>
          </p:cNvCxnSpPr>
          <p:nvPr/>
        </p:nvCxnSpPr>
        <p:spPr>
          <a:xfrm>
            <a:off x="3345781" y="4841367"/>
            <a:ext cx="1128654" cy="826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BD3BC38-9DC1-4DA1-3067-44F710D07F86}"/>
              </a:ext>
            </a:extLst>
          </p:cNvPr>
          <p:cNvSpPr/>
          <p:nvPr/>
        </p:nvSpPr>
        <p:spPr>
          <a:xfrm>
            <a:off x="3891922" y="5652634"/>
            <a:ext cx="2003579" cy="707886"/>
          </a:xfrm>
          <a:prstGeom prst="rect">
            <a:avLst/>
          </a:prstGeom>
        </p:spPr>
        <p:txBody>
          <a:bodyPr wrap="square">
            <a:spAutoFit/>
          </a:bodyPr>
          <a:lstStyle/>
          <a:p>
            <a:pPr lvl="0" algn="ct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Leave</a:t>
            </a:r>
            <a:b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market</a:t>
            </a:r>
          </a:p>
        </p:txBody>
      </p:sp>
      <p:sp>
        <p:nvSpPr>
          <p:cNvPr id="43" name="Arc 42">
            <a:extLst>
              <a:ext uri="{FF2B5EF4-FFF2-40B4-BE49-F238E27FC236}">
                <a16:creationId xmlns:a16="http://schemas.microsoft.com/office/drawing/2014/main" id="{C6DF2022-FE73-C4CE-DC76-84691A814DB2}"/>
              </a:ext>
            </a:extLst>
          </p:cNvPr>
          <p:cNvSpPr/>
          <p:nvPr/>
        </p:nvSpPr>
        <p:spPr>
          <a:xfrm rot="17425365">
            <a:off x="1541308"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0DA5D0BA-652E-05E3-2800-DB078CDDF6B1}"/>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F5E9CB94-7D3B-94F0-775D-338122BFF694}"/>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D2579AD0-4885-C6AE-2716-D9A7DB1F02A5}"/>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28D902DF-7F5C-9775-E362-95899AC3FCB7}"/>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795F488D-F768-B013-E5FD-31BD49DF8F41}"/>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401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E2595-406D-D6FA-0C97-07E33997AF0D}"/>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2B38E03B-C2B6-5F54-42A1-124174A077AC}"/>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2012C969-FD9D-0D2F-AA05-B7B490736613}"/>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29A8097A-A093-72BD-7928-A3D9E7590262}"/>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F4EE9BE7-9748-3C1F-EEFA-7B0C26420C1B}"/>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3E0FAC5-BB47-0E93-DED6-7CB3651F932C}"/>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0" name="Rectangle 19">
            <a:extLst>
              <a:ext uri="{FF2B5EF4-FFF2-40B4-BE49-F238E27FC236}">
                <a16:creationId xmlns:a16="http://schemas.microsoft.com/office/drawing/2014/main" id="{D3643445-184C-148F-24D5-9E6E32E785D7}"/>
              </a:ext>
            </a:extLst>
          </p:cNvPr>
          <p:cNvSpPr/>
          <p:nvPr/>
        </p:nvSpPr>
        <p:spPr>
          <a:xfrm>
            <a:off x="2355456"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A</a:t>
            </a:r>
          </a:p>
        </p:txBody>
      </p:sp>
      <p:sp>
        <p:nvSpPr>
          <p:cNvPr id="21" name="Rectangle 20">
            <a:extLst>
              <a:ext uri="{FF2B5EF4-FFF2-40B4-BE49-F238E27FC236}">
                <a16:creationId xmlns:a16="http://schemas.microsoft.com/office/drawing/2014/main" id="{21A90D8E-A5F3-C3BE-CFAB-092804ADE4C4}"/>
              </a:ext>
            </a:extLst>
          </p:cNvPr>
          <p:cNvSpPr/>
          <p:nvPr/>
        </p:nvSpPr>
        <p:spPr>
          <a:xfrm>
            <a:off x="2355456" y="372216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Switch to B</a:t>
            </a:r>
          </a:p>
        </p:txBody>
      </p:sp>
      <p:sp>
        <p:nvSpPr>
          <p:cNvPr id="23" name="Rectangle 22">
            <a:extLst>
              <a:ext uri="{FF2B5EF4-FFF2-40B4-BE49-F238E27FC236}">
                <a16:creationId xmlns:a16="http://schemas.microsoft.com/office/drawing/2014/main" id="{9AF77334-6FE5-4257-33F9-89E71EC7FCAD}"/>
              </a:ext>
            </a:extLst>
          </p:cNvPr>
          <p:cNvSpPr/>
          <p:nvPr/>
        </p:nvSpPr>
        <p:spPr>
          <a:xfrm>
            <a:off x="2355456" y="431652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Quit</a:t>
            </a:r>
          </a:p>
        </p:txBody>
      </p:sp>
      <p:cxnSp>
        <p:nvCxnSpPr>
          <p:cNvPr id="24" name="Straight Arrow Connector 23">
            <a:extLst>
              <a:ext uri="{FF2B5EF4-FFF2-40B4-BE49-F238E27FC236}">
                <a16:creationId xmlns:a16="http://schemas.microsoft.com/office/drawing/2014/main" id="{EC27B55C-94FC-763F-5947-EBC5A7FF5DF8}"/>
              </a:ext>
            </a:extLst>
          </p:cNvPr>
          <p:cNvCxnSpPr>
            <a:cxnSpLocks/>
          </p:cNvCxnSpPr>
          <p:nvPr/>
        </p:nvCxnSpPr>
        <p:spPr>
          <a:xfrm>
            <a:off x="1628988" y="3957404"/>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2413C67-8013-A9C6-2366-86739588A05C}"/>
              </a:ext>
            </a:extLst>
          </p:cNvPr>
          <p:cNvSpPr/>
          <p:nvPr/>
        </p:nvSpPr>
        <p:spPr>
          <a:xfrm>
            <a:off x="1243731" y="3333195"/>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26" name="Straight Arrow Connector 25">
            <a:extLst>
              <a:ext uri="{FF2B5EF4-FFF2-40B4-BE49-F238E27FC236}">
                <a16:creationId xmlns:a16="http://schemas.microsoft.com/office/drawing/2014/main" id="{E9624549-3285-F01A-14F9-0F668059D959}"/>
              </a:ext>
            </a:extLst>
          </p:cNvPr>
          <p:cNvCxnSpPr>
            <a:cxnSpLocks/>
          </p:cNvCxnSpPr>
          <p:nvPr/>
        </p:nvCxnSpPr>
        <p:spPr>
          <a:xfrm flipV="1">
            <a:off x="1564980"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724BEBA-DE55-8DE1-B852-9C09E5663EAF}"/>
              </a:ext>
            </a:extLst>
          </p:cNvPr>
          <p:cNvCxnSpPr>
            <a:cxnSpLocks/>
          </p:cNvCxnSpPr>
          <p:nvPr/>
        </p:nvCxnSpPr>
        <p:spPr>
          <a:xfrm>
            <a:off x="1564980"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DCAF27D-063E-B216-8D6A-F9A5E8525362}"/>
              </a:ext>
            </a:extLst>
          </p:cNvPr>
          <p:cNvCxnSpPr>
            <a:cxnSpLocks/>
          </p:cNvCxnSpPr>
          <p:nvPr/>
        </p:nvCxnSpPr>
        <p:spPr>
          <a:xfrm>
            <a:off x="3345781" y="4841367"/>
            <a:ext cx="1128654" cy="826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EC8AD34-8E5B-08A8-B6BB-1163B7054561}"/>
              </a:ext>
            </a:extLst>
          </p:cNvPr>
          <p:cNvSpPr/>
          <p:nvPr/>
        </p:nvSpPr>
        <p:spPr>
          <a:xfrm>
            <a:off x="3891922" y="5652634"/>
            <a:ext cx="2003579" cy="707886"/>
          </a:xfrm>
          <a:prstGeom prst="rect">
            <a:avLst/>
          </a:prstGeom>
        </p:spPr>
        <p:txBody>
          <a:bodyPr wrap="square">
            <a:spAutoFit/>
          </a:bodyPr>
          <a:lstStyle/>
          <a:p>
            <a:pPr lvl="0" algn="ct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Leave</a:t>
            </a:r>
            <a:b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market</a:t>
            </a:r>
          </a:p>
        </p:txBody>
      </p:sp>
      <p:sp>
        <p:nvSpPr>
          <p:cNvPr id="43" name="Arc 42">
            <a:extLst>
              <a:ext uri="{FF2B5EF4-FFF2-40B4-BE49-F238E27FC236}">
                <a16:creationId xmlns:a16="http://schemas.microsoft.com/office/drawing/2014/main" id="{B8892EC3-DDEC-5141-D9F6-39909EB7227C}"/>
              </a:ext>
            </a:extLst>
          </p:cNvPr>
          <p:cNvSpPr/>
          <p:nvPr/>
        </p:nvSpPr>
        <p:spPr>
          <a:xfrm rot="17425365">
            <a:off x="1541308"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243E6444-7E0D-5C34-1589-C6CFDFAB6AB4}"/>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C567C897-D047-93E2-75FC-B5CCD34DE4F9}"/>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441D22EE-86A8-7047-BF1D-CC4D0E240CBB}"/>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B92D00C8-DD68-19B0-D22D-6857EA6567A2}"/>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0F9AA79-10E1-42C8-AEB1-DAABC6DE594A}"/>
              </a:ext>
            </a:extLst>
          </p:cNvPr>
          <p:cNvCxnSpPr>
            <a:cxnSpLocks/>
          </p:cNvCxnSpPr>
          <p:nvPr/>
        </p:nvCxnSpPr>
        <p:spPr>
          <a:xfrm>
            <a:off x="4381332" y="3993980"/>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300ED6CB-5E86-41D8-5B3E-0CDDC62C5A17}"/>
              </a:ext>
            </a:extLst>
          </p:cNvPr>
          <p:cNvSpPr/>
          <p:nvPr/>
        </p:nvSpPr>
        <p:spPr>
          <a:xfrm>
            <a:off x="4879342" y="1855694"/>
            <a:ext cx="4980960" cy="4213185"/>
          </a:xfrm>
          <a:prstGeom prst="ellipse">
            <a:avLst/>
          </a:prstGeom>
          <a:solidFill>
            <a:srgbClr val="FFFC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Rectangle 41">
            <a:extLst>
              <a:ext uri="{FF2B5EF4-FFF2-40B4-BE49-F238E27FC236}">
                <a16:creationId xmlns:a16="http://schemas.microsoft.com/office/drawing/2014/main" id="{DC46857C-538B-4234-811D-B426B2CDDE89}"/>
              </a:ext>
            </a:extLst>
          </p:cNvPr>
          <p:cNvSpPr/>
          <p:nvPr/>
        </p:nvSpPr>
        <p:spPr>
          <a:xfrm>
            <a:off x="519071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sp>
        <p:nvSpPr>
          <p:cNvPr id="47" name="Rectangle 46">
            <a:extLst>
              <a:ext uri="{FF2B5EF4-FFF2-40B4-BE49-F238E27FC236}">
                <a16:creationId xmlns:a16="http://schemas.microsoft.com/office/drawing/2014/main" id="{EBE82E2C-F037-D658-31E9-8DE81249FC6E}"/>
              </a:ext>
            </a:extLst>
          </p:cNvPr>
          <p:cNvSpPr/>
          <p:nvPr/>
        </p:nvSpPr>
        <p:spPr>
          <a:xfrm>
            <a:off x="5738897" y="2047862"/>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48" name="Rectangle 47">
            <a:extLst>
              <a:ext uri="{FF2B5EF4-FFF2-40B4-BE49-F238E27FC236}">
                <a16:creationId xmlns:a16="http://schemas.microsoft.com/office/drawing/2014/main" id="{19885508-AC6F-61B5-9605-FE94DBE7E590}"/>
              </a:ext>
            </a:extLst>
          </p:cNvPr>
          <p:cNvSpPr/>
          <p:nvPr/>
        </p:nvSpPr>
        <p:spPr>
          <a:xfrm>
            <a:off x="5687464"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49" name="Straight Arrow Connector 48">
            <a:extLst>
              <a:ext uri="{FF2B5EF4-FFF2-40B4-BE49-F238E27FC236}">
                <a16:creationId xmlns:a16="http://schemas.microsoft.com/office/drawing/2014/main" id="{1CF79646-84EF-3434-6D48-5DA79355E9EA}"/>
              </a:ext>
            </a:extLst>
          </p:cNvPr>
          <p:cNvCxnSpPr>
            <a:cxnSpLocks/>
            <a:stCxn id="48" idx="0"/>
          </p:cNvCxnSpPr>
          <p:nvPr/>
        </p:nvCxnSpPr>
        <p:spPr>
          <a:xfrm flipV="1">
            <a:off x="6027028"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C0406B90-F428-4B73-6487-E5608B016913}"/>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906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F582D-24E3-1EA8-E5C0-74D38863C936}"/>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17FEB97C-EA4D-8B66-A59C-F110AB7093F6}"/>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F89F849E-83DA-A34E-A7FA-4AD8421A7971}"/>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88D9B896-0BF4-64E0-B1CB-723E470DD4DC}"/>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459531B8-97D4-AD2F-F710-F683E88A48E7}"/>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7D9201F-AFEC-1D77-D9E7-B00CF4C06D1A}"/>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0" name="Rectangle 19">
            <a:extLst>
              <a:ext uri="{FF2B5EF4-FFF2-40B4-BE49-F238E27FC236}">
                <a16:creationId xmlns:a16="http://schemas.microsoft.com/office/drawing/2014/main" id="{241C21B9-B04C-87A0-7CD8-A479DCC79D0E}"/>
              </a:ext>
            </a:extLst>
          </p:cNvPr>
          <p:cNvSpPr/>
          <p:nvPr/>
        </p:nvSpPr>
        <p:spPr>
          <a:xfrm>
            <a:off x="2355456"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A</a:t>
            </a:r>
          </a:p>
        </p:txBody>
      </p:sp>
      <p:sp>
        <p:nvSpPr>
          <p:cNvPr id="21" name="Rectangle 20">
            <a:extLst>
              <a:ext uri="{FF2B5EF4-FFF2-40B4-BE49-F238E27FC236}">
                <a16:creationId xmlns:a16="http://schemas.microsoft.com/office/drawing/2014/main" id="{35E99874-5ECD-3E9C-48A3-EC0EC9321352}"/>
              </a:ext>
            </a:extLst>
          </p:cNvPr>
          <p:cNvSpPr/>
          <p:nvPr/>
        </p:nvSpPr>
        <p:spPr>
          <a:xfrm>
            <a:off x="2355456" y="372216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Switch to B</a:t>
            </a:r>
          </a:p>
        </p:txBody>
      </p:sp>
      <p:sp>
        <p:nvSpPr>
          <p:cNvPr id="23" name="Rectangle 22">
            <a:extLst>
              <a:ext uri="{FF2B5EF4-FFF2-40B4-BE49-F238E27FC236}">
                <a16:creationId xmlns:a16="http://schemas.microsoft.com/office/drawing/2014/main" id="{B6B82206-66DF-A78F-04C8-8D48C8E131B4}"/>
              </a:ext>
            </a:extLst>
          </p:cNvPr>
          <p:cNvSpPr/>
          <p:nvPr/>
        </p:nvSpPr>
        <p:spPr>
          <a:xfrm>
            <a:off x="2355456" y="431652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Quit</a:t>
            </a:r>
          </a:p>
        </p:txBody>
      </p:sp>
      <p:cxnSp>
        <p:nvCxnSpPr>
          <p:cNvPr id="24" name="Straight Arrow Connector 23">
            <a:extLst>
              <a:ext uri="{FF2B5EF4-FFF2-40B4-BE49-F238E27FC236}">
                <a16:creationId xmlns:a16="http://schemas.microsoft.com/office/drawing/2014/main" id="{71995A28-7076-FF79-1679-30F056B3D979}"/>
              </a:ext>
            </a:extLst>
          </p:cNvPr>
          <p:cNvCxnSpPr>
            <a:cxnSpLocks/>
          </p:cNvCxnSpPr>
          <p:nvPr/>
        </p:nvCxnSpPr>
        <p:spPr>
          <a:xfrm>
            <a:off x="1628988" y="3957404"/>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D2F7BA8-D142-253D-CC78-6140C519B104}"/>
              </a:ext>
            </a:extLst>
          </p:cNvPr>
          <p:cNvSpPr/>
          <p:nvPr/>
        </p:nvSpPr>
        <p:spPr>
          <a:xfrm>
            <a:off x="1243731" y="3333195"/>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26" name="Straight Arrow Connector 25">
            <a:extLst>
              <a:ext uri="{FF2B5EF4-FFF2-40B4-BE49-F238E27FC236}">
                <a16:creationId xmlns:a16="http://schemas.microsoft.com/office/drawing/2014/main" id="{45011462-2C2A-40F2-EC60-1B822DB4E46D}"/>
              </a:ext>
            </a:extLst>
          </p:cNvPr>
          <p:cNvCxnSpPr>
            <a:cxnSpLocks/>
          </p:cNvCxnSpPr>
          <p:nvPr/>
        </p:nvCxnSpPr>
        <p:spPr>
          <a:xfrm flipV="1">
            <a:off x="1564980"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6E78B2F-F5C6-41E6-9C23-548290582D8B}"/>
              </a:ext>
            </a:extLst>
          </p:cNvPr>
          <p:cNvCxnSpPr>
            <a:cxnSpLocks/>
          </p:cNvCxnSpPr>
          <p:nvPr/>
        </p:nvCxnSpPr>
        <p:spPr>
          <a:xfrm>
            <a:off x="1564980"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9F919F0-EC0A-F434-1327-267EFE905646}"/>
              </a:ext>
            </a:extLst>
          </p:cNvPr>
          <p:cNvCxnSpPr>
            <a:cxnSpLocks/>
          </p:cNvCxnSpPr>
          <p:nvPr/>
        </p:nvCxnSpPr>
        <p:spPr>
          <a:xfrm>
            <a:off x="3345781" y="4841367"/>
            <a:ext cx="1128654" cy="826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25653A3-4755-AACB-FB99-2EAF0B24CFD0}"/>
              </a:ext>
            </a:extLst>
          </p:cNvPr>
          <p:cNvSpPr/>
          <p:nvPr/>
        </p:nvSpPr>
        <p:spPr>
          <a:xfrm>
            <a:off x="3891922" y="5652634"/>
            <a:ext cx="2003579" cy="707886"/>
          </a:xfrm>
          <a:prstGeom prst="rect">
            <a:avLst/>
          </a:prstGeom>
        </p:spPr>
        <p:txBody>
          <a:bodyPr wrap="square">
            <a:spAutoFit/>
          </a:bodyPr>
          <a:lstStyle/>
          <a:p>
            <a:pPr lvl="0" algn="ct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Leave</a:t>
            </a:r>
            <a:b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market</a:t>
            </a:r>
          </a:p>
        </p:txBody>
      </p:sp>
      <p:sp>
        <p:nvSpPr>
          <p:cNvPr id="43" name="Arc 42">
            <a:extLst>
              <a:ext uri="{FF2B5EF4-FFF2-40B4-BE49-F238E27FC236}">
                <a16:creationId xmlns:a16="http://schemas.microsoft.com/office/drawing/2014/main" id="{1767C940-6B3F-CDE5-C1F7-EBA295D8E0F0}"/>
              </a:ext>
            </a:extLst>
          </p:cNvPr>
          <p:cNvSpPr/>
          <p:nvPr/>
        </p:nvSpPr>
        <p:spPr>
          <a:xfrm rot="17425365">
            <a:off x="1541308"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FEC5451B-72D7-46FE-8F4F-BBC42F1B5F89}"/>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9BC8C465-DD72-2781-6D01-F1446D0A1938}"/>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520D5306-9D30-03C9-A357-7B0B10AA79EB}"/>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5527FD11-DE19-2F4F-834F-2E53B4AF5249}"/>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DF7CDAB-C315-983C-2AFB-2594084C5697}"/>
              </a:ext>
            </a:extLst>
          </p:cNvPr>
          <p:cNvCxnSpPr>
            <a:cxnSpLocks/>
          </p:cNvCxnSpPr>
          <p:nvPr/>
        </p:nvCxnSpPr>
        <p:spPr>
          <a:xfrm>
            <a:off x="4381332" y="3993980"/>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AF57CF9A-9533-765F-6238-3FCA1D93F9A9}"/>
              </a:ext>
            </a:extLst>
          </p:cNvPr>
          <p:cNvSpPr/>
          <p:nvPr/>
        </p:nvSpPr>
        <p:spPr>
          <a:xfrm>
            <a:off x="4879342" y="1855694"/>
            <a:ext cx="4980960" cy="4213185"/>
          </a:xfrm>
          <a:prstGeom prst="ellipse">
            <a:avLst/>
          </a:prstGeom>
          <a:solidFill>
            <a:srgbClr val="FFFC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020080E9-DFE1-A404-3D7A-3CACC85D05D1}"/>
              </a:ext>
            </a:extLst>
          </p:cNvPr>
          <p:cNvSpPr/>
          <p:nvPr/>
        </p:nvSpPr>
        <p:spPr>
          <a:xfrm>
            <a:off x="6778741"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B</a:t>
            </a:r>
          </a:p>
        </p:txBody>
      </p:sp>
      <p:sp>
        <p:nvSpPr>
          <p:cNvPr id="34" name="Rectangle 33">
            <a:extLst>
              <a:ext uri="{FF2B5EF4-FFF2-40B4-BE49-F238E27FC236}">
                <a16:creationId xmlns:a16="http://schemas.microsoft.com/office/drawing/2014/main" id="{D17ABA2C-C154-49E7-8A90-1E24AA44C4D1}"/>
              </a:ext>
            </a:extLst>
          </p:cNvPr>
          <p:cNvSpPr/>
          <p:nvPr/>
        </p:nvSpPr>
        <p:spPr>
          <a:xfrm>
            <a:off x="6778741" y="431652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Quit</a:t>
            </a:r>
          </a:p>
        </p:txBody>
      </p:sp>
      <p:cxnSp>
        <p:nvCxnSpPr>
          <p:cNvPr id="38" name="Straight Arrow Connector 37">
            <a:extLst>
              <a:ext uri="{FF2B5EF4-FFF2-40B4-BE49-F238E27FC236}">
                <a16:creationId xmlns:a16="http://schemas.microsoft.com/office/drawing/2014/main" id="{3DA38A77-7567-75DD-29CA-FB4E4248C8E6}"/>
              </a:ext>
            </a:extLst>
          </p:cNvPr>
          <p:cNvCxnSpPr>
            <a:cxnSpLocks/>
          </p:cNvCxnSpPr>
          <p:nvPr/>
        </p:nvCxnSpPr>
        <p:spPr>
          <a:xfrm flipV="1">
            <a:off x="5988265"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1CF9612-FA58-217B-3525-6023B669D9B4}"/>
              </a:ext>
            </a:extLst>
          </p:cNvPr>
          <p:cNvCxnSpPr>
            <a:cxnSpLocks/>
          </p:cNvCxnSpPr>
          <p:nvPr/>
        </p:nvCxnSpPr>
        <p:spPr>
          <a:xfrm>
            <a:off x="5988265"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F8689414-83C6-AAF5-52D1-91DAA15F032B}"/>
              </a:ext>
            </a:extLst>
          </p:cNvPr>
          <p:cNvSpPr/>
          <p:nvPr/>
        </p:nvSpPr>
        <p:spPr>
          <a:xfrm rot="17425365">
            <a:off x="5772037"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ectangle 41">
            <a:extLst>
              <a:ext uri="{FF2B5EF4-FFF2-40B4-BE49-F238E27FC236}">
                <a16:creationId xmlns:a16="http://schemas.microsoft.com/office/drawing/2014/main" id="{59EF356E-FB98-4A02-F6C5-DF9EB6B3BA8C}"/>
              </a:ext>
            </a:extLst>
          </p:cNvPr>
          <p:cNvSpPr/>
          <p:nvPr/>
        </p:nvSpPr>
        <p:spPr>
          <a:xfrm>
            <a:off x="519071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4" name="Straight Arrow Connector 43">
            <a:extLst>
              <a:ext uri="{FF2B5EF4-FFF2-40B4-BE49-F238E27FC236}">
                <a16:creationId xmlns:a16="http://schemas.microsoft.com/office/drawing/2014/main" id="{3FE25E84-6790-158C-1F3C-D4F7AC8967F5}"/>
              </a:ext>
            </a:extLst>
          </p:cNvPr>
          <p:cNvCxnSpPr>
            <a:cxnSpLocks/>
          </p:cNvCxnSpPr>
          <p:nvPr/>
        </p:nvCxnSpPr>
        <p:spPr>
          <a:xfrm flipH="1">
            <a:off x="5327436" y="4841367"/>
            <a:ext cx="2152854" cy="8164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1D9D0BC-2319-5AFA-FA81-F1750D54C78A}"/>
              </a:ext>
            </a:extLst>
          </p:cNvPr>
          <p:cNvSpPr/>
          <p:nvPr/>
        </p:nvSpPr>
        <p:spPr>
          <a:xfrm>
            <a:off x="5631967" y="3312647"/>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sp>
        <p:nvSpPr>
          <p:cNvPr id="47" name="Rectangle 46">
            <a:extLst>
              <a:ext uri="{FF2B5EF4-FFF2-40B4-BE49-F238E27FC236}">
                <a16:creationId xmlns:a16="http://schemas.microsoft.com/office/drawing/2014/main" id="{C178027B-2CFC-6611-CE2C-16303EBB629C}"/>
              </a:ext>
            </a:extLst>
          </p:cNvPr>
          <p:cNvSpPr/>
          <p:nvPr/>
        </p:nvSpPr>
        <p:spPr>
          <a:xfrm>
            <a:off x="5738897" y="2047862"/>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48" name="Rectangle 47">
            <a:extLst>
              <a:ext uri="{FF2B5EF4-FFF2-40B4-BE49-F238E27FC236}">
                <a16:creationId xmlns:a16="http://schemas.microsoft.com/office/drawing/2014/main" id="{FC623E28-3994-458B-5EF9-5483BFE563F9}"/>
              </a:ext>
            </a:extLst>
          </p:cNvPr>
          <p:cNvSpPr/>
          <p:nvPr/>
        </p:nvSpPr>
        <p:spPr>
          <a:xfrm>
            <a:off x="5687464"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49" name="Straight Arrow Connector 48">
            <a:extLst>
              <a:ext uri="{FF2B5EF4-FFF2-40B4-BE49-F238E27FC236}">
                <a16:creationId xmlns:a16="http://schemas.microsoft.com/office/drawing/2014/main" id="{5388D44B-32E1-DE42-8C26-77A16868A868}"/>
              </a:ext>
            </a:extLst>
          </p:cNvPr>
          <p:cNvCxnSpPr>
            <a:cxnSpLocks/>
            <a:stCxn id="48" idx="0"/>
          </p:cNvCxnSpPr>
          <p:nvPr/>
        </p:nvCxnSpPr>
        <p:spPr>
          <a:xfrm flipV="1">
            <a:off x="6027028"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AF0DE17C-8727-284A-4FC6-F97C4B881A11}"/>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2555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E6A44AB-61F5-BD40-AA1C-652A428170BE}"/>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4E0E72E3-808D-C64D-9424-C85389877F0B}"/>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905DD46B-C9B7-D844-BBC8-540010509A16}"/>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C93525A4-5E8C-4447-B974-FD74630B95A6}"/>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9F39A06-DD1A-1F46-A8CF-B64EEE01CD24}"/>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0" name="Rectangle 19">
            <a:extLst>
              <a:ext uri="{FF2B5EF4-FFF2-40B4-BE49-F238E27FC236}">
                <a16:creationId xmlns:a16="http://schemas.microsoft.com/office/drawing/2014/main" id="{DC698F56-0BF9-824A-AD5A-2E94EE5A3BE3}"/>
              </a:ext>
            </a:extLst>
          </p:cNvPr>
          <p:cNvSpPr/>
          <p:nvPr/>
        </p:nvSpPr>
        <p:spPr>
          <a:xfrm>
            <a:off x="2355456"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A</a:t>
            </a:r>
          </a:p>
        </p:txBody>
      </p:sp>
      <p:sp>
        <p:nvSpPr>
          <p:cNvPr id="21" name="Rectangle 20">
            <a:extLst>
              <a:ext uri="{FF2B5EF4-FFF2-40B4-BE49-F238E27FC236}">
                <a16:creationId xmlns:a16="http://schemas.microsoft.com/office/drawing/2014/main" id="{5C7EA68C-2E4A-CC4F-9728-EE440B5C86B1}"/>
              </a:ext>
            </a:extLst>
          </p:cNvPr>
          <p:cNvSpPr/>
          <p:nvPr/>
        </p:nvSpPr>
        <p:spPr>
          <a:xfrm>
            <a:off x="2355456" y="372216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Switch to B</a:t>
            </a:r>
          </a:p>
        </p:txBody>
      </p:sp>
      <p:sp>
        <p:nvSpPr>
          <p:cNvPr id="23" name="Rectangle 22">
            <a:extLst>
              <a:ext uri="{FF2B5EF4-FFF2-40B4-BE49-F238E27FC236}">
                <a16:creationId xmlns:a16="http://schemas.microsoft.com/office/drawing/2014/main" id="{59ADBC47-9C77-ED45-ACA3-55A38398266A}"/>
              </a:ext>
            </a:extLst>
          </p:cNvPr>
          <p:cNvSpPr/>
          <p:nvPr/>
        </p:nvSpPr>
        <p:spPr>
          <a:xfrm>
            <a:off x="2355456" y="431652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Quit</a:t>
            </a:r>
          </a:p>
        </p:txBody>
      </p:sp>
      <p:cxnSp>
        <p:nvCxnSpPr>
          <p:cNvPr id="24" name="Straight Arrow Connector 23">
            <a:extLst>
              <a:ext uri="{FF2B5EF4-FFF2-40B4-BE49-F238E27FC236}">
                <a16:creationId xmlns:a16="http://schemas.microsoft.com/office/drawing/2014/main" id="{CD4612DF-0FDB-7F4F-AA06-4C79525082AD}"/>
              </a:ext>
            </a:extLst>
          </p:cNvPr>
          <p:cNvCxnSpPr>
            <a:cxnSpLocks/>
          </p:cNvCxnSpPr>
          <p:nvPr/>
        </p:nvCxnSpPr>
        <p:spPr>
          <a:xfrm>
            <a:off x="1628988" y="3957404"/>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1C99724-DCDA-624A-A81D-F36D664D7423}"/>
              </a:ext>
            </a:extLst>
          </p:cNvPr>
          <p:cNvSpPr/>
          <p:nvPr/>
        </p:nvSpPr>
        <p:spPr>
          <a:xfrm>
            <a:off x="1243731" y="3333195"/>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26" name="Straight Arrow Connector 25">
            <a:extLst>
              <a:ext uri="{FF2B5EF4-FFF2-40B4-BE49-F238E27FC236}">
                <a16:creationId xmlns:a16="http://schemas.microsoft.com/office/drawing/2014/main" id="{A6A97027-68AA-5649-84DF-9DB6D27B8137}"/>
              </a:ext>
            </a:extLst>
          </p:cNvPr>
          <p:cNvCxnSpPr>
            <a:cxnSpLocks/>
          </p:cNvCxnSpPr>
          <p:nvPr/>
        </p:nvCxnSpPr>
        <p:spPr>
          <a:xfrm flipV="1">
            <a:off x="1564980"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CA28FE9-B7BA-D041-AFEF-760FEACEA967}"/>
              </a:ext>
            </a:extLst>
          </p:cNvPr>
          <p:cNvCxnSpPr>
            <a:cxnSpLocks/>
          </p:cNvCxnSpPr>
          <p:nvPr/>
        </p:nvCxnSpPr>
        <p:spPr>
          <a:xfrm>
            <a:off x="1564980"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80E2AC6-F370-8D4F-A915-64B427AC8AA6}"/>
              </a:ext>
            </a:extLst>
          </p:cNvPr>
          <p:cNvCxnSpPr>
            <a:cxnSpLocks/>
          </p:cNvCxnSpPr>
          <p:nvPr/>
        </p:nvCxnSpPr>
        <p:spPr>
          <a:xfrm>
            <a:off x="3345781" y="4841367"/>
            <a:ext cx="1128654" cy="826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FD417AB-8533-F843-9EBB-F58681859741}"/>
              </a:ext>
            </a:extLst>
          </p:cNvPr>
          <p:cNvSpPr/>
          <p:nvPr/>
        </p:nvSpPr>
        <p:spPr>
          <a:xfrm>
            <a:off x="3891922" y="5652634"/>
            <a:ext cx="2003579" cy="707886"/>
          </a:xfrm>
          <a:prstGeom prst="rect">
            <a:avLst/>
          </a:prstGeom>
        </p:spPr>
        <p:txBody>
          <a:bodyPr wrap="square">
            <a:spAutoFit/>
          </a:bodyPr>
          <a:lstStyle/>
          <a:p>
            <a:pPr lvl="0" algn="ct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Leave</a:t>
            </a:r>
            <a:b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market</a:t>
            </a:r>
          </a:p>
        </p:txBody>
      </p:sp>
      <p:sp>
        <p:nvSpPr>
          <p:cNvPr id="43" name="Arc 42">
            <a:extLst>
              <a:ext uri="{FF2B5EF4-FFF2-40B4-BE49-F238E27FC236}">
                <a16:creationId xmlns:a16="http://schemas.microsoft.com/office/drawing/2014/main" id="{B052E493-68CB-454D-85FA-984AC7559CDB}"/>
              </a:ext>
            </a:extLst>
          </p:cNvPr>
          <p:cNvSpPr/>
          <p:nvPr/>
        </p:nvSpPr>
        <p:spPr>
          <a:xfrm rot="17425365">
            <a:off x="1541308"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200289E9-42E1-004B-B2EE-463FD0FBCE02}"/>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85304F56-77C6-004E-BCDA-5CA4E9811422}"/>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FB7205E2-E846-3141-9AD3-3B21147563CF}"/>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D2E8894F-46D5-844E-BEFB-BBEF6F924145}"/>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9E95C06-3696-264A-88FF-EF9DE1BA53DE}"/>
              </a:ext>
            </a:extLst>
          </p:cNvPr>
          <p:cNvCxnSpPr>
            <a:cxnSpLocks/>
          </p:cNvCxnSpPr>
          <p:nvPr/>
        </p:nvCxnSpPr>
        <p:spPr>
          <a:xfrm>
            <a:off x="4381332" y="3993980"/>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39E275E2-E9FC-E243-BC36-4E7ECD9A3B35}"/>
              </a:ext>
            </a:extLst>
          </p:cNvPr>
          <p:cNvSpPr/>
          <p:nvPr/>
        </p:nvSpPr>
        <p:spPr>
          <a:xfrm>
            <a:off x="4879342" y="1855694"/>
            <a:ext cx="4980960" cy="4213185"/>
          </a:xfrm>
          <a:prstGeom prst="ellipse">
            <a:avLst/>
          </a:prstGeom>
          <a:solidFill>
            <a:srgbClr val="FFFC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9805EE33-4E25-ED42-B049-CC449DAC3965}"/>
              </a:ext>
            </a:extLst>
          </p:cNvPr>
          <p:cNvSpPr/>
          <p:nvPr/>
        </p:nvSpPr>
        <p:spPr>
          <a:xfrm>
            <a:off x="6778741"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B</a:t>
            </a:r>
          </a:p>
        </p:txBody>
      </p:sp>
      <p:sp>
        <p:nvSpPr>
          <p:cNvPr id="34" name="Rectangle 33">
            <a:extLst>
              <a:ext uri="{FF2B5EF4-FFF2-40B4-BE49-F238E27FC236}">
                <a16:creationId xmlns:a16="http://schemas.microsoft.com/office/drawing/2014/main" id="{6EAFCEBE-885E-4346-AA3B-00DE882B1ED0}"/>
              </a:ext>
            </a:extLst>
          </p:cNvPr>
          <p:cNvSpPr/>
          <p:nvPr/>
        </p:nvSpPr>
        <p:spPr>
          <a:xfrm>
            <a:off x="6778741" y="431652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Quit</a:t>
            </a:r>
          </a:p>
        </p:txBody>
      </p:sp>
      <p:cxnSp>
        <p:nvCxnSpPr>
          <p:cNvPr id="38" name="Straight Arrow Connector 37">
            <a:extLst>
              <a:ext uri="{FF2B5EF4-FFF2-40B4-BE49-F238E27FC236}">
                <a16:creationId xmlns:a16="http://schemas.microsoft.com/office/drawing/2014/main" id="{68BAF53A-AE54-014A-8424-DDE225882B08}"/>
              </a:ext>
            </a:extLst>
          </p:cNvPr>
          <p:cNvCxnSpPr>
            <a:cxnSpLocks/>
          </p:cNvCxnSpPr>
          <p:nvPr/>
        </p:nvCxnSpPr>
        <p:spPr>
          <a:xfrm flipV="1">
            <a:off x="5988265"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FB91D02-671C-224A-8263-A50A9C42AAA5}"/>
              </a:ext>
            </a:extLst>
          </p:cNvPr>
          <p:cNvCxnSpPr>
            <a:cxnSpLocks/>
          </p:cNvCxnSpPr>
          <p:nvPr/>
        </p:nvCxnSpPr>
        <p:spPr>
          <a:xfrm>
            <a:off x="5988265"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39A584BA-02AE-7843-B42F-C0E0B8F585C7}"/>
              </a:ext>
            </a:extLst>
          </p:cNvPr>
          <p:cNvSpPr/>
          <p:nvPr/>
        </p:nvSpPr>
        <p:spPr>
          <a:xfrm rot="17425365">
            <a:off x="5772037"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ectangle 41">
            <a:extLst>
              <a:ext uri="{FF2B5EF4-FFF2-40B4-BE49-F238E27FC236}">
                <a16:creationId xmlns:a16="http://schemas.microsoft.com/office/drawing/2014/main" id="{F7F01E2C-9FED-8C44-AC12-5F7FF92E66E1}"/>
              </a:ext>
            </a:extLst>
          </p:cNvPr>
          <p:cNvSpPr/>
          <p:nvPr/>
        </p:nvSpPr>
        <p:spPr>
          <a:xfrm>
            <a:off x="519071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4" name="Straight Arrow Connector 43">
            <a:extLst>
              <a:ext uri="{FF2B5EF4-FFF2-40B4-BE49-F238E27FC236}">
                <a16:creationId xmlns:a16="http://schemas.microsoft.com/office/drawing/2014/main" id="{07A36A22-8FAF-424A-BA56-BF2B21F6FE02}"/>
              </a:ext>
            </a:extLst>
          </p:cNvPr>
          <p:cNvCxnSpPr>
            <a:cxnSpLocks/>
          </p:cNvCxnSpPr>
          <p:nvPr/>
        </p:nvCxnSpPr>
        <p:spPr>
          <a:xfrm flipH="1">
            <a:off x="5327436" y="4841367"/>
            <a:ext cx="2152854" cy="8164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EF642B7-21F3-0545-89E5-F0E0981E0E4E}"/>
              </a:ext>
            </a:extLst>
          </p:cNvPr>
          <p:cNvSpPr/>
          <p:nvPr/>
        </p:nvSpPr>
        <p:spPr>
          <a:xfrm>
            <a:off x="5631967" y="3312647"/>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sp>
        <p:nvSpPr>
          <p:cNvPr id="47" name="Rectangle 46">
            <a:extLst>
              <a:ext uri="{FF2B5EF4-FFF2-40B4-BE49-F238E27FC236}">
                <a16:creationId xmlns:a16="http://schemas.microsoft.com/office/drawing/2014/main" id="{673FCE29-111C-3C43-BD59-5DE98B1325B5}"/>
              </a:ext>
            </a:extLst>
          </p:cNvPr>
          <p:cNvSpPr/>
          <p:nvPr/>
        </p:nvSpPr>
        <p:spPr>
          <a:xfrm>
            <a:off x="5738897" y="2047862"/>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48" name="Rectangle 47">
            <a:extLst>
              <a:ext uri="{FF2B5EF4-FFF2-40B4-BE49-F238E27FC236}">
                <a16:creationId xmlns:a16="http://schemas.microsoft.com/office/drawing/2014/main" id="{09EC3999-E5AB-024A-9D0E-AC2E16653C1A}"/>
              </a:ext>
            </a:extLst>
          </p:cNvPr>
          <p:cNvSpPr/>
          <p:nvPr/>
        </p:nvSpPr>
        <p:spPr>
          <a:xfrm>
            <a:off x="5687464"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49" name="Straight Arrow Connector 48">
            <a:extLst>
              <a:ext uri="{FF2B5EF4-FFF2-40B4-BE49-F238E27FC236}">
                <a16:creationId xmlns:a16="http://schemas.microsoft.com/office/drawing/2014/main" id="{DE424FC2-5B5E-744B-9A1D-171EE8ABFAE1}"/>
              </a:ext>
            </a:extLst>
          </p:cNvPr>
          <p:cNvCxnSpPr>
            <a:cxnSpLocks/>
            <a:stCxn id="48" idx="0"/>
          </p:cNvCxnSpPr>
          <p:nvPr/>
        </p:nvCxnSpPr>
        <p:spPr>
          <a:xfrm flipV="1">
            <a:off x="6027028"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F5592A2D-F0E7-D286-7443-AF8BD7AD6FB5}"/>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88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P spid="21" grpId="0" animBg="1"/>
      <p:bldP spid="23" grpId="0" animBg="1"/>
      <p:bldP spid="25" grpId="0"/>
      <p:bldP spid="33" grpId="0"/>
      <p:bldP spid="43" grpId="0" animBg="1"/>
      <p:bldP spid="35" grpId="0" animBg="1"/>
      <p:bldP spid="28" grpId="0" animBg="1"/>
      <p:bldP spid="29" grpId="0" animBg="1"/>
      <p:bldP spid="34" grpId="0" animBg="1"/>
      <p:bldP spid="41" grpId="0" animBg="1"/>
      <p:bldP spid="42" grpId="0" animBg="1"/>
      <p:bldP spid="46" grpId="0"/>
      <p:bldP spid="47" grpId="0"/>
      <p:bldP spid="4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1968B-7CFF-FFA9-D5DA-4A1EC6678C00}"/>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52C553B8-CF73-5653-AF2A-C43C4544B32E}"/>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251465EA-71D6-5466-69C0-08B9765AA1D8}"/>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7D7C97CF-14A5-48D4-CE88-5432C654110B}"/>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B707E301-E6A7-6A72-909D-7C26E4C34D86}"/>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9816579-DF8C-CC4C-4ECB-B641FCBCDE91}"/>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0" name="Rectangle 19">
            <a:extLst>
              <a:ext uri="{FF2B5EF4-FFF2-40B4-BE49-F238E27FC236}">
                <a16:creationId xmlns:a16="http://schemas.microsoft.com/office/drawing/2014/main" id="{2F28A639-CF95-2955-4958-0DAAFE8D9C27}"/>
              </a:ext>
            </a:extLst>
          </p:cNvPr>
          <p:cNvSpPr/>
          <p:nvPr/>
        </p:nvSpPr>
        <p:spPr>
          <a:xfrm>
            <a:off x="2355456"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A</a:t>
            </a:r>
          </a:p>
        </p:txBody>
      </p:sp>
      <p:sp>
        <p:nvSpPr>
          <p:cNvPr id="21" name="Rectangle 20">
            <a:extLst>
              <a:ext uri="{FF2B5EF4-FFF2-40B4-BE49-F238E27FC236}">
                <a16:creationId xmlns:a16="http://schemas.microsoft.com/office/drawing/2014/main" id="{41FFEDCF-2B14-F7C4-3634-087CC5BC2D43}"/>
              </a:ext>
            </a:extLst>
          </p:cNvPr>
          <p:cNvSpPr/>
          <p:nvPr/>
        </p:nvSpPr>
        <p:spPr>
          <a:xfrm>
            <a:off x="2355456" y="372216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Switch to B</a:t>
            </a:r>
          </a:p>
        </p:txBody>
      </p:sp>
      <p:sp>
        <p:nvSpPr>
          <p:cNvPr id="23" name="Rectangle 22">
            <a:extLst>
              <a:ext uri="{FF2B5EF4-FFF2-40B4-BE49-F238E27FC236}">
                <a16:creationId xmlns:a16="http://schemas.microsoft.com/office/drawing/2014/main" id="{3D83605C-3FE4-CBA3-0DD8-1947F9676EED}"/>
              </a:ext>
            </a:extLst>
          </p:cNvPr>
          <p:cNvSpPr/>
          <p:nvPr/>
        </p:nvSpPr>
        <p:spPr>
          <a:xfrm>
            <a:off x="2355456" y="4316523"/>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Aquit</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a:t>
            </a:r>
          </a:p>
        </p:txBody>
      </p:sp>
      <p:cxnSp>
        <p:nvCxnSpPr>
          <p:cNvPr id="24" name="Straight Arrow Connector 23">
            <a:extLst>
              <a:ext uri="{FF2B5EF4-FFF2-40B4-BE49-F238E27FC236}">
                <a16:creationId xmlns:a16="http://schemas.microsoft.com/office/drawing/2014/main" id="{2B318A44-832A-8491-579C-351647798F7D}"/>
              </a:ext>
            </a:extLst>
          </p:cNvPr>
          <p:cNvCxnSpPr>
            <a:cxnSpLocks/>
          </p:cNvCxnSpPr>
          <p:nvPr/>
        </p:nvCxnSpPr>
        <p:spPr>
          <a:xfrm>
            <a:off x="1628988" y="3957404"/>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6DE3778F-B862-C853-1F11-5A5244814089}"/>
              </a:ext>
            </a:extLst>
          </p:cNvPr>
          <p:cNvSpPr/>
          <p:nvPr/>
        </p:nvSpPr>
        <p:spPr>
          <a:xfrm>
            <a:off x="1243731" y="3333195"/>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26" name="Straight Arrow Connector 25">
            <a:extLst>
              <a:ext uri="{FF2B5EF4-FFF2-40B4-BE49-F238E27FC236}">
                <a16:creationId xmlns:a16="http://schemas.microsoft.com/office/drawing/2014/main" id="{B03A0934-C5B6-D1F8-E41F-8DCD0B724F70}"/>
              </a:ext>
            </a:extLst>
          </p:cNvPr>
          <p:cNvCxnSpPr>
            <a:cxnSpLocks/>
          </p:cNvCxnSpPr>
          <p:nvPr/>
        </p:nvCxnSpPr>
        <p:spPr>
          <a:xfrm flipV="1">
            <a:off x="1564980"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888CCDB-3181-971E-EE2A-7D01185B56EB}"/>
              </a:ext>
            </a:extLst>
          </p:cNvPr>
          <p:cNvCxnSpPr>
            <a:cxnSpLocks/>
          </p:cNvCxnSpPr>
          <p:nvPr/>
        </p:nvCxnSpPr>
        <p:spPr>
          <a:xfrm>
            <a:off x="1564980"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BEA1C0D-C4D5-4D7E-D263-25D5B2238464}"/>
              </a:ext>
            </a:extLst>
          </p:cNvPr>
          <p:cNvCxnSpPr>
            <a:cxnSpLocks/>
          </p:cNvCxnSpPr>
          <p:nvPr/>
        </p:nvCxnSpPr>
        <p:spPr>
          <a:xfrm>
            <a:off x="3345781" y="4841367"/>
            <a:ext cx="1128654" cy="826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DE45438-6EA6-E4C5-E4A1-D967C733BBD1}"/>
              </a:ext>
            </a:extLst>
          </p:cNvPr>
          <p:cNvSpPr/>
          <p:nvPr/>
        </p:nvSpPr>
        <p:spPr>
          <a:xfrm>
            <a:off x="3891922" y="5652634"/>
            <a:ext cx="2003579" cy="707886"/>
          </a:xfrm>
          <a:prstGeom prst="rect">
            <a:avLst/>
          </a:prstGeom>
        </p:spPr>
        <p:txBody>
          <a:bodyPr wrap="square">
            <a:spAutoFit/>
          </a:bodyPr>
          <a:lstStyle/>
          <a:p>
            <a:pPr lvl="0" algn="ct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Leave</a:t>
            </a:r>
            <a:b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market</a:t>
            </a:r>
          </a:p>
        </p:txBody>
      </p:sp>
      <p:sp>
        <p:nvSpPr>
          <p:cNvPr id="43" name="Arc 42">
            <a:extLst>
              <a:ext uri="{FF2B5EF4-FFF2-40B4-BE49-F238E27FC236}">
                <a16:creationId xmlns:a16="http://schemas.microsoft.com/office/drawing/2014/main" id="{B19E93ED-5301-648C-CB26-A70F451992A9}"/>
              </a:ext>
            </a:extLst>
          </p:cNvPr>
          <p:cNvSpPr/>
          <p:nvPr/>
        </p:nvSpPr>
        <p:spPr>
          <a:xfrm rot="17425365">
            <a:off x="1541308"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5132AC5C-8C74-EE8D-CFAE-DBF153C1A730}"/>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F3B1B646-562F-DCE8-9147-8D46B1A5E43C}"/>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6E9045FA-7283-EE10-11C3-E7348E171530}"/>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D3C8714D-A06F-6374-5265-2B39C3768E70}"/>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AB1AD64-8E09-2A06-DF82-17C841627528}"/>
              </a:ext>
            </a:extLst>
          </p:cNvPr>
          <p:cNvCxnSpPr>
            <a:cxnSpLocks/>
          </p:cNvCxnSpPr>
          <p:nvPr/>
        </p:nvCxnSpPr>
        <p:spPr>
          <a:xfrm>
            <a:off x="4381332" y="3993980"/>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BFCD34E-8D8B-92E8-A621-D04E2CF17E54}"/>
              </a:ext>
            </a:extLst>
          </p:cNvPr>
          <p:cNvSpPr/>
          <p:nvPr/>
        </p:nvSpPr>
        <p:spPr>
          <a:xfrm>
            <a:off x="4879342" y="1855694"/>
            <a:ext cx="4980960" cy="4213185"/>
          </a:xfrm>
          <a:prstGeom prst="ellipse">
            <a:avLst/>
          </a:prstGeom>
          <a:solidFill>
            <a:srgbClr val="FFFC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Rectangle 28">
            <a:extLst>
              <a:ext uri="{FF2B5EF4-FFF2-40B4-BE49-F238E27FC236}">
                <a16:creationId xmlns:a16="http://schemas.microsoft.com/office/drawing/2014/main" id="{E43F3FB2-FD2E-EE54-738A-AA1409E06426}"/>
              </a:ext>
            </a:extLst>
          </p:cNvPr>
          <p:cNvSpPr/>
          <p:nvPr/>
        </p:nvSpPr>
        <p:spPr>
          <a:xfrm>
            <a:off x="6778741"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B</a:t>
            </a:r>
          </a:p>
        </p:txBody>
      </p:sp>
      <p:sp>
        <p:nvSpPr>
          <p:cNvPr id="34" name="Rectangle 33">
            <a:extLst>
              <a:ext uri="{FF2B5EF4-FFF2-40B4-BE49-F238E27FC236}">
                <a16:creationId xmlns:a16="http://schemas.microsoft.com/office/drawing/2014/main" id="{A2FA6DA5-8653-6AD8-AD48-8197606C5CAF}"/>
              </a:ext>
            </a:extLst>
          </p:cNvPr>
          <p:cNvSpPr/>
          <p:nvPr/>
        </p:nvSpPr>
        <p:spPr>
          <a:xfrm>
            <a:off x="6778741" y="4316523"/>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Bquit</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a:t>
            </a:r>
          </a:p>
        </p:txBody>
      </p:sp>
      <p:cxnSp>
        <p:nvCxnSpPr>
          <p:cNvPr id="38" name="Straight Arrow Connector 37">
            <a:extLst>
              <a:ext uri="{FF2B5EF4-FFF2-40B4-BE49-F238E27FC236}">
                <a16:creationId xmlns:a16="http://schemas.microsoft.com/office/drawing/2014/main" id="{DB93D22D-9472-629E-F3FD-644131B5F52A}"/>
              </a:ext>
            </a:extLst>
          </p:cNvPr>
          <p:cNvCxnSpPr>
            <a:cxnSpLocks/>
          </p:cNvCxnSpPr>
          <p:nvPr/>
        </p:nvCxnSpPr>
        <p:spPr>
          <a:xfrm flipV="1">
            <a:off x="5988265"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8A5A261-6291-36D5-3534-88F6DBDD03D3}"/>
              </a:ext>
            </a:extLst>
          </p:cNvPr>
          <p:cNvCxnSpPr>
            <a:cxnSpLocks/>
          </p:cNvCxnSpPr>
          <p:nvPr/>
        </p:nvCxnSpPr>
        <p:spPr>
          <a:xfrm>
            <a:off x="5988265"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A177D40F-8C86-B782-6A3B-7A0BC2AB7F4A}"/>
              </a:ext>
            </a:extLst>
          </p:cNvPr>
          <p:cNvSpPr/>
          <p:nvPr/>
        </p:nvSpPr>
        <p:spPr>
          <a:xfrm rot="17425365">
            <a:off x="5772037"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ectangle 41">
            <a:extLst>
              <a:ext uri="{FF2B5EF4-FFF2-40B4-BE49-F238E27FC236}">
                <a16:creationId xmlns:a16="http://schemas.microsoft.com/office/drawing/2014/main" id="{A6A81451-BC2C-FED6-5BA1-0BA4B19BEB94}"/>
              </a:ext>
            </a:extLst>
          </p:cNvPr>
          <p:cNvSpPr/>
          <p:nvPr/>
        </p:nvSpPr>
        <p:spPr>
          <a:xfrm>
            <a:off x="519071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4" name="Straight Arrow Connector 43">
            <a:extLst>
              <a:ext uri="{FF2B5EF4-FFF2-40B4-BE49-F238E27FC236}">
                <a16:creationId xmlns:a16="http://schemas.microsoft.com/office/drawing/2014/main" id="{53518BAF-7CFF-F103-F904-27A9EE27613E}"/>
              </a:ext>
            </a:extLst>
          </p:cNvPr>
          <p:cNvCxnSpPr>
            <a:cxnSpLocks/>
          </p:cNvCxnSpPr>
          <p:nvPr/>
        </p:nvCxnSpPr>
        <p:spPr>
          <a:xfrm flipH="1">
            <a:off x="5327436" y="4841367"/>
            <a:ext cx="2152854" cy="8164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D2E02400-EA5D-0FF5-15AD-374094A41DDC}"/>
              </a:ext>
            </a:extLst>
          </p:cNvPr>
          <p:cNvSpPr/>
          <p:nvPr/>
        </p:nvSpPr>
        <p:spPr>
          <a:xfrm>
            <a:off x="5631967" y="3312647"/>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sp>
        <p:nvSpPr>
          <p:cNvPr id="47" name="Rectangle 46">
            <a:extLst>
              <a:ext uri="{FF2B5EF4-FFF2-40B4-BE49-F238E27FC236}">
                <a16:creationId xmlns:a16="http://schemas.microsoft.com/office/drawing/2014/main" id="{D67700C3-0FC0-B1CF-3F81-531C607A12B1}"/>
              </a:ext>
            </a:extLst>
          </p:cNvPr>
          <p:cNvSpPr/>
          <p:nvPr/>
        </p:nvSpPr>
        <p:spPr>
          <a:xfrm>
            <a:off x="5738897" y="2047862"/>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48" name="Rectangle 47">
            <a:extLst>
              <a:ext uri="{FF2B5EF4-FFF2-40B4-BE49-F238E27FC236}">
                <a16:creationId xmlns:a16="http://schemas.microsoft.com/office/drawing/2014/main" id="{58ADBA6C-72FD-28FF-9B10-234EABD2998A}"/>
              </a:ext>
            </a:extLst>
          </p:cNvPr>
          <p:cNvSpPr/>
          <p:nvPr/>
        </p:nvSpPr>
        <p:spPr>
          <a:xfrm>
            <a:off x="5687464"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49" name="Straight Arrow Connector 48">
            <a:extLst>
              <a:ext uri="{FF2B5EF4-FFF2-40B4-BE49-F238E27FC236}">
                <a16:creationId xmlns:a16="http://schemas.microsoft.com/office/drawing/2014/main" id="{24B3AA67-EE38-50B4-A1DB-4CCFE103C530}"/>
              </a:ext>
            </a:extLst>
          </p:cNvPr>
          <p:cNvCxnSpPr>
            <a:cxnSpLocks/>
            <a:stCxn id="48" idx="0"/>
          </p:cNvCxnSpPr>
          <p:nvPr/>
        </p:nvCxnSpPr>
        <p:spPr>
          <a:xfrm flipV="1">
            <a:off x="6027028"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51FE5518-C68C-17AF-A0A7-2CF72FB98C3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173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E0703-B0D4-CA52-8072-9656A2E9DCB8}"/>
            </a:ext>
          </a:extLst>
        </p:cNvPr>
        <p:cNvGrpSpPr/>
        <p:nvPr/>
      </p:nvGrpSpPr>
      <p:grpSpPr>
        <a:xfrm>
          <a:off x="0" y="0"/>
          <a:ext cx="0" cy="0"/>
          <a:chOff x="0" y="0"/>
          <a:chExt cx="0" cy="0"/>
        </a:xfrm>
      </p:grpSpPr>
      <p:pic>
        <p:nvPicPr>
          <p:cNvPr id="13" name="Picture 2" descr="A driver for multiple ride-share companies in Manhattan in 2016. An ecosystem of apps has grown to help drivers get the most out of their shifts.">
            <a:extLst>
              <a:ext uri="{FF2B5EF4-FFF2-40B4-BE49-F238E27FC236}">
                <a16:creationId xmlns:a16="http://schemas.microsoft.com/office/drawing/2014/main" id="{82A02C75-601E-94E2-195C-E837754A4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47" y="1436602"/>
            <a:ext cx="4231910" cy="282127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C2FE77E9-33F2-0E84-E7F3-903EE6E58281}"/>
              </a:ext>
            </a:extLst>
          </p:cNvPr>
          <p:cNvSpPr/>
          <p:nvPr/>
        </p:nvSpPr>
        <p:spPr>
          <a:xfrm>
            <a:off x="5032274" y="2577762"/>
            <a:ext cx="3247344"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“Multihoming”</a:t>
            </a:r>
          </a:p>
        </p:txBody>
      </p:sp>
      <p:pic>
        <p:nvPicPr>
          <p:cNvPr id="1026" name="Picture 2" descr="Image may contain Electronics Phone Mobile Phone Cell Phone and GPS">
            <a:extLst>
              <a:ext uri="{FF2B5EF4-FFF2-40B4-BE49-F238E27FC236}">
                <a16:creationId xmlns:a16="http://schemas.microsoft.com/office/drawing/2014/main" id="{D26FDD8A-D01E-C884-76C2-5B001DE4D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3202" y="3251557"/>
            <a:ext cx="2623967" cy="51525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5E95231-CB56-D44B-1A89-BDD8A4F528AE}"/>
              </a:ext>
            </a:extLst>
          </p:cNvPr>
          <p:cNvPicPr>
            <a:picLocks noChangeAspect="1"/>
          </p:cNvPicPr>
          <p:nvPr/>
        </p:nvPicPr>
        <p:blipFill rotWithShape="1">
          <a:blip r:embed="rId5"/>
          <a:srcRect t="54902"/>
          <a:stretch/>
        </p:blipFill>
        <p:spPr>
          <a:xfrm>
            <a:off x="709432" y="5165471"/>
            <a:ext cx="1084285" cy="488991"/>
          </a:xfrm>
          <a:prstGeom prst="rect">
            <a:avLst/>
          </a:prstGeom>
        </p:spPr>
      </p:pic>
      <p:pic>
        <p:nvPicPr>
          <p:cNvPr id="6" name="Picture 5">
            <a:extLst>
              <a:ext uri="{FF2B5EF4-FFF2-40B4-BE49-F238E27FC236}">
                <a16:creationId xmlns:a16="http://schemas.microsoft.com/office/drawing/2014/main" id="{86E5E6C4-53E1-04BE-AD08-17BA68E4896D}"/>
              </a:ext>
            </a:extLst>
          </p:cNvPr>
          <p:cNvPicPr>
            <a:picLocks noChangeAspect="1"/>
          </p:cNvPicPr>
          <p:nvPr/>
        </p:nvPicPr>
        <p:blipFill>
          <a:blip r:embed="rId6"/>
          <a:stretch>
            <a:fillRect/>
          </a:stretch>
        </p:blipFill>
        <p:spPr>
          <a:xfrm>
            <a:off x="2171068" y="4527573"/>
            <a:ext cx="581235" cy="392343"/>
          </a:xfrm>
          <a:prstGeom prst="rect">
            <a:avLst/>
          </a:prstGeom>
        </p:spPr>
      </p:pic>
      <p:pic>
        <p:nvPicPr>
          <p:cNvPr id="11" name="Picture 2" descr="Uber - Wikipedia">
            <a:extLst>
              <a:ext uri="{FF2B5EF4-FFF2-40B4-BE49-F238E27FC236}">
                <a16:creationId xmlns:a16="http://schemas.microsoft.com/office/drawing/2014/main" id="{5216C94C-BAAE-C1DB-6B1C-406CEF150CD2}"/>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8625" y="4566628"/>
            <a:ext cx="791165" cy="2741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85AEC0B-3C17-DBB3-2E2D-EF7DAABDF6C4}"/>
              </a:ext>
            </a:extLst>
          </p:cNvPr>
          <p:cNvPicPr>
            <a:picLocks noChangeAspect="1"/>
          </p:cNvPicPr>
          <p:nvPr/>
        </p:nvPicPr>
        <p:blipFill>
          <a:blip r:embed="rId8"/>
          <a:stretch>
            <a:fillRect/>
          </a:stretch>
        </p:blipFill>
        <p:spPr>
          <a:xfrm>
            <a:off x="3432663" y="5131447"/>
            <a:ext cx="966541" cy="194441"/>
          </a:xfrm>
          <a:prstGeom prst="rect">
            <a:avLst/>
          </a:prstGeom>
        </p:spPr>
      </p:pic>
      <p:pic>
        <p:nvPicPr>
          <p:cNvPr id="14" name="Picture 6" descr="Uber Eats logo and symbol, meaning, history, PNG">
            <a:extLst>
              <a:ext uri="{FF2B5EF4-FFF2-40B4-BE49-F238E27FC236}">
                <a16:creationId xmlns:a16="http://schemas.microsoft.com/office/drawing/2014/main" id="{3B416AB9-32B1-85E7-3D65-A15FE167FF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9074" y="4941142"/>
            <a:ext cx="1022315" cy="57505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via-logo-b - DC DWV">
            <a:extLst>
              <a:ext uri="{FF2B5EF4-FFF2-40B4-BE49-F238E27FC236}">
                <a16:creationId xmlns:a16="http://schemas.microsoft.com/office/drawing/2014/main" id="{06FCDCC6-EF6A-0777-F100-B525C52C66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99131" y="4388465"/>
            <a:ext cx="1374014" cy="63043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eamless Logo - LogoDix">
            <a:extLst>
              <a:ext uri="{FF2B5EF4-FFF2-40B4-BE49-F238E27FC236}">
                <a16:creationId xmlns:a16="http://schemas.microsoft.com/office/drawing/2014/main" id="{73986D46-5AB1-B4E0-A48E-9F9F826006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2002" y="5185046"/>
            <a:ext cx="1030045" cy="10300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wnload GrubHub Logo in SVG Vector or PNG File Format - Logo.wine">
            <a:extLst>
              <a:ext uri="{FF2B5EF4-FFF2-40B4-BE49-F238E27FC236}">
                <a16:creationId xmlns:a16="http://schemas.microsoft.com/office/drawing/2014/main" id="{80177768-2525-AB02-B44A-3F5E6D0B10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61370" y="5327032"/>
            <a:ext cx="1123304" cy="748869"/>
          </a:xfrm>
          <a:prstGeom prst="rect">
            <a:avLst/>
          </a:prstGeom>
          <a:noFill/>
          <a:extLst>
            <a:ext uri="{909E8E84-426E-40DD-AFC4-6F175D3DCCD1}">
              <a14:hiddenFill xmlns:a14="http://schemas.microsoft.com/office/drawing/2010/main">
                <a:solidFill>
                  <a:srgbClr val="FFFFFF"/>
                </a:solidFill>
              </a14:hiddenFill>
            </a:ext>
          </a:extLst>
        </p:spPr>
      </p:pic>
      <p:sp>
        <p:nvSpPr>
          <p:cNvPr id="20" name="Slide Number Placeholder 2">
            <a:extLst>
              <a:ext uri="{FF2B5EF4-FFF2-40B4-BE49-F238E27FC236}">
                <a16:creationId xmlns:a16="http://schemas.microsoft.com/office/drawing/2014/main" id="{477035ED-6FEE-9284-C161-B9BB08C98E92}"/>
              </a:ext>
            </a:extLst>
          </p:cNvPr>
          <p:cNvSpPr>
            <a:spLocks noGrp="1"/>
          </p:cNvSpPr>
          <p:nvPr>
            <p:ph type="sldNum" sz="quarter" idx="12"/>
          </p:nvPr>
        </p:nvSpPr>
        <p:spPr>
          <a:xfrm>
            <a:off x="6457950" y="6356351"/>
            <a:ext cx="2057400" cy="365125"/>
          </a:xfrm>
        </p:spPr>
        <p:txBody>
          <a:bodyPr/>
          <a:lstStyle/>
          <a:p>
            <a:fld id="{898C6173-9B67-4D5E-BF79-09D4FDA79571}" type="slidenum">
              <a:rPr lang="en-US" smtClean="0"/>
              <a:t>2</a:t>
            </a:fld>
            <a:endParaRPr lang="en-US"/>
          </a:p>
        </p:txBody>
      </p:sp>
      <p:pic>
        <p:nvPicPr>
          <p:cNvPr id="3" name="Picture 2" descr="caviar logo - The Reward Boss">
            <a:extLst>
              <a:ext uri="{FF2B5EF4-FFF2-40B4-BE49-F238E27FC236}">
                <a16:creationId xmlns:a16="http://schemas.microsoft.com/office/drawing/2014/main" id="{E8471828-F54F-6BF9-FAF0-F13A3414C05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7038" y="5576590"/>
            <a:ext cx="843955" cy="2354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Postmates-Logo - The Talpa Restaurant &amp;amp; Bar">
            <a:extLst>
              <a:ext uri="{FF2B5EF4-FFF2-40B4-BE49-F238E27FC236}">
                <a16:creationId xmlns:a16="http://schemas.microsoft.com/office/drawing/2014/main" id="{681E93C8-E24F-9ABC-B5E9-FBCCCD46185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22147" b="30266"/>
          <a:stretch/>
        </p:blipFill>
        <p:spPr bwMode="auto">
          <a:xfrm>
            <a:off x="1337627" y="6078883"/>
            <a:ext cx="1359197" cy="2724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puff Releases New Data that Analyzes Trends in Consumer Behavior Amidst  COVID-19 | Gopuff Blog">
            <a:extLst>
              <a:ext uri="{FF2B5EF4-FFF2-40B4-BE49-F238E27FC236}">
                <a16:creationId xmlns:a16="http://schemas.microsoft.com/office/drawing/2014/main" id="{7681B517-2CAB-610A-9DFE-176C2755E941}"/>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32951" b="32933"/>
          <a:stretch/>
        </p:blipFill>
        <p:spPr bwMode="auto">
          <a:xfrm>
            <a:off x="2886913" y="6052087"/>
            <a:ext cx="865880" cy="287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038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B7669-07A3-57F3-EB06-11EE62C90B67}"/>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90B9F899-150E-AB6F-C8CF-004654419B89}"/>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87EC06D6-AA0F-D60A-8ADD-42865FD87202}"/>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A3C60979-B193-ED4B-39F2-FB28611135AD}"/>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47F7E004-A70A-742C-A9BA-1096217C9E0B}"/>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1002E57-1A6C-5C85-80AB-8528D2E4BF55}"/>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0" name="Rectangle 19">
            <a:extLst>
              <a:ext uri="{FF2B5EF4-FFF2-40B4-BE49-F238E27FC236}">
                <a16:creationId xmlns:a16="http://schemas.microsoft.com/office/drawing/2014/main" id="{7557E2CC-D78E-D4D4-7ED0-CC6B56F3472B}"/>
              </a:ext>
            </a:extLst>
          </p:cNvPr>
          <p:cNvSpPr/>
          <p:nvPr/>
        </p:nvSpPr>
        <p:spPr>
          <a:xfrm>
            <a:off x="2355456"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A</a:t>
            </a:r>
          </a:p>
        </p:txBody>
      </p:sp>
      <p:sp>
        <p:nvSpPr>
          <p:cNvPr id="21" name="Rectangle 20">
            <a:extLst>
              <a:ext uri="{FF2B5EF4-FFF2-40B4-BE49-F238E27FC236}">
                <a16:creationId xmlns:a16="http://schemas.microsoft.com/office/drawing/2014/main" id="{1C48B63D-FB78-6EF6-E5A1-4E874EB26DEA}"/>
              </a:ext>
            </a:extLst>
          </p:cNvPr>
          <p:cNvSpPr/>
          <p:nvPr/>
        </p:nvSpPr>
        <p:spPr>
          <a:xfrm>
            <a:off x="2355456" y="3722163"/>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Switch to B</a:t>
            </a:r>
          </a:p>
        </p:txBody>
      </p:sp>
      <p:sp>
        <p:nvSpPr>
          <p:cNvPr id="23" name="Rectangle 22">
            <a:extLst>
              <a:ext uri="{FF2B5EF4-FFF2-40B4-BE49-F238E27FC236}">
                <a16:creationId xmlns:a16="http://schemas.microsoft.com/office/drawing/2014/main" id="{F7AE65BA-B7C2-62D9-87F3-05F371731FDB}"/>
              </a:ext>
            </a:extLst>
          </p:cNvPr>
          <p:cNvSpPr/>
          <p:nvPr/>
        </p:nvSpPr>
        <p:spPr>
          <a:xfrm>
            <a:off x="2355456" y="4316523"/>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Aquit</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a:t>
            </a:r>
          </a:p>
        </p:txBody>
      </p:sp>
      <p:cxnSp>
        <p:nvCxnSpPr>
          <p:cNvPr id="24" name="Straight Arrow Connector 23">
            <a:extLst>
              <a:ext uri="{FF2B5EF4-FFF2-40B4-BE49-F238E27FC236}">
                <a16:creationId xmlns:a16="http://schemas.microsoft.com/office/drawing/2014/main" id="{F0C9CF11-EF1A-C7E1-AAEB-408AFB96690E}"/>
              </a:ext>
            </a:extLst>
          </p:cNvPr>
          <p:cNvCxnSpPr>
            <a:cxnSpLocks/>
          </p:cNvCxnSpPr>
          <p:nvPr/>
        </p:nvCxnSpPr>
        <p:spPr>
          <a:xfrm>
            <a:off x="1628988" y="3957404"/>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0F6DCD3-D643-03AF-2EB4-EBACADFDF966}"/>
              </a:ext>
            </a:extLst>
          </p:cNvPr>
          <p:cNvSpPr/>
          <p:nvPr/>
        </p:nvSpPr>
        <p:spPr>
          <a:xfrm>
            <a:off x="1243731" y="3333195"/>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26" name="Straight Arrow Connector 25">
            <a:extLst>
              <a:ext uri="{FF2B5EF4-FFF2-40B4-BE49-F238E27FC236}">
                <a16:creationId xmlns:a16="http://schemas.microsoft.com/office/drawing/2014/main" id="{4584021D-2811-0271-73C5-2DA5D1089887}"/>
              </a:ext>
            </a:extLst>
          </p:cNvPr>
          <p:cNvCxnSpPr>
            <a:cxnSpLocks/>
          </p:cNvCxnSpPr>
          <p:nvPr/>
        </p:nvCxnSpPr>
        <p:spPr>
          <a:xfrm flipV="1">
            <a:off x="1564980"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905CBFA-742A-0A42-632C-94504CB9B6C4}"/>
              </a:ext>
            </a:extLst>
          </p:cNvPr>
          <p:cNvCxnSpPr>
            <a:cxnSpLocks/>
          </p:cNvCxnSpPr>
          <p:nvPr/>
        </p:nvCxnSpPr>
        <p:spPr>
          <a:xfrm>
            <a:off x="1564980"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E0F2607-12D9-818D-E768-66BA6194AB93}"/>
              </a:ext>
            </a:extLst>
          </p:cNvPr>
          <p:cNvCxnSpPr>
            <a:cxnSpLocks/>
          </p:cNvCxnSpPr>
          <p:nvPr/>
        </p:nvCxnSpPr>
        <p:spPr>
          <a:xfrm>
            <a:off x="3345781" y="4841367"/>
            <a:ext cx="1128654" cy="826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1A864D5-DCF1-D9D1-A358-60C2C6CC0651}"/>
              </a:ext>
            </a:extLst>
          </p:cNvPr>
          <p:cNvSpPr/>
          <p:nvPr/>
        </p:nvSpPr>
        <p:spPr>
          <a:xfrm>
            <a:off x="3891922" y="5652634"/>
            <a:ext cx="2003579" cy="707886"/>
          </a:xfrm>
          <a:prstGeom prst="rect">
            <a:avLst/>
          </a:prstGeom>
        </p:spPr>
        <p:txBody>
          <a:bodyPr wrap="square">
            <a:spAutoFit/>
          </a:bodyPr>
          <a:lstStyle/>
          <a:p>
            <a:pPr lvl="0" algn="ct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Leave</a:t>
            </a:r>
            <a:b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market</a:t>
            </a:r>
          </a:p>
        </p:txBody>
      </p:sp>
      <p:sp>
        <p:nvSpPr>
          <p:cNvPr id="43" name="Arc 42">
            <a:extLst>
              <a:ext uri="{FF2B5EF4-FFF2-40B4-BE49-F238E27FC236}">
                <a16:creationId xmlns:a16="http://schemas.microsoft.com/office/drawing/2014/main" id="{1E6A947E-D891-D357-4A63-EEEA04D332AF}"/>
              </a:ext>
            </a:extLst>
          </p:cNvPr>
          <p:cNvSpPr/>
          <p:nvPr/>
        </p:nvSpPr>
        <p:spPr>
          <a:xfrm rot="17425365">
            <a:off x="1541308"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C653826F-53DB-44E0-FCA4-AD2FDE0EAAC7}"/>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402CA1C1-BB7F-E12B-03F9-FA0B57FC9D06}"/>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1343176A-D203-608A-9C41-4490519F2F1F}"/>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10774BEF-19A3-4949-FE03-95518BDA964B}"/>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F1E2F2B-6D1A-3C32-CD5F-C09AE507A3E9}"/>
              </a:ext>
            </a:extLst>
          </p:cNvPr>
          <p:cNvCxnSpPr>
            <a:cxnSpLocks/>
          </p:cNvCxnSpPr>
          <p:nvPr/>
        </p:nvCxnSpPr>
        <p:spPr>
          <a:xfrm>
            <a:off x="4381332" y="3993980"/>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15E256F-7437-6CC1-5569-694203EB9A79}"/>
              </a:ext>
            </a:extLst>
          </p:cNvPr>
          <p:cNvSpPr/>
          <p:nvPr/>
        </p:nvSpPr>
        <p:spPr>
          <a:xfrm>
            <a:off x="4879342" y="1855694"/>
            <a:ext cx="4980960" cy="4213185"/>
          </a:xfrm>
          <a:prstGeom prst="ellipse">
            <a:avLst/>
          </a:prstGeom>
          <a:solidFill>
            <a:srgbClr val="FFFC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17306F04-05A7-DFEF-B595-0889A865E882}"/>
              </a:ext>
            </a:extLst>
          </p:cNvPr>
          <p:cNvSpPr/>
          <p:nvPr/>
        </p:nvSpPr>
        <p:spPr>
          <a:xfrm>
            <a:off x="6778741" y="4316523"/>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Bquit</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a:t>
            </a:r>
          </a:p>
        </p:txBody>
      </p:sp>
      <p:cxnSp>
        <p:nvCxnSpPr>
          <p:cNvPr id="38" name="Straight Arrow Connector 37">
            <a:extLst>
              <a:ext uri="{FF2B5EF4-FFF2-40B4-BE49-F238E27FC236}">
                <a16:creationId xmlns:a16="http://schemas.microsoft.com/office/drawing/2014/main" id="{180E0312-831A-CF27-15E2-E3AF58587EDC}"/>
              </a:ext>
            </a:extLst>
          </p:cNvPr>
          <p:cNvCxnSpPr>
            <a:cxnSpLocks/>
          </p:cNvCxnSpPr>
          <p:nvPr/>
        </p:nvCxnSpPr>
        <p:spPr>
          <a:xfrm flipV="1">
            <a:off x="5988265"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BE54E90-E1B5-124B-1396-A4C796C4CDE3}"/>
              </a:ext>
            </a:extLst>
          </p:cNvPr>
          <p:cNvCxnSpPr>
            <a:cxnSpLocks/>
          </p:cNvCxnSpPr>
          <p:nvPr/>
        </p:nvCxnSpPr>
        <p:spPr>
          <a:xfrm>
            <a:off x="5988265"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11FED7A9-843D-6C55-0E22-44C98271AA04}"/>
              </a:ext>
            </a:extLst>
          </p:cNvPr>
          <p:cNvSpPr/>
          <p:nvPr/>
        </p:nvSpPr>
        <p:spPr>
          <a:xfrm rot="17425365">
            <a:off x="5772037"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ectangle 41">
            <a:extLst>
              <a:ext uri="{FF2B5EF4-FFF2-40B4-BE49-F238E27FC236}">
                <a16:creationId xmlns:a16="http://schemas.microsoft.com/office/drawing/2014/main" id="{0DBF1B52-215D-FA73-0E10-A2D8307325B1}"/>
              </a:ext>
            </a:extLst>
          </p:cNvPr>
          <p:cNvSpPr/>
          <p:nvPr/>
        </p:nvSpPr>
        <p:spPr>
          <a:xfrm>
            <a:off x="519071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4" name="Straight Arrow Connector 43">
            <a:extLst>
              <a:ext uri="{FF2B5EF4-FFF2-40B4-BE49-F238E27FC236}">
                <a16:creationId xmlns:a16="http://schemas.microsoft.com/office/drawing/2014/main" id="{1625A111-50D9-6CA5-98E7-57DEAF34DE03}"/>
              </a:ext>
            </a:extLst>
          </p:cNvPr>
          <p:cNvCxnSpPr>
            <a:cxnSpLocks/>
          </p:cNvCxnSpPr>
          <p:nvPr/>
        </p:nvCxnSpPr>
        <p:spPr>
          <a:xfrm flipH="1">
            <a:off x="5327436" y="4841367"/>
            <a:ext cx="2152854" cy="8164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0722BE34-CCAD-63FD-8360-B0E27125E04E}"/>
              </a:ext>
            </a:extLst>
          </p:cNvPr>
          <p:cNvSpPr/>
          <p:nvPr/>
        </p:nvSpPr>
        <p:spPr>
          <a:xfrm>
            <a:off x="5631967" y="3312647"/>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sp>
        <p:nvSpPr>
          <p:cNvPr id="47" name="Rectangle 46">
            <a:extLst>
              <a:ext uri="{FF2B5EF4-FFF2-40B4-BE49-F238E27FC236}">
                <a16:creationId xmlns:a16="http://schemas.microsoft.com/office/drawing/2014/main" id="{C8EBFC09-D58D-6522-F3C1-9F1CF77B61A6}"/>
              </a:ext>
            </a:extLst>
          </p:cNvPr>
          <p:cNvSpPr/>
          <p:nvPr/>
        </p:nvSpPr>
        <p:spPr>
          <a:xfrm>
            <a:off x="5738897" y="2047862"/>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48" name="Rectangle 47">
            <a:extLst>
              <a:ext uri="{FF2B5EF4-FFF2-40B4-BE49-F238E27FC236}">
                <a16:creationId xmlns:a16="http://schemas.microsoft.com/office/drawing/2014/main" id="{42A09080-6E98-7A7F-8330-42DBEF6CA107}"/>
              </a:ext>
            </a:extLst>
          </p:cNvPr>
          <p:cNvSpPr/>
          <p:nvPr/>
        </p:nvSpPr>
        <p:spPr>
          <a:xfrm>
            <a:off x="5687464"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49" name="Straight Arrow Connector 48">
            <a:extLst>
              <a:ext uri="{FF2B5EF4-FFF2-40B4-BE49-F238E27FC236}">
                <a16:creationId xmlns:a16="http://schemas.microsoft.com/office/drawing/2014/main" id="{D6B7462E-46EB-7FC1-2719-B25EB9DA933C}"/>
              </a:ext>
            </a:extLst>
          </p:cNvPr>
          <p:cNvCxnSpPr>
            <a:cxnSpLocks/>
            <a:stCxn id="48" idx="0"/>
          </p:cNvCxnSpPr>
          <p:nvPr/>
        </p:nvCxnSpPr>
        <p:spPr>
          <a:xfrm flipV="1">
            <a:off x="6027028"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33023169-C4A1-10EF-5A7D-77C3D0B1AAED}"/>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1D51F57-E9BB-343F-3C92-50980A32F6AF}"/>
              </a:ext>
            </a:extLst>
          </p:cNvPr>
          <p:cNvSpPr/>
          <p:nvPr/>
        </p:nvSpPr>
        <p:spPr>
          <a:xfrm>
            <a:off x="6687255" y="3128990"/>
            <a:ext cx="2210880" cy="11068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Bwork</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a:t>
            </a:r>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sz="2000" b="1" baseline="-250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i</a:t>
            </a:r>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R</a:t>
            </a:r>
            <a:r>
              <a:rPr lang="el-GR"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β</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E[pay] + </a:t>
            </a:r>
            <a:b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(1-R)</a:t>
            </a:r>
            <a:r>
              <a:rPr lang="el-GR"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l-GR"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β</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25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t+1</a:t>
            </a:r>
          </a:p>
        </p:txBody>
      </p:sp>
      <p:sp>
        <p:nvSpPr>
          <p:cNvPr id="7" name="Rectangle 6">
            <a:extLst>
              <a:ext uri="{FF2B5EF4-FFF2-40B4-BE49-F238E27FC236}">
                <a16:creationId xmlns:a16="http://schemas.microsoft.com/office/drawing/2014/main" id="{A683A72D-D32B-46AF-237F-0F97CF753190}"/>
              </a:ext>
            </a:extLst>
          </p:cNvPr>
          <p:cNvSpPr/>
          <p:nvPr/>
        </p:nvSpPr>
        <p:spPr>
          <a:xfrm>
            <a:off x="8037149" y="2837349"/>
            <a:ext cx="926945" cy="461665"/>
          </a:xfrm>
          <a:prstGeom prst="rect">
            <a:avLst/>
          </a:prstGeom>
        </p:spPr>
        <p:txBody>
          <a:bodyPr wrap="square">
            <a:spAutoFit/>
          </a:bodyPr>
          <a:lstStyle/>
          <a:p>
            <a:pPr lvl="0" algn="ctr"/>
            <a:r>
              <a:rPr lang="en-US" sz="12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cost to work</a:t>
            </a:r>
          </a:p>
        </p:txBody>
      </p:sp>
      <p:sp>
        <p:nvSpPr>
          <p:cNvPr id="9" name="Rectangle 8">
            <a:extLst>
              <a:ext uri="{FF2B5EF4-FFF2-40B4-BE49-F238E27FC236}">
                <a16:creationId xmlns:a16="http://schemas.microsoft.com/office/drawing/2014/main" id="{5893ED29-4F8C-CD04-7EAD-513FD476C792}"/>
              </a:ext>
            </a:extLst>
          </p:cNvPr>
          <p:cNvSpPr/>
          <p:nvPr/>
        </p:nvSpPr>
        <p:spPr>
          <a:xfrm>
            <a:off x="7576395" y="4070024"/>
            <a:ext cx="1336287" cy="276999"/>
          </a:xfrm>
          <a:prstGeom prst="rect">
            <a:avLst/>
          </a:prstGeom>
        </p:spPr>
        <p:txBody>
          <a:bodyPr wrap="square">
            <a:spAutoFit/>
          </a:bodyPr>
          <a:lstStyle/>
          <a:p>
            <a:pPr lvl="0" algn="ctr"/>
            <a:r>
              <a:rPr lang="en-US" sz="12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p:txBody>
      </p:sp>
      <p:sp>
        <p:nvSpPr>
          <p:cNvPr id="10" name="Rectangle 9">
            <a:extLst>
              <a:ext uri="{FF2B5EF4-FFF2-40B4-BE49-F238E27FC236}">
                <a16:creationId xmlns:a16="http://schemas.microsoft.com/office/drawing/2014/main" id="{C8D54400-954A-D367-0DA4-569C929EDAC7}"/>
              </a:ext>
            </a:extLst>
          </p:cNvPr>
          <p:cNvSpPr/>
          <p:nvPr/>
        </p:nvSpPr>
        <p:spPr>
          <a:xfrm>
            <a:off x="6375360" y="3557901"/>
            <a:ext cx="926945" cy="276999"/>
          </a:xfrm>
          <a:prstGeom prst="rect">
            <a:avLst/>
          </a:prstGeom>
        </p:spPr>
        <p:txBody>
          <a:bodyPr wrap="square">
            <a:spAutoFit/>
          </a:bodyPr>
          <a:lstStyle/>
          <a:p>
            <a:pPr lvl="0" algn="ctr"/>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match</a:t>
            </a:r>
          </a:p>
        </p:txBody>
      </p:sp>
      <p:sp>
        <p:nvSpPr>
          <p:cNvPr id="11" name="Rectangle 10">
            <a:extLst>
              <a:ext uri="{FF2B5EF4-FFF2-40B4-BE49-F238E27FC236}">
                <a16:creationId xmlns:a16="http://schemas.microsoft.com/office/drawing/2014/main" id="{579895B8-587F-ACE7-2251-B94EC8339BB2}"/>
              </a:ext>
            </a:extLst>
          </p:cNvPr>
          <p:cNvSpPr/>
          <p:nvPr/>
        </p:nvSpPr>
        <p:spPr>
          <a:xfrm>
            <a:off x="6325083" y="3879866"/>
            <a:ext cx="926945" cy="276999"/>
          </a:xfrm>
          <a:prstGeom prst="rect">
            <a:avLst/>
          </a:prstGeom>
        </p:spPr>
        <p:txBody>
          <a:bodyPr wrap="square">
            <a:spAutoFit/>
          </a:bodyPr>
          <a:lstStyle/>
          <a:p>
            <a:pPr lvl="0" algn="ctr"/>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no match</a:t>
            </a:r>
          </a:p>
        </p:txBody>
      </p:sp>
    </p:spTree>
    <p:extLst>
      <p:ext uri="{BB962C8B-B14F-4D97-AF65-F5344CB8AC3E}">
        <p14:creationId xmlns:p14="http://schemas.microsoft.com/office/powerpoint/2010/main" val="3954289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4DAA1-CBA8-D489-5745-719E5CA8BA26}"/>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126635D1-B387-6A49-C104-67CBE49F70FC}"/>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409F79E8-E6F0-0011-9978-75AFA21CB67D}"/>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DA646C8C-B76E-4C6E-EAC1-BD3CB97E19DF}"/>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7B32D68D-E97E-95F7-08AE-D13F5CB1691F}"/>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FE01F49-7A87-4AF2-091D-588D38191224}"/>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0" name="Rectangle 19">
            <a:extLst>
              <a:ext uri="{FF2B5EF4-FFF2-40B4-BE49-F238E27FC236}">
                <a16:creationId xmlns:a16="http://schemas.microsoft.com/office/drawing/2014/main" id="{7A3D0D80-2701-72FB-D597-6C35E3D887B4}"/>
              </a:ext>
            </a:extLst>
          </p:cNvPr>
          <p:cNvSpPr/>
          <p:nvPr/>
        </p:nvSpPr>
        <p:spPr>
          <a:xfrm>
            <a:off x="2355456" y="3125300"/>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A</a:t>
            </a:r>
          </a:p>
        </p:txBody>
      </p:sp>
      <p:sp>
        <p:nvSpPr>
          <p:cNvPr id="23" name="Rectangle 22">
            <a:extLst>
              <a:ext uri="{FF2B5EF4-FFF2-40B4-BE49-F238E27FC236}">
                <a16:creationId xmlns:a16="http://schemas.microsoft.com/office/drawing/2014/main" id="{4A3B8E32-6C76-4090-F674-DA76FEDFA48C}"/>
              </a:ext>
            </a:extLst>
          </p:cNvPr>
          <p:cNvSpPr/>
          <p:nvPr/>
        </p:nvSpPr>
        <p:spPr>
          <a:xfrm>
            <a:off x="2355456" y="4316523"/>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Aquit</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a:t>
            </a:r>
          </a:p>
        </p:txBody>
      </p:sp>
      <p:cxnSp>
        <p:nvCxnSpPr>
          <p:cNvPr id="24" name="Straight Arrow Connector 23">
            <a:extLst>
              <a:ext uri="{FF2B5EF4-FFF2-40B4-BE49-F238E27FC236}">
                <a16:creationId xmlns:a16="http://schemas.microsoft.com/office/drawing/2014/main" id="{24B8FC09-9EE5-5C83-9FB7-FC79D5349641}"/>
              </a:ext>
            </a:extLst>
          </p:cNvPr>
          <p:cNvCxnSpPr>
            <a:cxnSpLocks/>
          </p:cNvCxnSpPr>
          <p:nvPr/>
        </p:nvCxnSpPr>
        <p:spPr>
          <a:xfrm>
            <a:off x="1628988" y="3957404"/>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E59CEE9-4484-52BE-57CC-5603C40D46D8}"/>
              </a:ext>
            </a:extLst>
          </p:cNvPr>
          <p:cNvSpPr/>
          <p:nvPr/>
        </p:nvSpPr>
        <p:spPr>
          <a:xfrm>
            <a:off x="1243731" y="3333195"/>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26" name="Straight Arrow Connector 25">
            <a:extLst>
              <a:ext uri="{FF2B5EF4-FFF2-40B4-BE49-F238E27FC236}">
                <a16:creationId xmlns:a16="http://schemas.microsoft.com/office/drawing/2014/main" id="{00992873-6E85-59F2-66AE-19061911B806}"/>
              </a:ext>
            </a:extLst>
          </p:cNvPr>
          <p:cNvCxnSpPr>
            <a:cxnSpLocks/>
          </p:cNvCxnSpPr>
          <p:nvPr/>
        </p:nvCxnSpPr>
        <p:spPr>
          <a:xfrm flipV="1">
            <a:off x="1564980"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B7E91DD-8481-2179-31D8-42573D51AD7D}"/>
              </a:ext>
            </a:extLst>
          </p:cNvPr>
          <p:cNvCxnSpPr>
            <a:cxnSpLocks/>
          </p:cNvCxnSpPr>
          <p:nvPr/>
        </p:nvCxnSpPr>
        <p:spPr>
          <a:xfrm>
            <a:off x="1564980"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4E40438-793D-7A97-BD89-DE3B3B410109}"/>
              </a:ext>
            </a:extLst>
          </p:cNvPr>
          <p:cNvCxnSpPr>
            <a:cxnSpLocks/>
          </p:cNvCxnSpPr>
          <p:nvPr/>
        </p:nvCxnSpPr>
        <p:spPr>
          <a:xfrm>
            <a:off x="3345781" y="4841367"/>
            <a:ext cx="1128654" cy="826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C89AFC4-94B2-9B32-D15A-5CC571A42FC2}"/>
              </a:ext>
            </a:extLst>
          </p:cNvPr>
          <p:cNvSpPr/>
          <p:nvPr/>
        </p:nvSpPr>
        <p:spPr>
          <a:xfrm>
            <a:off x="3891922" y="5652634"/>
            <a:ext cx="2003579" cy="707886"/>
          </a:xfrm>
          <a:prstGeom prst="rect">
            <a:avLst/>
          </a:prstGeom>
        </p:spPr>
        <p:txBody>
          <a:bodyPr wrap="square">
            <a:spAutoFit/>
          </a:bodyPr>
          <a:lstStyle/>
          <a:p>
            <a:pPr lvl="0" algn="ct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Leave</a:t>
            </a:r>
            <a:b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market</a:t>
            </a:r>
          </a:p>
        </p:txBody>
      </p:sp>
      <p:sp>
        <p:nvSpPr>
          <p:cNvPr id="43" name="Arc 42">
            <a:extLst>
              <a:ext uri="{FF2B5EF4-FFF2-40B4-BE49-F238E27FC236}">
                <a16:creationId xmlns:a16="http://schemas.microsoft.com/office/drawing/2014/main" id="{0A2E73BB-3E6D-CAC9-59AA-25456B35B5A5}"/>
              </a:ext>
            </a:extLst>
          </p:cNvPr>
          <p:cNvSpPr/>
          <p:nvPr/>
        </p:nvSpPr>
        <p:spPr>
          <a:xfrm rot="17425365">
            <a:off x="1541308"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000ED72E-F268-459E-0E12-0E4AC77C83E5}"/>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11142811-7D14-80CF-1E78-E74C5B3C93CA}"/>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A57350F3-0756-5656-0AB4-20C2DBB70C12}"/>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B9A3ED9E-880D-ECAC-1992-D43C9897A7D7}"/>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058CA1F-0DE9-632C-A1A8-9F8DF76A281F}"/>
              </a:ext>
            </a:extLst>
          </p:cNvPr>
          <p:cNvCxnSpPr>
            <a:cxnSpLocks/>
          </p:cNvCxnSpPr>
          <p:nvPr/>
        </p:nvCxnSpPr>
        <p:spPr>
          <a:xfrm>
            <a:off x="4381332" y="3993980"/>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05A644DC-2224-41D6-F8D1-F64B6BCB50E2}"/>
              </a:ext>
            </a:extLst>
          </p:cNvPr>
          <p:cNvSpPr/>
          <p:nvPr/>
        </p:nvSpPr>
        <p:spPr>
          <a:xfrm>
            <a:off x="4879342" y="1855694"/>
            <a:ext cx="4980960" cy="4213185"/>
          </a:xfrm>
          <a:prstGeom prst="ellipse">
            <a:avLst/>
          </a:prstGeom>
          <a:solidFill>
            <a:srgbClr val="FFFC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13ADD94D-9698-8664-91CD-D1ED248742F4}"/>
              </a:ext>
            </a:extLst>
          </p:cNvPr>
          <p:cNvSpPr/>
          <p:nvPr/>
        </p:nvSpPr>
        <p:spPr>
          <a:xfrm>
            <a:off x="6778741" y="4316523"/>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Bquit</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a:t>
            </a:r>
          </a:p>
        </p:txBody>
      </p:sp>
      <p:cxnSp>
        <p:nvCxnSpPr>
          <p:cNvPr id="38" name="Straight Arrow Connector 37">
            <a:extLst>
              <a:ext uri="{FF2B5EF4-FFF2-40B4-BE49-F238E27FC236}">
                <a16:creationId xmlns:a16="http://schemas.microsoft.com/office/drawing/2014/main" id="{37345EE3-160B-F62E-0C43-635534952074}"/>
              </a:ext>
            </a:extLst>
          </p:cNvPr>
          <p:cNvCxnSpPr>
            <a:cxnSpLocks/>
          </p:cNvCxnSpPr>
          <p:nvPr/>
        </p:nvCxnSpPr>
        <p:spPr>
          <a:xfrm flipV="1">
            <a:off x="5988265"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0A6E617-0CD7-E19A-6557-E3A474D4E226}"/>
              </a:ext>
            </a:extLst>
          </p:cNvPr>
          <p:cNvCxnSpPr>
            <a:cxnSpLocks/>
          </p:cNvCxnSpPr>
          <p:nvPr/>
        </p:nvCxnSpPr>
        <p:spPr>
          <a:xfrm>
            <a:off x="5988265"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2CB55D4C-BD33-E2DF-F7A0-C436F4FF8C59}"/>
              </a:ext>
            </a:extLst>
          </p:cNvPr>
          <p:cNvSpPr/>
          <p:nvPr/>
        </p:nvSpPr>
        <p:spPr>
          <a:xfrm rot="17425365">
            <a:off x="5772037"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ectangle 41">
            <a:extLst>
              <a:ext uri="{FF2B5EF4-FFF2-40B4-BE49-F238E27FC236}">
                <a16:creationId xmlns:a16="http://schemas.microsoft.com/office/drawing/2014/main" id="{04549755-786C-C05A-114E-FCD5E10568F0}"/>
              </a:ext>
            </a:extLst>
          </p:cNvPr>
          <p:cNvSpPr/>
          <p:nvPr/>
        </p:nvSpPr>
        <p:spPr>
          <a:xfrm>
            <a:off x="519071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4" name="Straight Arrow Connector 43">
            <a:extLst>
              <a:ext uri="{FF2B5EF4-FFF2-40B4-BE49-F238E27FC236}">
                <a16:creationId xmlns:a16="http://schemas.microsoft.com/office/drawing/2014/main" id="{CBA4C8E6-D4AF-11A4-73BC-9F3B7DAB710E}"/>
              </a:ext>
            </a:extLst>
          </p:cNvPr>
          <p:cNvCxnSpPr>
            <a:cxnSpLocks/>
          </p:cNvCxnSpPr>
          <p:nvPr/>
        </p:nvCxnSpPr>
        <p:spPr>
          <a:xfrm flipH="1">
            <a:off x="5327436" y="4841367"/>
            <a:ext cx="2152854" cy="8164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EF423DAF-317D-411B-E106-C938D2869B2B}"/>
              </a:ext>
            </a:extLst>
          </p:cNvPr>
          <p:cNvSpPr/>
          <p:nvPr/>
        </p:nvSpPr>
        <p:spPr>
          <a:xfrm>
            <a:off x="5631967" y="3312647"/>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sp>
        <p:nvSpPr>
          <p:cNvPr id="47" name="Rectangle 46">
            <a:extLst>
              <a:ext uri="{FF2B5EF4-FFF2-40B4-BE49-F238E27FC236}">
                <a16:creationId xmlns:a16="http://schemas.microsoft.com/office/drawing/2014/main" id="{7ACA12BD-AEB8-997D-93C4-C22AC16A7895}"/>
              </a:ext>
            </a:extLst>
          </p:cNvPr>
          <p:cNvSpPr/>
          <p:nvPr/>
        </p:nvSpPr>
        <p:spPr>
          <a:xfrm>
            <a:off x="5738897" y="2047862"/>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48" name="Rectangle 47">
            <a:extLst>
              <a:ext uri="{FF2B5EF4-FFF2-40B4-BE49-F238E27FC236}">
                <a16:creationId xmlns:a16="http://schemas.microsoft.com/office/drawing/2014/main" id="{38C2CA9D-CCC5-2269-0D01-51ECB921B100}"/>
              </a:ext>
            </a:extLst>
          </p:cNvPr>
          <p:cNvSpPr/>
          <p:nvPr/>
        </p:nvSpPr>
        <p:spPr>
          <a:xfrm>
            <a:off x="5687464"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49" name="Straight Arrow Connector 48">
            <a:extLst>
              <a:ext uri="{FF2B5EF4-FFF2-40B4-BE49-F238E27FC236}">
                <a16:creationId xmlns:a16="http://schemas.microsoft.com/office/drawing/2014/main" id="{91B06C1C-4FDE-7985-9A97-FC98AAE4480C}"/>
              </a:ext>
            </a:extLst>
          </p:cNvPr>
          <p:cNvCxnSpPr>
            <a:cxnSpLocks/>
            <a:stCxn id="48" idx="0"/>
          </p:cNvCxnSpPr>
          <p:nvPr/>
        </p:nvCxnSpPr>
        <p:spPr>
          <a:xfrm flipV="1">
            <a:off x="6027028"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39981585-E3D9-600B-87D6-9D9FB101624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7259174-4287-D216-7204-FE32B437A299}"/>
              </a:ext>
            </a:extLst>
          </p:cNvPr>
          <p:cNvSpPr/>
          <p:nvPr/>
        </p:nvSpPr>
        <p:spPr>
          <a:xfrm>
            <a:off x="6687255" y="3128990"/>
            <a:ext cx="2210880" cy="11068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Bwork</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a:t>
            </a:r>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sz="2000" b="1" baseline="-250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i</a:t>
            </a:r>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R</a:t>
            </a:r>
            <a:r>
              <a:rPr lang="el-GR"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β</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E[pay] + </a:t>
            </a:r>
            <a:b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(1-R)</a:t>
            </a:r>
            <a:r>
              <a:rPr lang="el-GR"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l-GR"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β</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25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t+1</a:t>
            </a:r>
          </a:p>
        </p:txBody>
      </p:sp>
      <p:sp>
        <p:nvSpPr>
          <p:cNvPr id="7" name="Rectangle 6">
            <a:extLst>
              <a:ext uri="{FF2B5EF4-FFF2-40B4-BE49-F238E27FC236}">
                <a16:creationId xmlns:a16="http://schemas.microsoft.com/office/drawing/2014/main" id="{7EBF519E-D6EF-7023-1596-81D3D18E87F2}"/>
              </a:ext>
            </a:extLst>
          </p:cNvPr>
          <p:cNvSpPr/>
          <p:nvPr/>
        </p:nvSpPr>
        <p:spPr>
          <a:xfrm>
            <a:off x="8037149" y="2837349"/>
            <a:ext cx="926945" cy="461665"/>
          </a:xfrm>
          <a:prstGeom prst="rect">
            <a:avLst/>
          </a:prstGeom>
        </p:spPr>
        <p:txBody>
          <a:bodyPr wrap="square">
            <a:spAutoFit/>
          </a:bodyPr>
          <a:lstStyle/>
          <a:p>
            <a:pPr lvl="0" algn="ctr"/>
            <a:r>
              <a:rPr lang="en-US" sz="12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cost to work</a:t>
            </a:r>
          </a:p>
        </p:txBody>
      </p:sp>
      <p:sp>
        <p:nvSpPr>
          <p:cNvPr id="9" name="Rectangle 8">
            <a:extLst>
              <a:ext uri="{FF2B5EF4-FFF2-40B4-BE49-F238E27FC236}">
                <a16:creationId xmlns:a16="http://schemas.microsoft.com/office/drawing/2014/main" id="{363D7B49-8566-0E9D-7284-9ED193CC1C6A}"/>
              </a:ext>
            </a:extLst>
          </p:cNvPr>
          <p:cNvSpPr/>
          <p:nvPr/>
        </p:nvSpPr>
        <p:spPr>
          <a:xfrm>
            <a:off x="7576395" y="4070024"/>
            <a:ext cx="1336287" cy="276999"/>
          </a:xfrm>
          <a:prstGeom prst="rect">
            <a:avLst/>
          </a:prstGeom>
        </p:spPr>
        <p:txBody>
          <a:bodyPr wrap="square">
            <a:spAutoFit/>
          </a:bodyPr>
          <a:lstStyle/>
          <a:p>
            <a:pPr lvl="0" algn="ctr"/>
            <a:r>
              <a:rPr lang="en-US" sz="12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p:txBody>
      </p:sp>
      <p:sp>
        <p:nvSpPr>
          <p:cNvPr id="10" name="Rectangle 9">
            <a:extLst>
              <a:ext uri="{FF2B5EF4-FFF2-40B4-BE49-F238E27FC236}">
                <a16:creationId xmlns:a16="http://schemas.microsoft.com/office/drawing/2014/main" id="{1DE955A2-0759-6554-43B3-6B294217E48E}"/>
              </a:ext>
            </a:extLst>
          </p:cNvPr>
          <p:cNvSpPr/>
          <p:nvPr/>
        </p:nvSpPr>
        <p:spPr>
          <a:xfrm>
            <a:off x="6375360" y="3557901"/>
            <a:ext cx="926945" cy="276999"/>
          </a:xfrm>
          <a:prstGeom prst="rect">
            <a:avLst/>
          </a:prstGeom>
        </p:spPr>
        <p:txBody>
          <a:bodyPr wrap="square">
            <a:spAutoFit/>
          </a:bodyPr>
          <a:lstStyle/>
          <a:p>
            <a:pPr lvl="0" algn="ctr"/>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match</a:t>
            </a:r>
          </a:p>
        </p:txBody>
      </p:sp>
      <p:sp>
        <p:nvSpPr>
          <p:cNvPr id="11" name="Rectangle 10">
            <a:extLst>
              <a:ext uri="{FF2B5EF4-FFF2-40B4-BE49-F238E27FC236}">
                <a16:creationId xmlns:a16="http://schemas.microsoft.com/office/drawing/2014/main" id="{820992A5-49DA-7EAD-3F81-906AB50581EE}"/>
              </a:ext>
            </a:extLst>
          </p:cNvPr>
          <p:cNvSpPr/>
          <p:nvPr/>
        </p:nvSpPr>
        <p:spPr>
          <a:xfrm>
            <a:off x="6325083" y="3879866"/>
            <a:ext cx="926945" cy="276999"/>
          </a:xfrm>
          <a:prstGeom prst="rect">
            <a:avLst/>
          </a:prstGeom>
        </p:spPr>
        <p:txBody>
          <a:bodyPr wrap="square">
            <a:spAutoFit/>
          </a:bodyPr>
          <a:lstStyle/>
          <a:p>
            <a:pPr lvl="0" algn="ctr"/>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no match</a:t>
            </a:r>
          </a:p>
        </p:txBody>
      </p:sp>
      <p:sp>
        <p:nvSpPr>
          <p:cNvPr id="3" name="Rectangle 2">
            <a:extLst>
              <a:ext uri="{FF2B5EF4-FFF2-40B4-BE49-F238E27FC236}">
                <a16:creationId xmlns:a16="http://schemas.microsoft.com/office/drawing/2014/main" id="{56DEE4E5-6D94-8B91-9433-BC44F4E6C926}"/>
              </a:ext>
            </a:extLst>
          </p:cNvPr>
          <p:cNvSpPr/>
          <p:nvPr/>
        </p:nvSpPr>
        <p:spPr>
          <a:xfrm>
            <a:off x="2355456" y="3739120"/>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Bwork</a:t>
            </a:r>
            <a:endPar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844621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A2EF9-4153-91BE-8255-A4F9455A7902}"/>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0315EEF9-9C7A-DECC-3569-6FFB0DD4CCFB}"/>
              </a:ext>
            </a:extLst>
          </p:cNvPr>
          <p:cNvSpPr/>
          <p:nvPr/>
        </p:nvSpPr>
        <p:spPr>
          <a:xfrm>
            <a:off x="317983" y="1855694"/>
            <a:ext cx="4474300" cy="4213185"/>
          </a:xfrm>
          <a:prstGeom prst="ellipse">
            <a:avLst/>
          </a:prstGeom>
          <a:solidFill>
            <a:srgbClr val="5B9BD5">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57FFB097-806C-28DE-6DCE-ACAB413A5F5B}"/>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192AD8AD-FF05-5BFC-E593-CCC65E122A45}"/>
              </a:ext>
            </a:extLst>
          </p:cNvPr>
          <p:cNvSpPr/>
          <p:nvPr/>
        </p:nvSpPr>
        <p:spPr>
          <a:xfrm>
            <a:off x="76730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 name="Straight Arrow Connector 3">
            <a:extLst>
              <a:ext uri="{FF2B5EF4-FFF2-40B4-BE49-F238E27FC236}">
                <a16:creationId xmlns:a16="http://schemas.microsoft.com/office/drawing/2014/main" id="{BBDEF0B9-6036-929A-7405-ACAB86272561}"/>
              </a:ext>
            </a:extLst>
          </p:cNvPr>
          <p:cNvCxnSpPr>
            <a:cxnSpLocks/>
          </p:cNvCxnSpPr>
          <p:nvPr/>
        </p:nvCxnSpPr>
        <p:spPr>
          <a:xfrm>
            <a:off x="-217170" y="3957404"/>
            <a:ext cx="94084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9321E47-0F3B-3DA5-6B91-DB6230B8F9A5}"/>
              </a:ext>
            </a:extLst>
          </p:cNvPr>
          <p:cNvSpPr/>
          <p:nvPr/>
        </p:nvSpPr>
        <p:spPr>
          <a:xfrm>
            <a:off x="-37307" y="3370306"/>
            <a:ext cx="765700" cy="584775"/>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a:t>
            </a:r>
            <a:b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A</a:t>
            </a:r>
          </a:p>
        </p:txBody>
      </p:sp>
      <p:sp>
        <p:nvSpPr>
          <p:cNvPr id="23" name="Rectangle 22">
            <a:extLst>
              <a:ext uri="{FF2B5EF4-FFF2-40B4-BE49-F238E27FC236}">
                <a16:creationId xmlns:a16="http://schemas.microsoft.com/office/drawing/2014/main" id="{9C17CDA4-592A-AD92-1E48-CE8AE5D9C8A2}"/>
              </a:ext>
            </a:extLst>
          </p:cNvPr>
          <p:cNvSpPr/>
          <p:nvPr/>
        </p:nvSpPr>
        <p:spPr>
          <a:xfrm>
            <a:off x="2355456" y="4316523"/>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Aquit</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a:t>
            </a:r>
          </a:p>
        </p:txBody>
      </p:sp>
      <p:cxnSp>
        <p:nvCxnSpPr>
          <p:cNvPr id="24" name="Straight Arrow Connector 23">
            <a:extLst>
              <a:ext uri="{FF2B5EF4-FFF2-40B4-BE49-F238E27FC236}">
                <a16:creationId xmlns:a16="http://schemas.microsoft.com/office/drawing/2014/main" id="{B98E25EB-2794-FA29-1844-A94B3D2C7C84}"/>
              </a:ext>
            </a:extLst>
          </p:cNvPr>
          <p:cNvCxnSpPr>
            <a:cxnSpLocks/>
          </p:cNvCxnSpPr>
          <p:nvPr/>
        </p:nvCxnSpPr>
        <p:spPr>
          <a:xfrm>
            <a:off x="1628988" y="3957404"/>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BBA2F32-1C20-67EA-6369-38484F37C470}"/>
              </a:ext>
            </a:extLst>
          </p:cNvPr>
          <p:cNvSpPr/>
          <p:nvPr/>
        </p:nvSpPr>
        <p:spPr>
          <a:xfrm>
            <a:off x="1243731" y="3333195"/>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26" name="Straight Arrow Connector 25">
            <a:extLst>
              <a:ext uri="{FF2B5EF4-FFF2-40B4-BE49-F238E27FC236}">
                <a16:creationId xmlns:a16="http://schemas.microsoft.com/office/drawing/2014/main" id="{48A0FAAF-D31F-D2CA-606E-6942D8EF7003}"/>
              </a:ext>
            </a:extLst>
          </p:cNvPr>
          <p:cNvCxnSpPr>
            <a:cxnSpLocks/>
          </p:cNvCxnSpPr>
          <p:nvPr/>
        </p:nvCxnSpPr>
        <p:spPr>
          <a:xfrm flipV="1">
            <a:off x="1564980"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B661B69-485F-450A-FE56-39B7813BA377}"/>
              </a:ext>
            </a:extLst>
          </p:cNvPr>
          <p:cNvCxnSpPr>
            <a:cxnSpLocks/>
          </p:cNvCxnSpPr>
          <p:nvPr/>
        </p:nvCxnSpPr>
        <p:spPr>
          <a:xfrm>
            <a:off x="1564980"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E2DCC43-A09B-B917-34ED-174CB981A390}"/>
              </a:ext>
            </a:extLst>
          </p:cNvPr>
          <p:cNvCxnSpPr>
            <a:cxnSpLocks/>
          </p:cNvCxnSpPr>
          <p:nvPr/>
        </p:nvCxnSpPr>
        <p:spPr>
          <a:xfrm>
            <a:off x="3345781" y="4841367"/>
            <a:ext cx="1128654" cy="8262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29F96E8-57A3-CD19-321A-58358066ECF9}"/>
              </a:ext>
            </a:extLst>
          </p:cNvPr>
          <p:cNvSpPr/>
          <p:nvPr/>
        </p:nvSpPr>
        <p:spPr>
          <a:xfrm>
            <a:off x="3891922" y="5652634"/>
            <a:ext cx="2003579" cy="707886"/>
          </a:xfrm>
          <a:prstGeom prst="rect">
            <a:avLst/>
          </a:prstGeom>
        </p:spPr>
        <p:txBody>
          <a:bodyPr wrap="square">
            <a:spAutoFit/>
          </a:bodyPr>
          <a:lstStyle/>
          <a:p>
            <a:pPr lvl="0" algn="ct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Leave</a:t>
            </a:r>
            <a:b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market</a:t>
            </a:r>
          </a:p>
        </p:txBody>
      </p:sp>
      <p:sp>
        <p:nvSpPr>
          <p:cNvPr id="43" name="Arc 42">
            <a:extLst>
              <a:ext uri="{FF2B5EF4-FFF2-40B4-BE49-F238E27FC236}">
                <a16:creationId xmlns:a16="http://schemas.microsoft.com/office/drawing/2014/main" id="{9EFC18FA-2D63-1526-7EF4-4FE61FAAFA75}"/>
              </a:ext>
            </a:extLst>
          </p:cNvPr>
          <p:cNvSpPr/>
          <p:nvPr/>
        </p:nvSpPr>
        <p:spPr>
          <a:xfrm rot="17425365">
            <a:off x="1541308" y="2377083"/>
            <a:ext cx="3042961" cy="3814198"/>
          </a:xfrm>
          <a:prstGeom prst="arc">
            <a:avLst>
              <a:gd name="adj1" fmla="val 16200000"/>
              <a:gd name="adj2" fmla="val 20231829"/>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30C690E8-DACB-2B1E-E8BA-5160A885DA4C}"/>
              </a:ext>
            </a:extLst>
          </p:cNvPr>
          <p:cNvSpPr/>
          <p:nvPr/>
        </p:nvSpPr>
        <p:spPr>
          <a:xfrm>
            <a:off x="1356698" y="2052787"/>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66" name="Rectangle 65">
            <a:extLst>
              <a:ext uri="{FF2B5EF4-FFF2-40B4-BE49-F238E27FC236}">
                <a16:creationId xmlns:a16="http://schemas.microsoft.com/office/drawing/2014/main" id="{BA4195BF-2D7E-81F9-A34B-CB3B4C947975}"/>
              </a:ext>
            </a:extLst>
          </p:cNvPr>
          <p:cNvSpPr/>
          <p:nvPr/>
        </p:nvSpPr>
        <p:spPr>
          <a:xfrm>
            <a:off x="3844630" y="536314"/>
            <a:ext cx="4636275" cy="892552"/>
          </a:xfrm>
          <a:prstGeom prst="rect">
            <a:avLst/>
          </a:prstGeom>
        </p:spPr>
        <p:txBody>
          <a:bodyPr wrap="square">
            <a:spAutoFit/>
          </a:bodyPr>
          <a:lstStyle/>
          <a:p>
            <a:pPr lvl="0"/>
            <a:r>
              <a:rPr lang="en-US" sz="2800" dirty="0">
                <a:latin typeface="CMU Sans Serif Medium" panose="02000603000000000000" pitchFamily="2" charset="0"/>
                <a:ea typeface="CMU Sans Serif Medium" panose="02000603000000000000" pitchFamily="2" charset="0"/>
                <a:cs typeface="CMU Sans Serif Medium" panose="02000603000000000000" pitchFamily="2" charset="0"/>
              </a:rPr>
              <a:t>2 firms in the same industry</a:t>
            </a:r>
          </a:p>
          <a:p>
            <a:pPr lvl="0"/>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Finite time horizon, every 20 mins</a:t>
            </a:r>
          </a:p>
        </p:txBody>
      </p:sp>
      <p:sp>
        <p:nvSpPr>
          <p:cNvPr id="35" name="Rectangle 34">
            <a:extLst>
              <a:ext uri="{FF2B5EF4-FFF2-40B4-BE49-F238E27FC236}">
                <a16:creationId xmlns:a16="http://schemas.microsoft.com/office/drawing/2014/main" id="{B0070629-B396-2C52-C269-0C7192C5A86A}"/>
              </a:ext>
            </a:extLst>
          </p:cNvPr>
          <p:cNvSpPr/>
          <p:nvPr/>
        </p:nvSpPr>
        <p:spPr>
          <a:xfrm>
            <a:off x="1261768"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36" name="Straight Arrow Connector 35">
            <a:extLst>
              <a:ext uri="{FF2B5EF4-FFF2-40B4-BE49-F238E27FC236}">
                <a16:creationId xmlns:a16="http://schemas.microsoft.com/office/drawing/2014/main" id="{B30A54B4-2B8D-AA83-45DB-7F80D3D73FC0}"/>
              </a:ext>
            </a:extLst>
          </p:cNvPr>
          <p:cNvCxnSpPr>
            <a:cxnSpLocks/>
            <a:stCxn id="35" idx="0"/>
          </p:cNvCxnSpPr>
          <p:nvPr/>
        </p:nvCxnSpPr>
        <p:spPr>
          <a:xfrm flipV="1">
            <a:off x="1601332"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263E86A-7C3F-DF22-CC80-8398CCEFE57C}"/>
              </a:ext>
            </a:extLst>
          </p:cNvPr>
          <p:cNvCxnSpPr>
            <a:cxnSpLocks/>
          </p:cNvCxnSpPr>
          <p:nvPr/>
        </p:nvCxnSpPr>
        <p:spPr>
          <a:xfrm>
            <a:off x="4381332" y="3993980"/>
            <a:ext cx="6492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FA8DB4F8-8CB9-6331-FFFE-1A58907DFE64}"/>
              </a:ext>
            </a:extLst>
          </p:cNvPr>
          <p:cNvSpPr/>
          <p:nvPr/>
        </p:nvSpPr>
        <p:spPr>
          <a:xfrm>
            <a:off x="4879342" y="1855694"/>
            <a:ext cx="4980960" cy="4213185"/>
          </a:xfrm>
          <a:prstGeom prst="ellipse">
            <a:avLst/>
          </a:prstGeom>
          <a:solidFill>
            <a:srgbClr val="FFFC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39A6E2DC-3038-3F0B-ED51-464F7CC25816}"/>
              </a:ext>
            </a:extLst>
          </p:cNvPr>
          <p:cNvSpPr/>
          <p:nvPr/>
        </p:nvSpPr>
        <p:spPr>
          <a:xfrm>
            <a:off x="6778741" y="4316523"/>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Bquit</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a:t>
            </a:r>
          </a:p>
        </p:txBody>
      </p:sp>
      <p:cxnSp>
        <p:nvCxnSpPr>
          <p:cNvPr id="38" name="Straight Arrow Connector 37">
            <a:extLst>
              <a:ext uri="{FF2B5EF4-FFF2-40B4-BE49-F238E27FC236}">
                <a16:creationId xmlns:a16="http://schemas.microsoft.com/office/drawing/2014/main" id="{01D4FD4A-BFAD-536B-9A78-AEABBD7B4522}"/>
              </a:ext>
            </a:extLst>
          </p:cNvPr>
          <p:cNvCxnSpPr>
            <a:cxnSpLocks/>
          </p:cNvCxnSpPr>
          <p:nvPr/>
        </p:nvCxnSpPr>
        <p:spPr>
          <a:xfrm flipV="1">
            <a:off x="5988265" y="3372188"/>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582FE46-7205-3DF1-40F5-B5530B186C60}"/>
              </a:ext>
            </a:extLst>
          </p:cNvPr>
          <p:cNvCxnSpPr>
            <a:cxnSpLocks/>
          </p:cNvCxnSpPr>
          <p:nvPr/>
        </p:nvCxnSpPr>
        <p:spPr>
          <a:xfrm>
            <a:off x="5988265" y="3978992"/>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1376F3A1-0262-8F4E-CA82-98E3B156F302}"/>
              </a:ext>
            </a:extLst>
          </p:cNvPr>
          <p:cNvSpPr/>
          <p:nvPr/>
        </p:nvSpPr>
        <p:spPr>
          <a:xfrm rot="17425365">
            <a:off x="5772037" y="2377083"/>
            <a:ext cx="3042961" cy="3814198"/>
          </a:xfrm>
          <a:prstGeom prst="arc">
            <a:avLst>
              <a:gd name="adj1" fmla="val 16200000"/>
              <a:gd name="adj2" fmla="val 989240"/>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ectangle 41">
            <a:extLst>
              <a:ext uri="{FF2B5EF4-FFF2-40B4-BE49-F238E27FC236}">
                <a16:creationId xmlns:a16="http://schemas.microsoft.com/office/drawing/2014/main" id="{9AA05336-5348-C342-6852-919D9AA582F9}"/>
              </a:ext>
            </a:extLst>
          </p:cNvPr>
          <p:cNvSpPr/>
          <p:nvPr/>
        </p:nvSpPr>
        <p:spPr>
          <a:xfrm>
            <a:off x="5190718" y="3690633"/>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cxnSp>
        <p:nvCxnSpPr>
          <p:cNvPr id="44" name="Straight Arrow Connector 43">
            <a:extLst>
              <a:ext uri="{FF2B5EF4-FFF2-40B4-BE49-F238E27FC236}">
                <a16:creationId xmlns:a16="http://schemas.microsoft.com/office/drawing/2014/main" id="{3C56A5AA-A069-70D9-ABA6-DEE3B916CA30}"/>
              </a:ext>
            </a:extLst>
          </p:cNvPr>
          <p:cNvCxnSpPr>
            <a:cxnSpLocks/>
          </p:cNvCxnSpPr>
          <p:nvPr/>
        </p:nvCxnSpPr>
        <p:spPr>
          <a:xfrm flipH="1">
            <a:off x="5327436" y="4841367"/>
            <a:ext cx="2152854" cy="8164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C4962DD4-0759-BEDB-09E7-F72C6A5DEBC9}"/>
              </a:ext>
            </a:extLst>
          </p:cNvPr>
          <p:cNvSpPr/>
          <p:nvPr/>
        </p:nvSpPr>
        <p:spPr>
          <a:xfrm>
            <a:off x="5631967" y="3312647"/>
            <a:ext cx="926945" cy="338554"/>
          </a:xfrm>
          <a:prstGeom prst="rect">
            <a:avLst/>
          </a:prstGeom>
        </p:spPr>
        <p:txBody>
          <a:bodyPr wrap="square">
            <a:spAutoFit/>
          </a:bodyPr>
          <a:lstStyle/>
          <a:p>
            <a:pPr lvl="0" algn="ctr"/>
            <a:r>
              <a:rPr lang="en-US" sz="16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sp>
        <p:nvSpPr>
          <p:cNvPr id="47" name="Rectangle 46">
            <a:extLst>
              <a:ext uri="{FF2B5EF4-FFF2-40B4-BE49-F238E27FC236}">
                <a16:creationId xmlns:a16="http://schemas.microsoft.com/office/drawing/2014/main" id="{D6F6CAE0-0B92-64C2-A2E9-59377B9CB373}"/>
              </a:ext>
            </a:extLst>
          </p:cNvPr>
          <p:cNvSpPr/>
          <p:nvPr/>
        </p:nvSpPr>
        <p:spPr>
          <a:xfrm>
            <a:off x="5738897" y="2047862"/>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48" name="Rectangle 47">
            <a:extLst>
              <a:ext uri="{FF2B5EF4-FFF2-40B4-BE49-F238E27FC236}">
                <a16:creationId xmlns:a16="http://schemas.microsoft.com/office/drawing/2014/main" id="{8F584656-9879-9BE4-20F8-9B0C62B171DA}"/>
              </a:ext>
            </a:extLst>
          </p:cNvPr>
          <p:cNvSpPr/>
          <p:nvPr/>
        </p:nvSpPr>
        <p:spPr>
          <a:xfrm>
            <a:off x="5687464" y="4321138"/>
            <a:ext cx="679127" cy="300235"/>
          </a:xfrm>
          <a:prstGeom prst="rect">
            <a:avLst/>
          </a:prstGeom>
          <a:solidFill>
            <a:srgbClr val="0070C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Info</a:t>
            </a:r>
          </a:p>
        </p:txBody>
      </p:sp>
      <p:cxnSp>
        <p:nvCxnSpPr>
          <p:cNvPr id="49" name="Straight Arrow Connector 48">
            <a:extLst>
              <a:ext uri="{FF2B5EF4-FFF2-40B4-BE49-F238E27FC236}">
                <a16:creationId xmlns:a16="http://schemas.microsoft.com/office/drawing/2014/main" id="{931995DE-114C-A241-2479-D69C8ECEE429}"/>
              </a:ext>
            </a:extLst>
          </p:cNvPr>
          <p:cNvCxnSpPr>
            <a:cxnSpLocks/>
            <a:stCxn id="48" idx="0"/>
          </p:cNvCxnSpPr>
          <p:nvPr/>
        </p:nvCxnSpPr>
        <p:spPr>
          <a:xfrm flipV="1">
            <a:off x="6027028" y="4049637"/>
            <a:ext cx="0" cy="2715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Driver Icon Vector Art, Icons, and Graphics for Free Download">
            <a:extLst>
              <a:ext uri="{FF2B5EF4-FFF2-40B4-BE49-F238E27FC236}">
                <a16:creationId xmlns:a16="http://schemas.microsoft.com/office/drawing/2014/main" id="{CBCAB833-5644-7943-527E-2D363854D227}"/>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756" t="22285" r="20637" b="21863"/>
          <a:stretch/>
        </p:blipFill>
        <p:spPr bwMode="auto">
          <a:xfrm>
            <a:off x="91767" y="5590776"/>
            <a:ext cx="1134376" cy="10810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883C1F5-295F-6335-6E63-036473DA578A}"/>
              </a:ext>
            </a:extLst>
          </p:cNvPr>
          <p:cNvSpPr/>
          <p:nvPr/>
        </p:nvSpPr>
        <p:spPr>
          <a:xfrm>
            <a:off x="6687255" y="3128990"/>
            <a:ext cx="2210880" cy="11068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Bwork</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a:t>
            </a:r>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sz="2000" b="1" baseline="-250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i</a:t>
            </a:r>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R</a:t>
            </a:r>
            <a:r>
              <a:rPr lang="el-GR"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β</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E[pay] + </a:t>
            </a:r>
            <a:b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(1-R)</a:t>
            </a:r>
            <a:r>
              <a:rPr lang="el-GR"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l-GR"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β</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25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t+1</a:t>
            </a:r>
          </a:p>
        </p:txBody>
      </p:sp>
      <p:sp>
        <p:nvSpPr>
          <p:cNvPr id="7" name="Rectangle 6">
            <a:extLst>
              <a:ext uri="{FF2B5EF4-FFF2-40B4-BE49-F238E27FC236}">
                <a16:creationId xmlns:a16="http://schemas.microsoft.com/office/drawing/2014/main" id="{4734454A-06F8-4CCF-E61E-F8896470734F}"/>
              </a:ext>
            </a:extLst>
          </p:cNvPr>
          <p:cNvSpPr/>
          <p:nvPr/>
        </p:nvSpPr>
        <p:spPr>
          <a:xfrm>
            <a:off x="8075702" y="3003782"/>
            <a:ext cx="1106851" cy="276999"/>
          </a:xfrm>
          <a:prstGeom prst="rect">
            <a:avLst/>
          </a:prstGeom>
        </p:spPr>
        <p:txBody>
          <a:bodyPr wrap="square">
            <a:spAutoFit/>
          </a:bodyPr>
          <a:lstStyle/>
          <a:p>
            <a:pPr lvl="0" algn="ctr"/>
            <a:r>
              <a:rPr lang="en-US" sz="12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cost to work</a:t>
            </a:r>
          </a:p>
        </p:txBody>
      </p:sp>
      <p:sp>
        <p:nvSpPr>
          <p:cNvPr id="9" name="Rectangle 8">
            <a:extLst>
              <a:ext uri="{FF2B5EF4-FFF2-40B4-BE49-F238E27FC236}">
                <a16:creationId xmlns:a16="http://schemas.microsoft.com/office/drawing/2014/main" id="{0BA6E3CD-DFFA-7C9E-D692-928D194D36AD}"/>
              </a:ext>
            </a:extLst>
          </p:cNvPr>
          <p:cNvSpPr/>
          <p:nvPr/>
        </p:nvSpPr>
        <p:spPr>
          <a:xfrm>
            <a:off x="7576395" y="4070024"/>
            <a:ext cx="1336287" cy="276999"/>
          </a:xfrm>
          <a:prstGeom prst="rect">
            <a:avLst/>
          </a:prstGeom>
        </p:spPr>
        <p:txBody>
          <a:bodyPr wrap="square">
            <a:spAutoFit/>
          </a:bodyPr>
          <a:lstStyle/>
          <a:p>
            <a:pPr lvl="0" algn="ctr"/>
            <a:r>
              <a:rPr lang="en-US" sz="12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p:txBody>
      </p:sp>
      <p:sp>
        <p:nvSpPr>
          <p:cNvPr id="10" name="Rectangle 9">
            <a:extLst>
              <a:ext uri="{FF2B5EF4-FFF2-40B4-BE49-F238E27FC236}">
                <a16:creationId xmlns:a16="http://schemas.microsoft.com/office/drawing/2014/main" id="{F4B551D5-3736-DFB7-B4F7-12521A5311AA}"/>
              </a:ext>
            </a:extLst>
          </p:cNvPr>
          <p:cNvSpPr/>
          <p:nvPr/>
        </p:nvSpPr>
        <p:spPr>
          <a:xfrm>
            <a:off x="6375360" y="3557901"/>
            <a:ext cx="926945" cy="276999"/>
          </a:xfrm>
          <a:prstGeom prst="rect">
            <a:avLst/>
          </a:prstGeom>
        </p:spPr>
        <p:txBody>
          <a:bodyPr wrap="square">
            <a:spAutoFit/>
          </a:bodyPr>
          <a:lstStyle/>
          <a:p>
            <a:pPr lvl="0" algn="ctr"/>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match</a:t>
            </a:r>
          </a:p>
        </p:txBody>
      </p:sp>
      <p:sp>
        <p:nvSpPr>
          <p:cNvPr id="11" name="Rectangle 10">
            <a:extLst>
              <a:ext uri="{FF2B5EF4-FFF2-40B4-BE49-F238E27FC236}">
                <a16:creationId xmlns:a16="http://schemas.microsoft.com/office/drawing/2014/main" id="{BBD32CDB-1D76-FBEB-A268-26C94303CC7B}"/>
              </a:ext>
            </a:extLst>
          </p:cNvPr>
          <p:cNvSpPr/>
          <p:nvPr/>
        </p:nvSpPr>
        <p:spPr>
          <a:xfrm>
            <a:off x="6325083" y="3879866"/>
            <a:ext cx="926945" cy="276999"/>
          </a:xfrm>
          <a:prstGeom prst="rect">
            <a:avLst/>
          </a:prstGeom>
        </p:spPr>
        <p:txBody>
          <a:bodyPr wrap="square">
            <a:spAutoFit/>
          </a:bodyPr>
          <a:lstStyle/>
          <a:p>
            <a:pPr lvl="0" algn="ctr"/>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no match</a:t>
            </a:r>
          </a:p>
        </p:txBody>
      </p:sp>
      <p:sp>
        <p:nvSpPr>
          <p:cNvPr id="3" name="Rectangle 2">
            <a:extLst>
              <a:ext uri="{FF2B5EF4-FFF2-40B4-BE49-F238E27FC236}">
                <a16:creationId xmlns:a16="http://schemas.microsoft.com/office/drawing/2014/main" id="{4AB7A2B4-FE53-7D16-4A81-15058514C198}"/>
              </a:ext>
            </a:extLst>
          </p:cNvPr>
          <p:cNvSpPr/>
          <p:nvPr/>
        </p:nvSpPr>
        <p:spPr>
          <a:xfrm>
            <a:off x="2355456" y="3739120"/>
            <a:ext cx="2009618"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Bwork</a:t>
            </a:r>
            <a:endPar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2" name="Rectangle 11">
            <a:extLst>
              <a:ext uri="{FF2B5EF4-FFF2-40B4-BE49-F238E27FC236}">
                <a16:creationId xmlns:a16="http://schemas.microsoft.com/office/drawing/2014/main" id="{8D444441-FF09-B41F-7921-588D02C160CA}"/>
              </a:ext>
            </a:extLst>
          </p:cNvPr>
          <p:cNvSpPr/>
          <p:nvPr/>
        </p:nvSpPr>
        <p:spPr>
          <a:xfrm>
            <a:off x="2447830" y="2703465"/>
            <a:ext cx="2210880" cy="11068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30000" dirty="0" err="1">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Awork</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w </a:t>
            </a:r>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sz="2000" b="1" baseline="-250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i</a:t>
            </a:r>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R</a:t>
            </a:r>
            <a:r>
              <a:rPr lang="el-GR"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β</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E[pay] + </a:t>
            </a:r>
            <a:b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(1-R)</a:t>
            </a:r>
            <a:r>
              <a:rPr lang="el-GR"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l-GR"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β</a:t>
            </a: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V</a:t>
            </a:r>
            <a:r>
              <a:rPr lang="en-US" sz="2000" baseline="-25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t+1</a:t>
            </a:r>
          </a:p>
        </p:txBody>
      </p:sp>
      <p:sp>
        <p:nvSpPr>
          <p:cNvPr id="13" name="Rectangle 12">
            <a:extLst>
              <a:ext uri="{FF2B5EF4-FFF2-40B4-BE49-F238E27FC236}">
                <a16:creationId xmlns:a16="http://schemas.microsoft.com/office/drawing/2014/main" id="{3B09A550-4E89-B8C0-6DCD-C43768E5789D}"/>
              </a:ext>
            </a:extLst>
          </p:cNvPr>
          <p:cNvSpPr/>
          <p:nvPr/>
        </p:nvSpPr>
        <p:spPr>
          <a:xfrm>
            <a:off x="3280444" y="2546579"/>
            <a:ext cx="1222953" cy="276999"/>
          </a:xfrm>
          <a:prstGeom prst="rect">
            <a:avLst/>
          </a:prstGeom>
        </p:spPr>
        <p:txBody>
          <a:bodyPr wrap="square">
            <a:spAutoFit/>
          </a:bodyPr>
          <a:lstStyle/>
          <a:p>
            <a:pPr lvl="0" algn="ctr"/>
            <a:r>
              <a:rPr lang="en-US" sz="12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cost to work</a:t>
            </a:r>
          </a:p>
        </p:txBody>
      </p:sp>
      <p:sp>
        <p:nvSpPr>
          <p:cNvPr id="16" name="Rectangle 15">
            <a:extLst>
              <a:ext uri="{FF2B5EF4-FFF2-40B4-BE49-F238E27FC236}">
                <a16:creationId xmlns:a16="http://schemas.microsoft.com/office/drawing/2014/main" id="{A981895B-BB81-B436-6DED-2824EDA7A9F3}"/>
              </a:ext>
            </a:extLst>
          </p:cNvPr>
          <p:cNvSpPr/>
          <p:nvPr/>
        </p:nvSpPr>
        <p:spPr>
          <a:xfrm>
            <a:off x="2171880" y="3085030"/>
            <a:ext cx="926945" cy="276999"/>
          </a:xfrm>
          <a:prstGeom prst="rect">
            <a:avLst/>
          </a:prstGeom>
        </p:spPr>
        <p:txBody>
          <a:bodyPr wrap="square">
            <a:spAutoFit/>
          </a:bodyPr>
          <a:lstStyle/>
          <a:p>
            <a:pPr lvl="0" algn="ctr"/>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match</a:t>
            </a:r>
          </a:p>
        </p:txBody>
      </p:sp>
      <p:sp>
        <p:nvSpPr>
          <p:cNvPr id="17" name="Rectangle 16">
            <a:extLst>
              <a:ext uri="{FF2B5EF4-FFF2-40B4-BE49-F238E27FC236}">
                <a16:creationId xmlns:a16="http://schemas.microsoft.com/office/drawing/2014/main" id="{398BA929-9DA2-81FC-AF45-CEAD10D49725}"/>
              </a:ext>
            </a:extLst>
          </p:cNvPr>
          <p:cNvSpPr/>
          <p:nvPr/>
        </p:nvSpPr>
        <p:spPr>
          <a:xfrm>
            <a:off x="2109214" y="3394654"/>
            <a:ext cx="926945" cy="276999"/>
          </a:xfrm>
          <a:prstGeom prst="rect">
            <a:avLst/>
          </a:prstGeom>
        </p:spPr>
        <p:txBody>
          <a:bodyPr wrap="square">
            <a:spAutoFit/>
          </a:bodyPr>
          <a:lstStyle/>
          <a:p>
            <a:pPr lvl="0" algn="ctr"/>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no match</a:t>
            </a:r>
          </a:p>
        </p:txBody>
      </p:sp>
      <p:sp>
        <p:nvSpPr>
          <p:cNvPr id="18" name="Rectangle 17">
            <a:extLst>
              <a:ext uri="{FF2B5EF4-FFF2-40B4-BE49-F238E27FC236}">
                <a16:creationId xmlns:a16="http://schemas.microsoft.com/office/drawing/2014/main" id="{B9374A7D-B01C-2D53-7108-FADA802721F7}"/>
              </a:ext>
            </a:extLst>
          </p:cNvPr>
          <p:cNvSpPr/>
          <p:nvPr/>
        </p:nvSpPr>
        <p:spPr>
          <a:xfrm>
            <a:off x="3372275" y="3634845"/>
            <a:ext cx="1336287" cy="276999"/>
          </a:xfrm>
          <a:prstGeom prst="rect">
            <a:avLst/>
          </a:prstGeom>
        </p:spPr>
        <p:txBody>
          <a:bodyPr wrap="square">
            <a:spAutoFit/>
          </a:bodyPr>
          <a:lstStyle/>
          <a:p>
            <a:pPr lvl="0" algn="ctr"/>
            <a:r>
              <a:rPr lang="en-US" sz="12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p:txBody>
      </p:sp>
    </p:spTree>
    <p:extLst>
      <p:ext uri="{BB962C8B-B14F-4D97-AF65-F5344CB8AC3E}">
        <p14:creationId xmlns:p14="http://schemas.microsoft.com/office/powerpoint/2010/main" val="3324422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23">
            <a:extLst>
              <a:ext uri="{FF2B5EF4-FFF2-40B4-BE49-F238E27FC236}">
                <a16:creationId xmlns:a16="http://schemas.microsoft.com/office/drawing/2014/main" id="{67E96367-E8A7-4342-8011-ADAA36392E67}"/>
              </a:ext>
            </a:extLst>
          </p:cNvPr>
          <p:cNvSpPr/>
          <p:nvPr/>
        </p:nvSpPr>
        <p:spPr>
          <a:xfrm>
            <a:off x="5329323" y="5412445"/>
            <a:ext cx="490627" cy="490627"/>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738B8DE-5DAF-054B-B947-AD1433CB8338}"/>
              </a:ext>
            </a:extLst>
          </p:cNvPr>
          <p:cNvSpPr/>
          <p:nvPr/>
        </p:nvSpPr>
        <p:spPr>
          <a:xfrm>
            <a:off x="5806994" y="5412445"/>
            <a:ext cx="490627" cy="490627"/>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530BCF3F-60D4-2E4D-802B-2A70D1FB5671}"/>
              </a:ext>
            </a:extLst>
          </p:cNvPr>
          <p:cNvSpPr/>
          <p:nvPr/>
        </p:nvSpPr>
        <p:spPr>
          <a:xfrm>
            <a:off x="2543631" y="1668167"/>
            <a:ext cx="730713" cy="730713"/>
          </a:xfrm>
          <a:prstGeom prst="ellipse">
            <a:avLst/>
          </a:prstGeom>
          <a:solidFill>
            <a:srgbClr val="FFF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9B03CDFE-946E-4446-AC9C-42EBD98EDCB6}"/>
              </a:ext>
            </a:extLst>
          </p:cNvPr>
          <p:cNvSpPr txBox="1">
            <a:spLocks/>
          </p:cNvSpPr>
          <p:nvPr/>
        </p:nvSpPr>
        <p:spPr>
          <a:xfrm>
            <a:off x="-1345155" y="1651647"/>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sp>
        <p:nvSpPr>
          <p:cNvPr id="22" name="Rectangle 21">
            <a:extLst>
              <a:ext uri="{FF2B5EF4-FFF2-40B4-BE49-F238E27FC236}">
                <a16:creationId xmlns:a16="http://schemas.microsoft.com/office/drawing/2014/main" id="{4E0E72E3-808D-C64D-9424-C85389877F0B}"/>
              </a:ext>
            </a:extLst>
          </p:cNvPr>
          <p:cNvSpPr/>
          <p:nvPr/>
        </p:nvSpPr>
        <p:spPr>
          <a:xfrm>
            <a:off x="446746" y="609978"/>
            <a:ext cx="33137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Our Model</a:t>
            </a:r>
            <a:endParaRPr lang="en-US" sz="2800" b="1" dirty="0">
              <a:solidFill>
                <a:srgbClr val="FFC000"/>
              </a:solidFill>
              <a:latin typeface="Helvetica" charset="0"/>
              <a:ea typeface="Helvetica" charset="0"/>
              <a:cs typeface="Helvetica" charset="0"/>
            </a:endParaRPr>
          </a:p>
        </p:txBody>
      </p:sp>
      <p:pic>
        <p:nvPicPr>
          <p:cNvPr id="54" name="Picture 2">
            <a:extLst>
              <a:ext uri="{FF2B5EF4-FFF2-40B4-BE49-F238E27FC236}">
                <a16:creationId xmlns:a16="http://schemas.microsoft.com/office/drawing/2014/main" id="{314E63E1-1BDE-6B40-A74F-66FE04A83E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776" b="50613"/>
          <a:stretch/>
        </p:blipFill>
        <p:spPr bwMode="auto">
          <a:xfrm>
            <a:off x="1124231" y="3594099"/>
            <a:ext cx="1113690" cy="134620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a:extLst>
              <a:ext uri="{FF2B5EF4-FFF2-40B4-BE49-F238E27FC236}">
                <a16:creationId xmlns:a16="http://schemas.microsoft.com/office/drawing/2014/main" id="{2751CEAD-6AA0-EB48-844A-7A39B77DF0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958" r="50690" b="50613"/>
          <a:stretch/>
        </p:blipFill>
        <p:spPr bwMode="auto">
          <a:xfrm>
            <a:off x="3229335" y="3594099"/>
            <a:ext cx="914400" cy="134620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BB567EF7-711B-1544-BE7F-0D36BB4227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772" r="27540" b="50613"/>
          <a:stretch/>
        </p:blipFill>
        <p:spPr bwMode="auto">
          <a:xfrm>
            <a:off x="5131031" y="3594099"/>
            <a:ext cx="887213" cy="134620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a:extLst>
              <a:ext uri="{FF2B5EF4-FFF2-40B4-BE49-F238E27FC236}">
                <a16:creationId xmlns:a16="http://schemas.microsoft.com/office/drawing/2014/main" id="{F32DA1C3-A47A-C54E-8018-4729909295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460" b="50613"/>
          <a:stretch/>
        </p:blipFill>
        <p:spPr bwMode="auto">
          <a:xfrm>
            <a:off x="7005540" y="3594099"/>
            <a:ext cx="1126644" cy="1346207"/>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E56565C5-6C78-F648-991F-F7AD06756285}"/>
              </a:ext>
            </a:extLst>
          </p:cNvPr>
          <p:cNvSpPr/>
          <p:nvPr/>
        </p:nvSpPr>
        <p:spPr>
          <a:xfrm>
            <a:off x="3815540" y="684765"/>
            <a:ext cx="3790846" cy="584775"/>
          </a:xfrm>
          <a:prstGeom prst="rect">
            <a:avLst/>
          </a:prstGeom>
        </p:spPr>
        <p:txBody>
          <a:bodyPr wrap="none">
            <a:spAutoFit/>
          </a:bodyPr>
          <a:lstStyle/>
          <a:p>
            <a:pPr lvl="0"/>
            <a:r>
              <a:rPr lang="en-US" sz="3200" dirty="0">
                <a:latin typeface="Helvetica" charset="0"/>
                <a:ea typeface="Helvetica" charset="0"/>
                <a:cs typeface="Helvetica" charset="0"/>
              </a:rPr>
              <a:t>Drivers’ Parameters</a:t>
            </a:r>
            <a:endParaRPr lang="en-US" sz="2000" i="1" dirty="0">
              <a:latin typeface="Helvetica" charset="0"/>
              <a:ea typeface="Helvetica" charset="0"/>
              <a:cs typeface="Helvetica" charset="0"/>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5A4A51B-6886-9342-9AE3-6A3E990A7AE9}"/>
                  </a:ext>
                </a:extLst>
              </p:cNvPr>
              <p:cNvSpPr/>
              <p:nvPr/>
            </p:nvSpPr>
            <p:spPr>
              <a:xfrm>
                <a:off x="2669584" y="1648804"/>
                <a:ext cx="730713" cy="769441"/>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440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𝛽</m:t>
                      </m:r>
                    </m:oMath>
                  </m:oMathPara>
                </a14:m>
                <a:endParaRPr lang="en-US" sz="4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mc:Choice>
        <mc:Fallback xmlns="">
          <p:sp>
            <p:nvSpPr>
              <p:cNvPr id="6" name="Rectangle 5">
                <a:extLst>
                  <a:ext uri="{FF2B5EF4-FFF2-40B4-BE49-F238E27FC236}">
                    <a16:creationId xmlns:a16="http://schemas.microsoft.com/office/drawing/2014/main" id="{55A4A51B-6886-9342-9AE3-6A3E990A7AE9}"/>
                  </a:ext>
                </a:extLst>
              </p:cNvPr>
              <p:cNvSpPr>
                <a:spLocks noRot="1" noChangeAspect="1" noMove="1" noResize="1" noEditPoints="1" noAdjustHandles="1" noChangeArrowheads="1" noChangeShapeType="1" noTextEdit="1"/>
              </p:cNvSpPr>
              <p:nvPr/>
            </p:nvSpPr>
            <p:spPr>
              <a:xfrm>
                <a:off x="2669584" y="1648804"/>
                <a:ext cx="730713" cy="769441"/>
              </a:xfrm>
              <a:prstGeom prst="rect">
                <a:avLst/>
              </a:prstGeom>
              <a:blipFill>
                <a:blip r:embed="rId4"/>
                <a:stretch>
                  <a:fillRect l="-22414" b="-17742"/>
                </a:stretch>
              </a:blipFill>
            </p:spPr>
            <p:txBody>
              <a:bodyPr/>
              <a:lstStyle/>
              <a:p>
                <a:r>
                  <a:rPr lang="en-US">
                    <a:noFill/>
                  </a:rPr>
                  <a:t> </a:t>
                </a:r>
              </a:p>
            </p:txBody>
          </p:sp>
        </mc:Fallback>
      </mc:AlternateContent>
      <p:sp>
        <p:nvSpPr>
          <p:cNvPr id="61" name="Rectangle 60">
            <a:extLst>
              <a:ext uri="{FF2B5EF4-FFF2-40B4-BE49-F238E27FC236}">
                <a16:creationId xmlns:a16="http://schemas.microsoft.com/office/drawing/2014/main" id="{A477F722-0C41-084E-BBDE-CAAA9B6685A0}"/>
              </a:ext>
            </a:extLst>
          </p:cNvPr>
          <p:cNvSpPr/>
          <p:nvPr/>
        </p:nvSpPr>
        <p:spPr>
          <a:xfrm>
            <a:off x="3178257" y="1825344"/>
            <a:ext cx="3790846" cy="400110"/>
          </a:xfrm>
          <a:prstGeom prst="rect">
            <a:avLst/>
          </a:prstGeom>
        </p:spPr>
        <p:txBody>
          <a:bodyPr wrap="square">
            <a:spAutoFit/>
          </a:bodyPr>
          <a:lstStyle/>
          <a:p>
            <a:r>
              <a:rPr lang="en-US" sz="2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discount / forward-looking factor</a:t>
            </a:r>
            <a:endParaRPr lang="en-US" sz="2000" dirty="0"/>
          </a:p>
        </p:txBody>
      </p:sp>
      <p:sp>
        <p:nvSpPr>
          <p:cNvPr id="62" name="Rectangle 61">
            <a:extLst>
              <a:ext uri="{FF2B5EF4-FFF2-40B4-BE49-F238E27FC236}">
                <a16:creationId xmlns:a16="http://schemas.microsoft.com/office/drawing/2014/main" id="{BAAE5311-0C98-AA4C-9699-3FDFE233B106}"/>
              </a:ext>
            </a:extLst>
          </p:cNvPr>
          <p:cNvSpPr/>
          <p:nvPr/>
        </p:nvSpPr>
        <p:spPr>
          <a:xfrm>
            <a:off x="3178257" y="2706742"/>
            <a:ext cx="4611505" cy="400110"/>
          </a:xfrm>
          <a:prstGeom prst="rect">
            <a:avLst/>
          </a:prstGeom>
        </p:spPr>
        <p:txBody>
          <a:bodyPr wrap="square">
            <a:spAutoFit/>
          </a:bodyPr>
          <a:lstStyle/>
          <a:p>
            <a:r>
              <a:rPr lang="en-US" sz="2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cost of working for a unit time interval</a:t>
            </a:r>
            <a:endParaRPr lang="en-US" sz="2000" dirty="0"/>
          </a:p>
        </p:txBody>
      </p:sp>
      <p:sp>
        <p:nvSpPr>
          <p:cNvPr id="63" name="Rectangle 62">
            <a:extLst>
              <a:ext uri="{FF2B5EF4-FFF2-40B4-BE49-F238E27FC236}">
                <a16:creationId xmlns:a16="http://schemas.microsoft.com/office/drawing/2014/main" id="{7A44242B-9015-9B47-8F1C-CCF786711770}"/>
              </a:ext>
            </a:extLst>
          </p:cNvPr>
          <p:cNvSpPr/>
          <p:nvPr/>
        </p:nvSpPr>
        <p:spPr>
          <a:xfrm>
            <a:off x="2555903" y="2594565"/>
            <a:ext cx="560366" cy="646331"/>
          </a:xfrm>
          <a:prstGeom prst="rect">
            <a:avLst/>
          </a:prstGeom>
        </p:spPr>
        <p:txBody>
          <a:bodyPr wrap="square">
            <a:spAutoFit/>
          </a:bodyPr>
          <a:lstStyle/>
          <a:p>
            <a:r>
              <a:rPr lang="en-US" sz="36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36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i</a:t>
            </a:r>
            <a:endParaRPr lang="en-US" sz="3600" i="1" baseline="-25000" dirty="0"/>
          </a:p>
        </p:txBody>
      </p:sp>
      <p:sp>
        <p:nvSpPr>
          <p:cNvPr id="64" name="Rectangle 63">
            <a:extLst>
              <a:ext uri="{FF2B5EF4-FFF2-40B4-BE49-F238E27FC236}">
                <a16:creationId xmlns:a16="http://schemas.microsoft.com/office/drawing/2014/main" id="{46F6F996-BA1C-E04C-93B6-3347689D37BA}"/>
              </a:ext>
            </a:extLst>
          </p:cNvPr>
          <p:cNvSpPr/>
          <p:nvPr/>
        </p:nvSpPr>
        <p:spPr>
          <a:xfrm>
            <a:off x="767308" y="1825344"/>
            <a:ext cx="1702184" cy="400110"/>
          </a:xfrm>
          <a:prstGeom prst="rect">
            <a:avLst/>
          </a:prstGeom>
        </p:spPr>
        <p:txBody>
          <a:bodyPr wrap="square">
            <a:spAutoFit/>
          </a:bodyPr>
          <a:lstStyle/>
          <a:p>
            <a:r>
              <a:rPr lang="en-US" sz="2000" dirty="0">
                <a:solidFill>
                  <a:srgbClr val="00B050"/>
                </a:solidFill>
                <a:latin typeface="CMU Sans Serif" panose="02000603000000000000" pitchFamily="50" charset="0"/>
                <a:ea typeface="CMU Sans Serif" panose="02000603000000000000" pitchFamily="50" charset="0"/>
                <a:cs typeface="CMU Sans Serif" panose="02000603000000000000" pitchFamily="50" charset="0"/>
              </a:rPr>
              <a:t>homogeneous</a:t>
            </a:r>
            <a:endParaRPr lang="en-US" sz="2000" dirty="0">
              <a:solidFill>
                <a:srgbClr val="00B050"/>
              </a:solidFill>
            </a:endParaRPr>
          </a:p>
        </p:txBody>
      </p:sp>
      <p:sp>
        <p:nvSpPr>
          <p:cNvPr id="65" name="Rectangle 64">
            <a:extLst>
              <a:ext uri="{FF2B5EF4-FFF2-40B4-BE49-F238E27FC236}">
                <a16:creationId xmlns:a16="http://schemas.microsoft.com/office/drawing/2014/main" id="{43A642C7-80A7-8847-BCD7-83F9A362A1A0}"/>
              </a:ext>
            </a:extLst>
          </p:cNvPr>
          <p:cNvSpPr/>
          <p:nvPr/>
        </p:nvSpPr>
        <p:spPr>
          <a:xfrm>
            <a:off x="767308" y="2705019"/>
            <a:ext cx="1702184" cy="400110"/>
          </a:xfrm>
          <a:prstGeom prst="rect">
            <a:avLst/>
          </a:prstGeom>
        </p:spPr>
        <p:txBody>
          <a:bodyPr wrap="square">
            <a:spAutoFit/>
          </a:bodyPr>
          <a:lstStyle/>
          <a:p>
            <a:r>
              <a:rPr lang="en-US" sz="2000" dirty="0">
                <a:solidFill>
                  <a:srgbClr val="00B050"/>
                </a:solidFill>
                <a:latin typeface="CMU Sans Serif" panose="02000603000000000000" pitchFamily="50" charset="0"/>
                <a:ea typeface="CMU Sans Serif" panose="02000603000000000000" pitchFamily="50" charset="0"/>
                <a:cs typeface="CMU Sans Serif" panose="02000603000000000000" pitchFamily="50" charset="0"/>
              </a:rPr>
              <a:t>heterogeneous</a:t>
            </a:r>
            <a:endParaRPr lang="en-US" sz="2000" dirty="0">
              <a:solidFill>
                <a:srgbClr val="00B050"/>
              </a:solidFill>
            </a:endParaRPr>
          </a:p>
        </p:txBody>
      </p:sp>
      <p:sp>
        <p:nvSpPr>
          <p:cNvPr id="67" name="Rectangle 66">
            <a:extLst>
              <a:ext uri="{FF2B5EF4-FFF2-40B4-BE49-F238E27FC236}">
                <a16:creationId xmlns:a16="http://schemas.microsoft.com/office/drawing/2014/main" id="{7001B11B-2972-EE4D-BF28-99845270A0C1}"/>
              </a:ext>
            </a:extLst>
          </p:cNvPr>
          <p:cNvSpPr/>
          <p:nvPr/>
        </p:nvSpPr>
        <p:spPr>
          <a:xfrm>
            <a:off x="1524738" y="3319545"/>
            <a:ext cx="536386" cy="400110"/>
          </a:xfrm>
          <a:prstGeom prst="rect">
            <a:avLst/>
          </a:prstGeom>
        </p:spPr>
        <p:txBody>
          <a:bodyPr wrap="square">
            <a:spAutoFit/>
          </a:bodyPr>
          <a:lstStyle/>
          <a:p>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20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1</a:t>
            </a:r>
            <a:endParaRPr lang="en-US" sz="2000" i="1" baseline="-25000" dirty="0"/>
          </a:p>
        </p:txBody>
      </p:sp>
      <p:sp>
        <p:nvSpPr>
          <p:cNvPr id="68" name="Rectangle 67">
            <a:extLst>
              <a:ext uri="{FF2B5EF4-FFF2-40B4-BE49-F238E27FC236}">
                <a16:creationId xmlns:a16="http://schemas.microsoft.com/office/drawing/2014/main" id="{809AFDAB-56F6-3242-8018-0F5E5F8341DC}"/>
              </a:ext>
            </a:extLst>
          </p:cNvPr>
          <p:cNvSpPr/>
          <p:nvPr/>
        </p:nvSpPr>
        <p:spPr>
          <a:xfrm>
            <a:off x="3457711" y="3319545"/>
            <a:ext cx="536386" cy="400110"/>
          </a:xfrm>
          <a:prstGeom prst="rect">
            <a:avLst/>
          </a:prstGeom>
        </p:spPr>
        <p:txBody>
          <a:bodyPr wrap="square">
            <a:spAutoFit/>
          </a:bodyPr>
          <a:lstStyle/>
          <a:p>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20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2</a:t>
            </a:r>
            <a:endParaRPr lang="en-US" sz="2000" i="1" baseline="-25000" dirty="0"/>
          </a:p>
        </p:txBody>
      </p:sp>
      <p:sp>
        <p:nvSpPr>
          <p:cNvPr id="69" name="Rectangle 68">
            <a:extLst>
              <a:ext uri="{FF2B5EF4-FFF2-40B4-BE49-F238E27FC236}">
                <a16:creationId xmlns:a16="http://schemas.microsoft.com/office/drawing/2014/main" id="{A2D7325D-B192-4D4C-8E73-7324583B3FC6}"/>
              </a:ext>
            </a:extLst>
          </p:cNvPr>
          <p:cNvSpPr/>
          <p:nvPr/>
        </p:nvSpPr>
        <p:spPr>
          <a:xfrm>
            <a:off x="5309660" y="3319545"/>
            <a:ext cx="536386" cy="400110"/>
          </a:xfrm>
          <a:prstGeom prst="rect">
            <a:avLst/>
          </a:prstGeom>
        </p:spPr>
        <p:txBody>
          <a:bodyPr wrap="square">
            <a:spAutoFit/>
          </a:bodyPr>
          <a:lstStyle/>
          <a:p>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20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3</a:t>
            </a:r>
            <a:endParaRPr lang="en-US" sz="2000" i="1" baseline="-25000" dirty="0"/>
          </a:p>
        </p:txBody>
      </p:sp>
      <p:sp>
        <p:nvSpPr>
          <p:cNvPr id="70" name="Rectangle 69">
            <a:extLst>
              <a:ext uri="{FF2B5EF4-FFF2-40B4-BE49-F238E27FC236}">
                <a16:creationId xmlns:a16="http://schemas.microsoft.com/office/drawing/2014/main" id="{5D19F5AF-DD80-F740-A226-288B673BE3B9}"/>
              </a:ext>
            </a:extLst>
          </p:cNvPr>
          <p:cNvSpPr/>
          <p:nvPr/>
        </p:nvSpPr>
        <p:spPr>
          <a:xfrm>
            <a:off x="7231057" y="3319545"/>
            <a:ext cx="536386" cy="400110"/>
          </a:xfrm>
          <a:prstGeom prst="rect">
            <a:avLst/>
          </a:prstGeom>
        </p:spPr>
        <p:txBody>
          <a:bodyPr wrap="square">
            <a:spAutoFit/>
          </a:bodyPr>
          <a:lstStyle/>
          <a:p>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20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4</a:t>
            </a:r>
            <a:endParaRPr lang="en-US" sz="2000" i="1" baseline="-25000" dirty="0"/>
          </a:p>
        </p:txBody>
      </p:sp>
      <p:sp>
        <p:nvSpPr>
          <p:cNvPr id="71" name="Rectangle 70">
            <a:extLst>
              <a:ext uri="{FF2B5EF4-FFF2-40B4-BE49-F238E27FC236}">
                <a16:creationId xmlns:a16="http://schemas.microsoft.com/office/drawing/2014/main" id="{5AE3762D-C975-0B4B-9AC1-1A9712D29329}"/>
              </a:ext>
            </a:extLst>
          </p:cNvPr>
          <p:cNvSpPr/>
          <p:nvPr/>
        </p:nvSpPr>
        <p:spPr>
          <a:xfrm>
            <a:off x="1681076" y="5242653"/>
            <a:ext cx="5706319" cy="707886"/>
          </a:xfrm>
          <a:prstGeom prst="rect">
            <a:avLst/>
          </a:prstGeom>
        </p:spPr>
        <p:txBody>
          <a:bodyPr wrap="square">
            <a:spAutoFit/>
          </a:bodyPr>
          <a:lstStyle/>
          <a:p>
            <a:pPr algn="ctr"/>
            <a:r>
              <a:rPr lang="en-US" sz="24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a:t>
            </a:r>
            <a:r>
              <a:rPr lang="en-US" sz="24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 </a:t>
            </a:r>
            <a:r>
              <a:rPr lang="en-US" sz="24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Truncated Normal (</a:t>
            </a:r>
            <a:r>
              <a:rPr lang="en-US" sz="4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𝜇,𝜎</a:t>
            </a:r>
            <a:r>
              <a:rPr lang="en-US" sz="4000" i="1" baseline="30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2</a:t>
            </a:r>
            <a:r>
              <a:rPr lang="en-US" sz="24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 </a:t>
            </a:r>
            <a:endParaRPr lang="en-US" sz="2400" baseline="-25000" dirty="0"/>
          </a:p>
        </p:txBody>
      </p:sp>
    </p:spTree>
    <p:extLst>
      <p:ext uri="{BB962C8B-B14F-4D97-AF65-F5344CB8AC3E}">
        <p14:creationId xmlns:p14="http://schemas.microsoft.com/office/powerpoint/2010/main" val="46158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 grpId="0" animBg="1"/>
      <p:bldP spid="62" grpId="0"/>
      <p:bldP spid="63" grpId="0"/>
      <p:bldP spid="65" grpId="0"/>
      <p:bldP spid="67" grpId="0"/>
      <p:bldP spid="68" grpId="0"/>
      <p:bldP spid="69" grpId="0"/>
      <p:bldP spid="70" grpId="0"/>
      <p:bldP spid="71"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D9E34B19-0032-C64B-9B7A-7237EA532052}"/>
              </a:ext>
            </a:extLst>
          </p:cNvPr>
          <p:cNvSpPr txBox="1">
            <a:spLocks/>
          </p:cNvSpPr>
          <p:nvPr/>
        </p:nvSpPr>
        <p:spPr>
          <a:xfrm>
            <a:off x="468630" y="227626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pic>
        <p:nvPicPr>
          <p:cNvPr id="32" name="Picture 31">
            <a:extLst>
              <a:ext uri="{FF2B5EF4-FFF2-40B4-BE49-F238E27FC236}">
                <a16:creationId xmlns:a16="http://schemas.microsoft.com/office/drawing/2014/main" id="{A4F9C9D6-9E85-3243-B0A2-FDC5082B1BE5}"/>
              </a:ext>
            </a:extLst>
          </p:cNvPr>
          <p:cNvPicPr>
            <a:picLocks noChangeAspect="1"/>
          </p:cNvPicPr>
          <p:nvPr/>
        </p:nvPicPr>
        <p:blipFill>
          <a:blip r:embed="rId3"/>
          <a:stretch>
            <a:fillRect/>
          </a:stretch>
        </p:blipFill>
        <p:spPr>
          <a:xfrm>
            <a:off x="339783" y="3706495"/>
            <a:ext cx="8312727" cy="1401022"/>
          </a:xfrm>
          <a:prstGeom prst="rect">
            <a:avLst/>
          </a:prstGeom>
        </p:spPr>
      </p:pic>
      <p:sp>
        <p:nvSpPr>
          <p:cNvPr id="6" name="Rectangle 5">
            <a:extLst>
              <a:ext uri="{FF2B5EF4-FFF2-40B4-BE49-F238E27FC236}">
                <a16:creationId xmlns:a16="http://schemas.microsoft.com/office/drawing/2014/main" id="{2E9F2829-DAD1-544A-82C3-45242E5783A2}"/>
              </a:ext>
            </a:extLst>
          </p:cNvPr>
          <p:cNvSpPr/>
          <p:nvPr/>
        </p:nvSpPr>
        <p:spPr>
          <a:xfrm>
            <a:off x="2172929" y="3859938"/>
            <a:ext cx="6479581" cy="734921"/>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3D082B-B31C-C745-91B0-1E2450BF10C4}"/>
              </a:ext>
            </a:extLst>
          </p:cNvPr>
          <p:cNvSpPr/>
          <p:nvPr/>
        </p:nvSpPr>
        <p:spPr>
          <a:xfrm>
            <a:off x="1460665" y="4638514"/>
            <a:ext cx="4060025" cy="538890"/>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81992BE-1300-6342-8C85-C5CE4344C978}"/>
              </a:ext>
            </a:extLst>
          </p:cNvPr>
          <p:cNvSpPr/>
          <p:nvPr/>
        </p:nvSpPr>
        <p:spPr>
          <a:xfrm>
            <a:off x="446745" y="609978"/>
            <a:ext cx="7414365"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Working for Competing Firm</a:t>
            </a:r>
            <a:endParaRPr lang="en-US" sz="2800" b="1" dirty="0">
              <a:solidFill>
                <a:srgbClr val="FFC000"/>
              </a:solidFill>
              <a:latin typeface="Helvetica" charset="0"/>
              <a:ea typeface="Helvetica" charset="0"/>
              <a:cs typeface="Helvetica" charset="0"/>
            </a:endParaRPr>
          </a:p>
        </p:txBody>
      </p:sp>
      <p:sp>
        <p:nvSpPr>
          <p:cNvPr id="18" name="Rectangle 17">
            <a:extLst>
              <a:ext uri="{FF2B5EF4-FFF2-40B4-BE49-F238E27FC236}">
                <a16:creationId xmlns:a16="http://schemas.microsoft.com/office/drawing/2014/main" id="{B3E9C4FE-E662-CE4A-B0B8-A2BD0FEF7DF6}"/>
              </a:ext>
            </a:extLst>
          </p:cNvPr>
          <p:cNvSpPr/>
          <p:nvPr/>
        </p:nvSpPr>
        <p:spPr>
          <a:xfrm>
            <a:off x="744142"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cxnSp>
        <p:nvCxnSpPr>
          <p:cNvPr id="22" name="Straight Connector 21">
            <a:extLst>
              <a:ext uri="{FF2B5EF4-FFF2-40B4-BE49-F238E27FC236}">
                <a16:creationId xmlns:a16="http://schemas.microsoft.com/office/drawing/2014/main" id="{6B42DE92-DB78-2C43-9BC4-D3AEE4F3AE96}"/>
              </a:ext>
            </a:extLst>
          </p:cNvPr>
          <p:cNvCxnSpPr>
            <a:cxnSpLocks/>
          </p:cNvCxnSpPr>
          <p:nvPr/>
        </p:nvCxnSpPr>
        <p:spPr>
          <a:xfrm flipH="1" flipV="1">
            <a:off x="2008523" y="4382277"/>
            <a:ext cx="4386" cy="3003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9FB99A2-C16C-544E-B96B-0FF53A6B115E}"/>
              </a:ext>
            </a:extLst>
          </p:cNvPr>
          <p:cNvSpPr/>
          <p:nvPr/>
        </p:nvSpPr>
        <p:spPr>
          <a:xfrm>
            <a:off x="1223909" y="4661594"/>
            <a:ext cx="1898039"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Operating cost per interval (20 mins)</a:t>
            </a:r>
          </a:p>
        </p:txBody>
      </p:sp>
      <p:sp>
        <p:nvSpPr>
          <p:cNvPr id="11" name="Oval 10">
            <a:extLst>
              <a:ext uri="{FF2B5EF4-FFF2-40B4-BE49-F238E27FC236}">
                <a16:creationId xmlns:a16="http://schemas.microsoft.com/office/drawing/2014/main" id="{CD570664-DD45-C14C-9E74-C4DAFBDCBC85}"/>
              </a:ext>
            </a:extLst>
          </p:cNvPr>
          <p:cNvSpPr/>
          <p:nvPr/>
        </p:nvSpPr>
        <p:spPr>
          <a:xfrm>
            <a:off x="7615713" y="3645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 </a:t>
            </a:r>
          </a:p>
        </p:txBody>
      </p:sp>
      <p:sp>
        <p:nvSpPr>
          <p:cNvPr id="2" name="Slide Number Placeholder 1">
            <a:extLst>
              <a:ext uri="{FF2B5EF4-FFF2-40B4-BE49-F238E27FC236}">
                <a16:creationId xmlns:a16="http://schemas.microsoft.com/office/drawing/2014/main" id="{94F1050A-4029-FC40-A52B-07D62CF184F1}"/>
              </a:ext>
            </a:extLst>
          </p:cNvPr>
          <p:cNvSpPr>
            <a:spLocks noGrp="1"/>
          </p:cNvSpPr>
          <p:nvPr>
            <p:ph type="sldNum" sz="quarter" idx="12"/>
          </p:nvPr>
        </p:nvSpPr>
        <p:spPr/>
        <p:txBody>
          <a:bodyPr/>
          <a:lstStyle/>
          <a:p>
            <a:fld id="{898C6173-9B67-4D5E-BF79-09D4FDA79571}" type="slidenum">
              <a:rPr lang="en-US" smtClean="0"/>
              <a:t>33</a:t>
            </a:fld>
            <a:endParaRPr lang="en-US"/>
          </a:p>
        </p:txBody>
      </p:sp>
      <p:sp>
        <p:nvSpPr>
          <p:cNvPr id="13" name="Rectangle 12">
            <a:extLst>
              <a:ext uri="{FF2B5EF4-FFF2-40B4-BE49-F238E27FC236}">
                <a16:creationId xmlns:a16="http://schemas.microsoft.com/office/drawing/2014/main" id="{0CB631C6-28D2-864F-97BB-86B36F850576}"/>
              </a:ext>
            </a:extLst>
          </p:cNvPr>
          <p:cNvSpPr/>
          <p:nvPr/>
        </p:nvSpPr>
        <p:spPr>
          <a:xfrm>
            <a:off x="3994598" y="1882108"/>
            <a:ext cx="2009618" cy="513659"/>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with B</a:t>
            </a:r>
          </a:p>
        </p:txBody>
      </p:sp>
      <p:sp>
        <p:nvSpPr>
          <p:cNvPr id="14" name="Rectangle 13">
            <a:extLst>
              <a:ext uri="{FF2B5EF4-FFF2-40B4-BE49-F238E27FC236}">
                <a16:creationId xmlns:a16="http://schemas.microsoft.com/office/drawing/2014/main" id="{117BE9C1-C2AB-F544-BD0B-23C13F3AA086}"/>
              </a:ext>
            </a:extLst>
          </p:cNvPr>
          <p:cNvSpPr/>
          <p:nvPr/>
        </p:nvSpPr>
        <p:spPr>
          <a:xfrm>
            <a:off x="3994598" y="3073331"/>
            <a:ext cx="20096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Stop</a:t>
            </a:r>
          </a:p>
        </p:txBody>
      </p:sp>
      <p:cxnSp>
        <p:nvCxnSpPr>
          <p:cNvPr id="16" name="Straight Arrow Connector 15">
            <a:extLst>
              <a:ext uri="{FF2B5EF4-FFF2-40B4-BE49-F238E27FC236}">
                <a16:creationId xmlns:a16="http://schemas.microsoft.com/office/drawing/2014/main" id="{C27C0506-23DF-3640-ADA4-AE6100A63D96}"/>
              </a:ext>
            </a:extLst>
          </p:cNvPr>
          <p:cNvCxnSpPr>
            <a:cxnSpLocks/>
          </p:cNvCxnSpPr>
          <p:nvPr/>
        </p:nvCxnSpPr>
        <p:spPr>
          <a:xfrm flipV="1">
            <a:off x="3204122" y="2128996"/>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C3CA287-AE65-6A44-A2E4-F6DDDD398942}"/>
              </a:ext>
            </a:extLst>
          </p:cNvPr>
          <p:cNvCxnSpPr>
            <a:cxnSpLocks/>
          </p:cNvCxnSpPr>
          <p:nvPr/>
        </p:nvCxnSpPr>
        <p:spPr>
          <a:xfrm>
            <a:off x="3204122" y="2735800"/>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B4807C5-E2E7-5240-A4D6-74DFC24F68B9}"/>
              </a:ext>
            </a:extLst>
          </p:cNvPr>
          <p:cNvSpPr/>
          <p:nvPr/>
        </p:nvSpPr>
        <p:spPr>
          <a:xfrm>
            <a:off x="2406575" y="2447441"/>
            <a:ext cx="766069"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Task</a:t>
            </a:r>
          </a:p>
        </p:txBody>
      </p:sp>
      <p:sp>
        <p:nvSpPr>
          <p:cNvPr id="20" name="Rectangle 19">
            <a:extLst>
              <a:ext uri="{FF2B5EF4-FFF2-40B4-BE49-F238E27FC236}">
                <a16:creationId xmlns:a16="http://schemas.microsoft.com/office/drawing/2014/main" id="{39F96CCB-0699-A347-850A-B1D39C54BC17}"/>
              </a:ext>
            </a:extLst>
          </p:cNvPr>
          <p:cNvSpPr/>
          <p:nvPr/>
        </p:nvSpPr>
        <p:spPr>
          <a:xfrm>
            <a:off x="3092713" y="2069455"/>
            <a:ext cx="633115"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sp>
        <p:nvSpPr>
          <p:cNvPr id="3" name="Rectangle 2">
            <a:extLst>
              <a:ext uri="{FF2B5EF4-FFF2-40B4-BE49-F238E27FC236}">
                <a16:creationId xmlns:a16="http://schemas.microsoft.com/office/drawing/2014/main" id="{E8A94CD6-DD0C-FCE0-329E-67A6B4CD4343}"/>
              </a:ext>
            </a:extLst>
          </p:cNvPr>
          <p:cNvSpPr/>
          <p:nvPr/>
        </p:nvSpPr>
        <p:spPr>
          <a:xfrm>
            <a:off x="6081460" y="3202290"/>
            <a:ext cx="1898039"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Normalized to 0</a:t>
            </a:r>
          </a:p>
        </p:txBody>
      </p:sp>
    </p:spTree>
    <p:extLst>
      <p:ext uri="{BB962C8B-B14F-4D97-AF65-F5344CB8AC3E}">
        <p14:creationId xmlns:p14="http://schemas.microsoft.com/office/powerpoint/2010/main" val="27684816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D9E34B19-0032-C64B-9B7A-7237EA532052}"/>
              </a:ext>
            </a:extLst>
          </p:cNvPr>
          <p:cNvSpPr txBox="1">
            <a:spLocks/>
          </p:cNvSpPr>
          <p:nvPr/>
        </p:nvSpPr>
        <p:spPr>
          <a:xfrm>
            <a:off x="468630" y="227626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pic>
        <p:nvPicPr>
          <p:cNvPr id="32" name="Picture 31">
            <a:extLst>
              <a:ext uri="{FF2B5EF4-FFF2-40B4-BE49-F238E27FC236}">
                <a16:creationId xmlns:a16="http://schemas.microsoft.com/office/drawing/2014/main" id="{A4F9C9D6-9E85-3243-B0A2-FDC5082B1BE5}"/>
              </a:ext>
            </a:extLst>
          </p:cNvPr>
          <p:cNvPicPr>
            <a:picLocks noChangeAspect="1"/>
          </p:cNvPicPr>
          <p:nvPr/>
        </p:nvPicPr>
        <p:blipFill>
          <a:blip r:embed="rId3"/>
          <a:stretch>
            <a:fillRect/>
          </a:stretch>
        </p:blipFill>
        <p:spPr>
          <a:xfrm>
            <a:off x="339783" y="3706495"/>
            <a:ext cx="8312727" cy="1401022"/>
          </a:xfrm>
          <a:prstGeom prst="rect">
            <a:avLst/>
          </a:prstGeom>
        </p:spPr>
      </p:pic>
      <p:sp>
        <p:nvSpPr>
          <p:cNvPr id="6" name="Rectangle 5">
            <a:extLst>
              <a:ext uri="{FF2B5EF4-FFF2-40B4-BE49-F238E27FC236}">
                <a16:creationId xmlns:a16="http://schemas.microsoft.com/office/drawing/2014/main" id="{2E9F2829-DAD1-544A-82C3-45242E5783A2}"/>
              </a:ext>
            </a:extLst>
          </p:cNvPr>
          <p:cNvSpPr/>
          <p:nvPr/>
        </p:nvSpPr>
        <p:spPr>
          <a:xfrm>
            <a:off x="2172929" y="3859938"/>
            <a:ext cx="6479581" cy="734921"/>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3D082B-B31C-C745-91B0-1E2450BF10C4}"/>
              </a:ext>
            </a:extLst>
          </p:cNvPr>
          <p:cNvSpPr/>
          <p:nvPr/>
        </p:nvSpPr>
        <p:spPr>
          <a:xfrm>
            <a:off x="1460665" y="4638514"/>
            <a:ext cx="4060025" cy="538890"/>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81992BE-1300-6342-8C85-C5CE4344C978}"/>
              </a:ext>
            </a:extLst>
          </p:cNvPr>
          <p:cNvSpPr/>
          <p:nvPr/>
        </p:nvSpPr>
        <p:spPr>
          <a:xfrm>
            <a:off x="446745" y="609978"/>
            <a:ext cx="7414365"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Working for Competing Firm</a:t>
            </a:r>
            <a:endParaRPr lang="en-US" sz="2800" b="1" dirty="0">
              <a:solidFill>
                <a:srgbClr val="FFC000"/>
              </a:solidFill>
              <a:latin typeface="Helvetica" charset="0"/>
              <a:ea typeface="Helvetica" charset="0"/>
              <a:cs typeface="Helvetica" charset="0"/>
            </a:endParaRPr>
          </a:p>
        </p:txBody>
      </p:sp>
      <p:sp>
        <p:nvSpPr>
          <p:cNvPr id="18" name="Rectangle 17">
            <a:extLst>
              <a:ext uri="{FF2B5EF4-FFF2-40B4-BE49-F238E27FC236}">
                <a16:creationId xmlns:a16="http://schemas.microsoft.com/office/drawing/2014/main" id="{B3E9C4FE-E662-CE4A-B0B8-A2BD0FEF7DF6}"/>
              </a:ext>
            </a:extLst>
          </p:cNvPr>
          <p:cNvSpPr/>
          <p:nvPr/>
        </p:nvSpPr>
        <p:spPr>
          <a:xfrm>
            <a:off x="744142"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cxnSp>
        <p:nvCxnSpPr>
          <p:cNvPr id="22" name="Straight Connector 21">
            <a:extLst>
              <a:ext uri="{FF2B5EF4-FFF2-40B4-BE49-F238E27FC236}">
                <a16:creationId xmlns:a16="http://schemas.microsoft.com/office/drawing/2014/main" id="{6B42DE92-DB78-2C43-9BC4-D3AEE4F3AE96}"/>
              </a:ext>
            </a:extLst>
          </p:cNvPr>
          <p:cNvCxnSpPr>
            <a:cxnSpLocks/>
          </p:cNvCxnSpPr>
          <p:nvPr/>
        </p:nvCxnSpPr>
        <p:spPr>
          <a:xfrm flipH="1" flipV="1">
            <a:off x="2008523" y="4382277"/>
            <a:ext cx="4386" cy="3003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9FB99A2-C16C-544E-B96B-0FF53A6B115E}"/>
              </a:ext>
            </a:extLst>
          </p:cNvPr>
          <p:cNvSpPr/>
          <p:nvPr/>
        </p:nvSpPr>
        <p:spPr>
          <a:xfrm>
            <a:off x="1223909" y="4661594"/>
            <a:ext cx="1898039"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Operating cost per interval (20 mins)</a:t>
            </a:r>
          </a:p>
        </p:txBody>
      </p:sp>
      <p:sp>
        <p:nvSpPr>
          <p:cNvPr id="19" name="Rectangle 18">
            <a:extLst>
              <a:ext uri="{FF2B5EF4-FFF2-40B4-BE49-F238E27FC236}">
                <a16:creationId xmlns:a16="http://schemas.microsoft.com/office/drawing/2014/main" id="{568728D2-387F-B64E-8FCC-DB4BA0314C0E}"/>
              </a:ext>
            </a:extLst>
          </p:cNvPr>
          <p:cNvSpPr/>
          <p:nvPr/>
        </p:nvSpPr>
        <p:spPr>
          <a:xfrm>
            <a:off x="4990435" y="5368253"/>
            <a:ext cx="1285142"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Trip to </a:t>
            </a:r>
            <a:r>
              <a:rPr lang="en-US" sz="2000" i="1" dirty="0">
                <a:solidFill>
                  <a:schemeClr val="tx1"/>
                </a:solidFill>
                <a:latin typeface="Apple Chancery" panose="03020702040506060504" pitchFamily="66" charset="-79"/>
                <a:ea typeface="CMU Sans Serif Medium" panose="02000603000000000000" pitchFamily="2" charset="0"/>
                <a:cs typeface="Apple Chancery" panose="03020702040506060504" pitchFamily="66" charset="-79"/>
              </a:rPr>
              <a:t>k</a:t>
            </a:r>
          </a:p>
        </p:txBody>
      </p:sp>
      <p:sp>
        <p:nvSpPr>
          <p:cNvPr id="20" name="Rectangle 19">
            <a:extLst>
              <a:ext uri="{FF2B5EF4-FFF2-40B4-BE49-F238E27FC236}">
                <a16:creationId xmlns:a16="http://schemas.microsoft.com/office/drawing/2014/main" id="{CDE8D44D-7921-D64A-91D2-5FAC1061AA1A}"/>
              </a:ext>
            </a:extLst>
          </p:cNvPr>
          <p:cNvSpPr/>
          <p:nvPr/>
        </p:nvSpPr>
        <p:spPr>
          <a:xfrm>
            <a:off x="2900761" y="6003069"/>
            <a:ext cx="1373190"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Matched?</a:t>
            </a:r>
          </a:p>
        </p:txBody>
      </p:sp>
      <p:cxnSp>
        <p:nvCxnSpPr>
          <p:cNvPr id="21" name="Straight Arrow Connector 20">
            <a:extLst>
              <a:ext uri="{FF2B5EF4-FFF2-40B4-BE49-F238E27FC236}">
                <a16:creationId xmlns:a16="http://schemas.microsoft.com/office/drawing/2014/main" id="{EFCBD5BC-9473-0141-8096-AE62AE5E2194}"/>
              </a:ext>
            </a:extLst>
          </p:cNvPr>
          <p:cNvCxnSpPr>
            <a:cxnSpLocks/>
          </p:cNvCxnSpPr>
          <p:nvPr/>
        </p:nvCxnSpPr>
        <p:spPr>
          <a:xfrm flipV="1">
            <a:off x="4282700" y="5730344"/>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875EFF0-2E64-6A43-939C-28303D8DC8EC}"/>
              </a:ext>
            </a:extLst>
          </p:cNvPr>
          <p:cNvSpPr/>
          <p:nvPr/>
        </p:nvSpPr>
        <p:spPr>
          <a:xfrm>
            <a:off x="4299898" y="5656944"/>
            <a:ext cx="633115"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26" name="Rectangle 25">
            <a:extLst>
              <a:ext uri="{FF2B5EF4-FFF2-40B4-BE49-F238E27FC236}">
                <a16:creationId xmlns:a16="http://schemas.microsoft.com/office/drawing/2014/main" id="{D609D455-20F1-684C-86DF-E3CDEAFC4E88}"/>
              </a:ext>
            </a:extLst>
          </p:cNvPr>
          <p:cNvSpPr/>
          <p:nvPr/>
        </p:nvSpPr>
        <p:spPr>
          <a:xfrm>
            <a:off x="4790953" y="5086069"/>
            <a:ext cx="1600941"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Destination realized</a:t>
            </a:r>
          </a:p>
        </p:txBody>
      </p:sp>
      <p:sp>
        <p:nvSpPr>
          <p:cNvPr id="27" name="Rectangle 26">
            <a:extLst>
              <a:ext uri="{FF2B5EF4-FFF2-40B4-BE49-F238E27FC236}">
                <a16:creationId xmlns:a16="http://schemas.microsoft.com/office/drawing/2014/main" id="{D322285B-C891-4545-B2EC-D14615E2712A}"/>
              </a:ext>
            </a:extLst>
          </p:cNvPr>
          <p:cNvSpPr/>
          <p:nvPr/>
        </p:nvSpPr>
        <p:spPr>
          <a:xfrm>
            <a:off x="2743876" y="5669256"/>
            <a:ext cx="1600941"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location l, time t</a:t>
            </a:r>
          </a:p>
        </p:txBody>
      </p:sp>
      <p:sp>
        <p:nvSpPr>
          <p:cNvPr id="17" name="Oval 16">
            <a:extLst>
              <a:ext uri="{FF2B5EF4-FFF2-40B4-BE49-F238E27FC236}">
                <a16:creationId xmlns:a16="http://schemas.microsoft.com/office/drawing/2014/main" id="{17D82552-408A-024B-9D60-7687D793C0C8}"/>
              </a:ext>
            </a:extLst>
          </p:cNvPr>
          <p:cNvSpPr/>
          <p:nvPr/>
        </p:nvSpPr>
        <p:spPr>
          <a:xfrm>
            <a:off x="7615713" y="3645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 </a:t>
            </a:r>
          </a:p>
        </p:txBody>
      </p:sp>
      <p:sp>
        <p:nvSpPr>
          <p:cNvPr id="2" name="Slide Number Placeholder 1">
            <a:extLst>
              <a:ext uri="{FF2B5EF4-FFF2-40B4-BE49-F238E27FC236}">
                <a16:creationId xmlns:a16="http://schemas.microsoft.com/office/drawing/2014/main" id="{C9255EFD-AEB9-5B48-BF19-20FCF4ED7657}"/>
              </a:ext>
            </a:extLst>
          </p:cNvPr>
          <p:cNvSpPr>
            <a:spLocks noGrp="1"/>
          </p:cNvSpPr>
          <p:nvPr>
            <p:ph type="sldNum" sz="quarter" idx="12"/>
          </p:nvPr>
        </p:nvSpPr>
        <p:spPr/>
        <p:txBody>
          <a:bodyPr/>
          <a:lstStyle/>
          <a:p>
            <a:fld id="{898C6173-9B67-4D5E-BF79-09D4FDA79571}" type="slidenum">
              <a:rPr lang="en-US" smtClean="0"/>
              <a:t>34</a:t>
            </a:fld>
            <a:endParaRPr lang="en-US"/>
          </a:p>
        </p:txBody>
      </p:sp>
    </p:spTree>
    <p:extLst>
      <p:ext uri="{BB962C8B-B14F-4D97-AF65-F5344CB8AC3E}">
        <p14:creationId xmlns:p14="http://schemas.microsoft.com/office/powerpoint/2010/main" val="1328780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D9E34B19-0032-C64B-9B7A-7237EA532052}"/>
              </a:ext>
            </a:extLst>
          </p:cNvPr>
          <p:cNvSpPr txBox="1">
            <a:spLocks/>
          </p:cNvSpPr>
          <p:nvPr/>
        </p:nvSpPr>
        <p:spPr>
          <a:xfrm>
            <a:off x="468630" y="227626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pic>
        <p:nvPicPr>
          <p:cNvPr id="32" name="Picture 31">
            <a:extLst>
              <a:ext uri="{FF2B5EF4-FFF2-40B4-BE49-F238E27FC236}">
                <a16:creationId xmlns:a16="http://schemas.microsoft.com/office/drawing/2014/main" id="{A4F9C9D6-9E85-3243-B0A2-FDC5082B1BE5}"/>
              </a:ext>
            </a:extLst>
          </p:cNvPr>
          <p:cNvPicPr>
            <a:picLocks noChangeAspect="1"/>
          </p:cNvPicPr>
          <p:nvPr/>
        </p:nvPicPr>
        <p:blipFill>
          <a:blip r:embed="rId3"/>
          <a:stretch>
            <a:fillRect/>
          </a:stretch>
        </p:blipFill>
        <p:spPr>
          <a:xfrm>
            <a:off x="339783" y="3706495"/>
            <a:ext cx="8312727" cy="1401022"/>
          </a:xfrm>
          <a:prstGeom prst="rect">
            <a:avLst/>
          </a:prstGeom>
        </p:spPr>
      </p:pic>
      <p:sp>
        <p:nvSpPr>
          <p:cNvPr id="6" name="Rectangle 5">
            <a:extLst>
              <a:ext uri="{FF2B5EF4-FFF2-40B4-BE49-F238E27FC236}">
                <a16:creationId xmlns:a16="http://schemas.microsoft.com/office/drawing/2014/main" id="{2E9F2829-DAD1-544A-82C3-45242E5783A2}"/>
              </a:ext>
            </a:extLst>
          </p:cNvPr>
          <p:cNvSpPr/>
          <p:nvPr/>
        </p:nvSpPr>
        <p:spPr>
          <a:xfrm>
            <a:off x="2331720" y="3859938"/>
            <a:ext cx="6320790" cy="73492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1E9503F-23F0-BC47-BD9A-EAF00F27C34F}"/>
              </a:ext>
            </a:extLst>
          </p:cNvPr>
          <p:cNvSpPr/>
          <p:nvPr/>
        </p:nvSpPr>
        <p:spPr>
          <a:xfrm>
            <a:off x="5669280" y="3214599"/>
            <a:ext cx="3143250" cy="584775"/>
          </a:xfrm>
          <a:prstGeom prst="rect">
            <a:avLst/>
          </a:prstGeom>
        </p:spPr>
        <p:txBody>
          <a:bodyPr wrap="square">
            <a:spAutoFit/>
          </a:bodyPr>
          <a:lstStyle/>
          <a:p>
            <a:pPr lvl="0" algn="r"/>
            <a:r>
              <a:rPr lang="en-US" sz="16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Expected value to go if getting matched with a task (customer)</a:t>
            </a:r>
          </a:p>
        </p:txBody>
      </p:sp>
      <p:sp>
        <p:nvSpPr>
          <p:cNvPr id="50" name="Rectangle 49">
            <a:extLst>
              <a:ext uri="{FF2B5EF4-FFF2-40B4-BE49-F238E27FC236}">
                <a16:creationId xmlns:a16="http://schemas.microsoft.com/office/drawing/2014/main" id="{263D082B-B31C-C745-91B0-1E2450BF10C4}"/>
              </a:ext>
            </a:extLst>
          </p:cNvPr>
          <p:cNvSpPr/>
          <p:nvPr/>
        </p:nvSpPr>
        <p:spPr>
          <a:xfrm>
            <a:off x="1460665" y="4638514"/>
            <a:ext cx="4060025" cy="538890"/>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CD4EDBED-64AE-FD4B-8AAB-D129FDED642C}"/>
              </a:ext>
            </a:extLst>
          </p:cNvPr>
          <p:cNvCxnSpPr>
            <a:cxnSpLocks/>
          </p:cNvCxnSpPr>
          <p:nvPr/>
        </p:nvCxnSpPr>
        <p:spPr>
          <a:xfrm flipH="1" flipV="1">
            <a:off x="2287797" y="2863942"/>
            <a:ext cx="186740" cy="12135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6A7D7224-EBE2-4D4D-BB56-DACFBB5AD30F}"/>
              </a:ext>
            </a:extLst>
          </p:cNvPr>
          <p:cNvSpPr/>
          <p:nvPr/>
        </p:nvSpPr>
        <p:spPr>
          <a:xfrm>
            <a:off x="1551399" y="2545204"/>
            <a:ext cx="1898039"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P(getting matched)</a:t>
            </a:r>
          </a:p>
        </p:txBody>
      </p:sp>
      <p:cxnSp>
        <p:nvCxnSpPr>
          <p:cNvPr id="59" name="Straight Connector 58">
            <a:extLst>
              <a:ext uri="{FF2B5EF4-FFF2-40B4-BE49-F238E27FC236}">
                <a16:creationId xmlns:a16="http://schemas.microsoft.com/office/drawing/2014/main" id="{35296F8D-3B94-FA49-802D-9126BDA3F763}"/>
              </a:ext>
            </a:extLst>
          </p:cNvPr>
          <p:cNvCxnSpPr>
            <a:cxnSpLocks/>
          </p:cNvCxnSpPr>
          <p:nvPr/>
        </p:nvCxnSpPr>
        <p:spPr>
          <a:xfrm flipV="1">
            <a:off x="3297497" y="3570064"/>
            <a:ext cx="151941" cy="5645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44EBA471-50DF-6E4A-839F-E9800725F142}"/>
              </a:ext>
            </a:extLst>
          </p:cNvPr>
          <p:cNvSpPr/>
          <p:nvPr/>
        </p:nvSpPr>
        <p:spPr>
          <a:xfrm>
            <a:off x="2550164" y="2988751"/>
            <a:ext cx="1568012"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Transition prob to destinations</a:t>
            </a:r>
          </a:p>
        </p:txBody>
      </p:sp>
      <p:cxnSp>
        <p:nvCxnSpPr>
          <p:cNvPr id="61" name="Straight Connector 60">
            <a:extLst>
              <a:ext uri="{FF2B5EF4-FFF2-40B4-BE49-F238E27FC236}">
                <a16:creationId xmlns:a16="http://schemas.microsoft.com/office/drawing/2014/main" id="{5251C326-B393-5E4B-AB23-778509256081}"/>
              </a:ext>
            </a:extLst>
          </p:cNvPr>
          <p:cNvCxnSpPr>
            <a:cxnSpLocks/>
            <a:endCxn id="62" idx="2"/>
          </p:cNvCxnSpPr>
          <p:nvPr/>
        </p:nvCxnSpPr>
        <p:spPr>
          <a:xfrm flipV="1">
            <a:off x="4172638" y="3145820"/>
            <a:ext cx="161219" cy="9963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8D497B57-8891-364B-9688-5C8AA52886B1}"/>
              </a:ext>
            </a:extLst>
          </p:cNvPr>
          <p:cNvSpPr/>
          <p:nvPr/>
        </p:nvSpPr>
        <p:spPr>
          <a:xfrm>
            <a:off x="3841139" y="2561045"/>
            <a:ext cx="985436"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Average fare</a:t>
            </a:r>
          </a:p>
        </p:txBody>
      </p:sp>
      <p:sp>
        <p:nvSpPr>
          <p:cNvPr id="64" name="Rectangle 63">
            <a:extLst>
              <a:ext uri="{FF2B5EF4-FFF2-40B4-BE49-F238E27FC236}">
                <a16:creationId xmlns:a16="http://schemas.microsoft.com/office/drawing/2014/main" id="{B8FF20D8-C5CE-0641-9B1B-4FADCD749A15}"/>
              </a:ext>
            </a:extLst>
          </p:cNvPr>
          <p:cNvSpPr/>
          <p:nvPr/>
        </p:nvSpPr>
        <p:spPr>
          <a:xfrm>
            <a:off x="4458359" y="3018245"/>
            <a:ext cx="985436"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Trip duration</a:t>
            </a:r>
          </a:p>
        </p:txBody>
      </p:sp>
      <p:cxnSp>
        <p:nvCxnSpPr>
          <p:cNvPr id="65" name="Straight Connector 64">
            <a:extLst>
              <a:ext uri="{FF2B5EF4-FFF2-40B4-BE49-F238E27FC236}">
                <a16:creationId xmlns:a16="http://schemas.microsoft.com/office/drawing/2014/main" id="{B65E24E2-CFF1-D549-8C50-27161E17E98D}"/>
              </a:ext>
            </a:extLst>
          </p:cNvPr>
          <p:cNvCxnSpPr>
            <a:cxnSpLocks/>
            <a:endCxn id="64" idx="2"/>
          </p:cNvCxnSpPr>
          <p:nvPr/>
        </p:nvCxnSpPr>
        <p:spPr>
          <a:xfrm flipV="1">
            <a:off x="4812718" y="3603020"/>
            <a:ext cx="138359" cy="5506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81992BE-1300-6342-8C85-C5CE4344C978}"/>
              </a:ext>
            </a:extLst>
          </p:cNvPr>
          <p:cNvSpPr/>
          <p:nvPr/>
        </p:nvSpPr>
        <p:spPr>
          <a:xfrm>
            <a:off x="446745" y="609978"/>
            <a:ext cx="7414365"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Working for Competing Firm</a:t>
            </a:r>
            <a:endParaRPr lang="en-US" sz="2800" b="1" dirty="0">
              <a:solidFill>
                <a:srgbClr val="FFC000"/>
              </a:solidFill>
              <a:latin typeface="Helvetica" charset="0"/>
              <a:ea typeface="Helvetica" charset="0"/>
              <a:cs typeface="Helvetica" charset="0"/>
            </a:endParaRPr>
          </a:p>
        </p:txBody>
      </p:sp>
      <p:sp>
        <p:nvSpPr>
          <p:cNvPr id="18" name="Rectangle 17">
            <a:extLst>
              <a:ext uri="{FF2B5EF4-FFF2-40B4-BE49-F238E27FC236}">
                <a16:creationId xmlns:a16="http://schemas.microsoft.com/office/drawing/2014/main" id="{B3E9C4FE-E662-CE4A-B0B8-A2BD0FEF7DF6}"/>
              </a:ext>
            </a:extLst>
          </p:cNvPr>
          <p:cNvSpPr/>
          <p:nvPr/>
        </p:nvSpPr>
        <p:spPr>
          <a:xfrm>
            <a:off x="744142"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19" name="Rectangle 18">
            <a:extLst>
              <a:ext uri="{FF2B5EF4-FFF2-40B4-BE49-F238E27FC236}">
                <a16:creationId xmlns:a16="http://schemas.microsoft.com/office/drawing/2014/main" id="{D0F2418B-6F0B-FD41-AEC3-11D72393E5B4}"/>
              </a:ext>
            </a:extLst>
          </p:cNvPr>
          <p:cNvSpPr/>
          <p:nvPr/>
        </p:nvSpPr>
        <p:spPr>
          <a:xfrm>
            <a:off x="6495585"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20" name="Rectangle 19">
            <a:extLst>
              <a:ext uri="{FF2B5EF4-FFF2-40B4-BE49-F238E27FC236}">
                <a16:creationId xmlns:a16="http://schemas.microsoft.com/office/drawing/2014/main" id="{23390928-86A1-4348-A78F-C962BE491330}"/>
              </a:ext>
            </a:extLst>
          </p:cNvPr>
          <p:cNvSpPr/>
          <p:nvPr/>
        </p:nvSpPr>
        <p:spPr>
          <a:xfrm>
            <a:off x="7516002"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cxnSp>
        <p:nvCxnSpPr>
          <p:cNvPr id="21" name="Straight Connector 20">
            <a:extLst>
              <a:ext uri="{FF2B5EF4-FFF2-40B4-BE49-F238E27FC236}">
                <a16:creationId xmlns:a16="http://schemas.microsoft.com/office/drawing/2014/main" id="{CBBA935D-D907-D64D-B1BD-3EC250507EC3}"/>
              </a:ext>
            </a:extLst>
          </p:cNvPr>
          <p:cNvCxnSpPr>
            <a:cxnSpLocks/>
          </p:cNvCxnSpPr>
          <p:nvPr/>
        </p:nvCxnSpPr>
        <p:spPr>
          <a:xfrm flipV="1">
            <a:off x="7516161" y="4437907"/>
            <a:ext cx="138359" cy="5506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4ABA04A-04B5-D341-97A8-D17C65C7860D}"/>
              </a:ext>
            </a:extLst>
          </p:cNvPr>
          <p:cNvSpPr/>
          <p:nvPr/>
        </p:nvSpPr>
        <p:spPr>
          <a:xfrm>
            <a:off x="6663912" y="4960068"/>
            <a:ext cx="1568454"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normalized to 0</a:t>
            </a:r>
          </a:p>
        </p:txBody>
      </p:sp>
      <p:sp>
        <p:nvSpPr>
          <p:cNvPr id="28" name="Rectangle 27">
            <a:extLst>
              <a:ext uri="{FF2B5EF4-FFF2-40B4-BE49-F238E27FC236}">
                <a16:creationId xmlns:a16="http://schemas.microsoft.com/office/drawing/2014/main" id="{40E33FFB-92C2-F246-AEF6-B747FB5DD01B}"/>
              </a:ext>
            </a:extLst>
          </p:cNvPr>
          <p:cNvSpPr/>
          <p:nvPr/>
        </p:nvSpPr>
        <p:spPr>
          <a:xfrm>
            <a:off x="1486288" y="5148202"/>
            <a:ext cx="1898039"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p:txBody>
      </p:sp>
      <p:cxnSp>
        <p:nvCxnSpPr>
          <p:cNvPr id="29" name="Straight Connector 28">
            <a:extLst>
              <a:ext uri="{FF2B5EF4-FFF2-40B4-BE49-F238E27FC236}">
                <a16:creationId xmlns:a16="http://schemas.microsoft.com/office/drawing/2014/main" id="{0A609BC7-137A-1140-B932-66CF44E3C5DE}"/>
              </a:ext>
            </a:extLst>
          </p:cNvPr>
          <p:cNvCxnSpPr>
            <a:cxnSpLocks/>
          </p:cNvCxnSpPr>
          <p:nvPr/>
        </p:nvCxnSpPr>
        <p:spPr>
          <a:xfrm flipV="1">
            <a:off x="3121960" y="4354472"/>
            <a:ext cx="439590" cy="8017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895A646-1E14-0045-B203-E05C6E4E01E3}"/>
              </a:ext>
            </a:extLst>
          </p:cNvPr>
          <p:cNvSpPr/>
          <p:nvPr/>
        </p:nvSpPr>
        <p:spPr>
          <a:xfrm>
            <a:off x="4990435" y="5368253"/>
            <a:ext cx="1285142"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Trip to </a:t>
            </a:r>
            <a:r>
              <a:rPr lang="en-US" sz="2000" i="1" dirty="0">
                <a:solidFill>
                  <a:schemeClr val="tx1"/>
                </a:solidFill>
                <a:latin typeface="Apple Chancery" panose="03020702040506060504" pitchFamily="66" charset="-79"/>
                <a:ea typeface="CMU Sans Serif Medium" panose="02000603000000000000" pitchFamily="2" charset="0"/>
                <a:cs typeface="Apple Chancery" panose="03020702040506060504" pitchFamily="66" charset="-79"/>
              </a:rPr>
              <a:t>k</a:t>
            </a:r>
          </a:p>
        </p:txBody>
      </p:sp>
      <p:sp>
        <p:nvSpPr>
          <p:cNvPr id="31" name="Rectangle 30">
            <a:extLst>
              <a:ext uri="{FF2B5EF4-FFF2-40B4-BE49-F238E27FC236}">
                <a16:creationId xmlns:a16="http://schemas.microsoft.com/office/drawing/2014/main" id="{34699916-A701-1042-82CE-809F4752C144}"/>
              </a:ext>
            </a:extLst>
          </p:cNvPr>
          <p:cNvSpPr/>
          <p:nvPr/>
        </p:nvSpPr>
        <p:spPr>
          <a:xfrm>
            <a:off x="2900761" y="6003069"/>
            <a:ext cx="1373190"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Matched?</a:t>
            </a:r>
          </a:p>
        </p:txBody>
      </p:sp>
      <p:cxnSp>
        <p:nvCxnSpPr>
          <p:cNvPr id="33" name="Straight Arrow Connector 32">
            <a:extLst>
              <a:ext uri="{FF2B5EF4-FFF2-40B4-BE49-F238E27FC236}">
                <a16:creationId xmlns:a16="http://schemas.microsoft.com/office/drawing/2014/main" id="{2F39211D-BA8C-F34E-A037-D83879DD8AA2}"/>
              </a:ext>
            </a:extLst>
          </p:cNvPr>
          <p:cNvCxnSpPr>
            <a:cxnSpLocks/>
          </p:cNvCxnSpPr>
          <p:nvPr/>
        </p:nvCxnSpPr>
        <p:spPr>
          <a:xfrm flipV="1">
            <a:off x="4282700" y="5730344"/>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614AB17-BBAF-2E49-9B96-CA1683D7E584}"/>
              </a:ext>
            </a:extLst>
          </p:cNvPr>
          <p:cNvSpPr/>
          <p:nvPr/>
        </p:nvSpPr>
        <p:spPr>
          <a:xfrm>
            <a:off x="4299898" y="5656944"/>
            <a:ext cx="633115"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35" name="Rectangle 34">
            <a:extLst>
              <a:ext uri="{FF2B5EF4-FFF2-40B4-BE49-F238E27FC236}">
                <a16:creationId xmlns:a16="http://schemas.microsoft.com/office/drawing/2014/main" id="{3C04148D-9AE3-CF4C-A715-72EA9A0151E2}"/>
              </a:ext>
            </a:extLst>
          </p:cNvPr>
          <p:cNvSpPr/>
          <p:nvPr/>
        </p:nvSpPr>
        <p:spPr>
          <a:xfrm>
            <a:off x="4790953" y="5086069"/>
            <a:ext cx="1600941"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Destination realized</a:t>
            </a:r>
          </a:p>
        </p:txBody>
      </p:sp>
      <p:sp>
        <p:nvSpPr>
          <p:cNvPr id="37" name="Rectangle 36">
            <a:extLst>
              <a:ext uri="{FF2B5EF4-FFF2-40B4-BE49-F238E27FC236}">
                <a16:creationId xmlns:a16="http://schemas.microsoft.com/office/drawing/2014/main" id="{1FB556D4-D918-594D-A2AD-F1D2171CB388}"/>
              </a:ext>
            </a:extLst>
          </p:cNvPr>
          <p:cNvSpPr/>
          <p:nvPr/>
        </p:nvSpPr>
        <p:spPr>
          <a:xfrm>
            <a:off x="2743876" y="5669256"/>
            <a:ext cx="1600941"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location l, time t</a:t>
            </a:r>
          </a:p>
        </p:txBody>
      </p:sp>
      <p:sp>
        <p:nvSpPr>
          <p:cNvPr id="38" name="Oval 37">
            <a:extLst>
              <a:ext uri="{FF2B5EF4-FFF2-40B4-BE49-F238E27FC236}">
                <a16:creationId xmlns:a16="http://schemas.microsoft.com/office/drawing/2014/main" id="{7EC28352-6564-1840-9D1E-CC285FB38790}"/>
              </a:ext>
            </a:extLst>
          </p:cNvPr>
          <p:cNvSpPr/>
          <p:nvPr/>
        </p:nvSpPr>
        <p:spPr>
          <a:xfrm>
            <a:off x="7615713" y="3645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 </a:t>
            </a:r>
          </a:p>
        </p:txBody>
      </p:sp>
      <p:sp>
        <p:nvSpPr>
          <p:cNvPr id="2" name="Slide Number Placeholder 1">
            <a:extLst>
              <a:ext uri="{FF2B5EF4-FFF2-40B4-BE49-F238E27FC236}">
                <a16:creationId xmlns:a16="http://schemas.microsoft.com/office/drawing/2014/main" id="{61B4CCA4-3C28-4349-B867-CA9DE4E5BFA7}"/>
              </a:ext>
            </a:extLst>
          </p:cNvPr>
          <p:cNvSpPr>
            <a:spLocks noGrp="1"/>
          </p:cNvSpPr>
          <p:nvPr>
            <p:ph type="sldNum" sz="quarter" idx="12"/>
          </p:nvPr>
        </p:nvSpPr>
        <p:spPr/>
        <p:txBody>
          <a:bodyPr/>
          <a:lstStyle/>
          <a:p>
            <a:fld id="{898C6173-9B67-4D5E-BF79-09D4FDA79571}" type="slidenum">
              <a:rPr lang="en-US" smtClean="0"/>
              <a:t>35</a:t>
            </a:fld>
            <a:endParaRPr lang="en-US"/>
          </a:p>
        </p:txBody>
      </p:sp>
    </p:spTree>
    <p:extLst>
      <p:ext uri="{BB962C8B-B14F-4D97-AF65-F5344CB8AC3E}">
        <p14:creationId xmlns:p14="http://schemas.microsoft.com/office/powerpoint/2010/main" val="246400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0" grpId="0"/>
      <p:bldP spid="62" grpId="0"/>
      <p:bldP spid="64" grpId="0"/>
      <p:bldP spid="24" grpId="0"/>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D9E34B19-0032-C64B-9B7A-7237EA532052}"/>
              </a:ext>
            </a:extLst>
          </p:cNvPr>
          <p:cNvSpPr txBox="1">
            <a:spLocks/>
          </p:cNvSpPr>
          <p:nvPr/>
        </p:nvSpPr>
        <p:spPr>
          <a:xfrm>
            <a:off x="468630" y="227626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pic>
        <p:nvPicPr>
          <p:cNvPr id="32" name="Picture 31">
            <a:extLst>
              <a:ext uri="{FF2B5EF4-FFF2-40B4-BE49-F238E27FC236}">
                <a16:creationId xmlns:a16="http://schemas.microsoft.com/office/drawing/2014/main" id="{A4F9C9D6-9E85-3243-B0A2-FDC5082B1BE5}"/>
              </a:ext>
            </a:extLst>
          </p:cNvPr>
          <p:cNvPicPr>
            <a:picLocks noChangeAspect="1"/>
          </p:cNvPicPr>
          <p:nvPr/>
        </p:nvPicPr>
        <p:blipFill>
          <a:blip r:embed="rId3"/>
          <a:stretch>
            <a:fillRect/>
          </a:stretch>
        </p:blipFill>
        <p:spPr>
          <a:xfrm>
            <a:off x="339783" y="3706495"/>
            <a:ext cx="8312727" cy="1401022"/>
          </a:xfrm>
          <a:prstGeom prst="rect">
            <a:avLst/>
          </a:prstGeom>
        </p:spPr>
      </p:pic>
      <p:sp>
        <p:nvSpPr>
          <p:cNvPr id="6" name="Rectangle 5">
            <a:extLst>
              <a:ext uri="{FF2B5EF4-FFF2-40B4-BE49-F238E27FC236}">
                <a16:creationId xmlns:a16="http://schemas.microsoft.com/office/drawing/2014/main" id="{2E9F2829-DAD1-544A-82C3-45242E5783A2}"/>
              </a:ext>
            </a:extLst>
          </p:cNvPr>
          <p:cNvSpPr/>
          <p:nvPr/>
        </p:nvSpPr>
        <p:spPr>
          <a:xfrm>
            <a:off x="2331720" y="3859938"/>
            <a:ext cx="6320790" cy="73492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1E9503F-23F0-BC47-BD9A-EAF00F27C34F}"/>
              </a:ext>
            </a:extLst>
          </p:cNvPr>
          <p:cNvSpPr/>
          <p:nvPr/>
        </p:nvSpPr>
        <p:spPr>
          <a:xfrm>
            <a:off x="5669280" y="3214599"/>
            <a:ext cx="3143250" cy="584775"/>
          </a:xfrm>
          <a:prstGeom prst="rect">
            <a:avLst/>
          </a:prstGeom>
        </p:spPr>
        <p:txBody>
          <a:bodyPr wrap="square">
            <a:spAutoFit/>
          </a:bodyPr>
          <a:lstStyle/>
          <a:p>
            <a:pPr lvl="0" algn="r"/>
            <a:r>
              <a:rPr lang="en-US" sz="16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Expected value to go if getting matched with a task (customer)</a:t>
            </a:r>
          </a:p>
        </p:txBody>
      </p:sp>
      <p:sp>
        <p:nvSpPr>
          <p:cNvPr id="50" name="Rectangle 49">
            <a:extLst>
              <a:ext uri="{FF2B5EF4-FFF2-40B4-BE49-F238E27FC236}">
                <a16:creationId xmlns:a16="http://schemas.microsoft.com/office/drawing/2014/main" id="{263D082B-B31C-C745-91B0-1E2450BF10C4}"/>
              </a:ext>
            </a:extLst>
          </p:cNvPr>
          <p:cNvSpPr/>
          <p:nvPr/>
        </p:nvSpPr>
        <p:spPr>
          <a:xfrm>
            <a:off x="1460665" y="4638514"/>
            <a:ext cx="4060025" cy="538890"/>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CD4EDBED-64AE-FD4B-8AAB-D129FDED642C}"/>
              </a:ext>
            </a:extLst>
          </p:cNvPr>
          <p:cNvCxnSpPr>
            <a:cxnSpLocks/>
          </p:cNvCxnSpPr>
          <p:nvPr/>
        </p:nvCxnSpPr>
        <p:spPr>
          <a:xfrm flipH="1" flipV="1">
            <a:off x="2287797" y="2863942"/>
            <a:ext cx="186740" cy="12135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6A7D7224-EBE2-4D4D-BB56-DACFBB5AD30F}"/>
              </a:ext>
            </a:extLst>
          </p:cNvPr>
          <p:cNvSpPr/>
          <p:nvPr/>
        </p:nvSpPr>
        <p:spPr>
          <a:xfrm>
            <a:off x="1551399" y="2545204"/>
            <a:ext cx="1898039"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P(getting matched)</a:t>
            </a:r>
          </a:p>
        </p:txBody>
      </p:sp>
      <p:cxnSp>
        <p:nvCxnSpPr>
          <p:cNvPr id="59" name="Straight Connector 58">
            <a:extLst>
              <a:ext uri="{FF2B5EF4-FFF2-40B4-BE49-F238E27FC236}">
                <a16:creationId xmlns:a16="http://schemas.microsoft.com/office/drawing/2014/main" id="{35296F8D-3B94-FA49-802D-9126BDA3F763}"/>
              </a:ext>
            </a:extLst>
          </p:cNvPr>
          <p:cNvCxnSpPr>
            <a:cxnSpLocks/>
          </p:cNvCxnSpPr>
          <p:nvPr/>
        </p:nvCxnSpPr>
        <p:spPr>
          <a:xfrm flipV="1">
            <a:off x="3297497" y="3570064"/>
            <a:ext cx="151941" cy="5645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44EBA471-50DF-6E4A-839F-E9800725F142}"/>
              </a:ext>
            </a:extLst>
          </p:cNvPr>
          <p:cNvSpPr/>
          <p:nvPr/>
        </p:nvSpPr>
        <p:spPr>
          <a:xfrm>
            <a:off x="2550164" y="2988751"/>
            <a:ext cx="1568012"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Transition prob to destinations</a:t>
            </a:r>
          </a:p>
        </p:txBody>
      </p:sp>
      <p:cxnSp>
        <p:nvCxnSpPr>
          <p:cNvPr id="61" name="Straight Connector 60">
            <a:extLst>
              <a:ext uri="{FF2B5EF4-FFF2-40B4-BE49-F238E27FC236}">
                <a16:creationId xmlns:a16="http://schemas.microsoft.com/office/drawing/2014/main" id="{5251C326-B393-5E4B-AB23-778509256081}"/>
              </a:ext>
            </a:extLst>
          </p:cNvPr>
          <p:cNvCxnSpPr>
            <a:cxnSpLocks/>
            <a:endCxn id="62" idx="2"/>
          </p:cNvCxnSpPr>
          <p:nvPr/>
        </p:nvCxnSpPr>
        <p:spPr>
          <a:xfrm flipV="1">
            <a:off x="4172638" y="3145820"/>
            <a:ext cx="161219" cy="9963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8D497B57-8891-364B-9688-5C8AA52886B1}"/>
              </a:ext>
            </a:extLst>
          </p:cNvPr>
          <p:cNvSpPr/>
          <p:nvPr/>
        </p:nvSpPr>
        <p:spPr>
          <a:xfrm>
            <a:off x="3841139" y="2561045"/>
            <a:ext cx="985436"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Average fare</a:t>
            </a:r>
          </a:p>
        </p:txBody>
      </p:sp>
      <p:sp>
        <p:nvSpPr>
          <p:cNvPr id="64" name="Rectangle 63">
            <a:extLst>
              <a:ext uri="{FF2B5EF4-FFF2-40B4-BE49-F238E27FC236}">
                <a16:creationId xmlns:a16="http://schemas.microsoft.com/office/drawing/2014/main" id="{B8FF20D8-C5CE-0641-9B1B-4FADCD749A15}"/>
              </a:ext>
            </a:extLst>
          </p:cNvPr>
          <p:cNvSpPr/>
          <p:nvPr/>
        </p:nvSpPr>
        <p:spPr>
          <a:xfrm>
            <a:off x="4458359" y="3018245"/>
            <a:ext cx="985436"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Trip duration</a:t>
            </a:r>
          </a:p>
        </p:txBody>
      </p:sp>
      <p:cxnSp>
        <p:nvCxnSpPr>
          <p:cNvPr id="65" name="Straight Connector 64">
            <a:extLst>
              <a:ext uri="{FF2B5EF4-FFF2-40B4-BE49-F238E27FC236}">
                <a16:creationId xmlns:a16="http://schemas.microsoft.com/office/drawing/2014/main" id="{B65E24E2-CFF1-D549-8C50-27161E17E98D}"/>
              </a:ext>
            </a:extLst>
          </p:cNvPr>
          <p:cNvCxnSpPr>
            <a:cxnSpLocks/>
            <a:endCxn id="64" idx="2"/>
          </p:cNvCxnSpPr>
          <p:nvPr/>
        </p:nvCxnSpPr>
        <p:spPr>
          <a:xfrm flipV="1">
            <a:off x="4812718" y="3603020"/>
            <a:ext cx="138359" cy="5506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81992BE-1300-6342-8C85-C5CE4344C978}"/>
              </a:ext>
            </a:extLst>
          </p:cNvPr>
          <p:cNvSpPr/>
          <p:nvPr/>
        </p:nvSpPr>
        <p:spPr>
          <a:xfrm>
            <a:off x="446745" y="609978"/>
            <a:ext cx="7414365"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Working for Competing Firm</a:t>
            </a:r>
            <a:endParaRPr lang="en-US" sz="2800" b="1" dirty="0">
              <a:solidFill>
                <a:srgbClr val="FFC000"/>
              </a:solidFill>
              <a:latin typeface="Helvetica" charset="0"/>
              <a:ea typeface="Helvetica" charset="0"/>
              <a:cs typeface="Helvetica" charset="0"/>
            </a:endParaRPr>
          </a:p>
        </p:txBody>
      </p:sp>
      <p:sp>
        <p:nvSpPr>
          <p:cNvPr id="18" name="Rectangle 17">
            <a:extLst>
              <a:ext uri="{FF2B5EF4-FFF2-40B4-BE49-F238E27FC236}">
                <a16:creationId xmlns:a16="http://schemas.microsoft.com/office/drawing/2014/main" id="{B3E9C4FE-E662-CE4A-B0B8-A2BD0FEF7DF6}"/>
              </a:ext>
            </a:extLst>
          </p:cNvPr>
          <p:cNvSpPr/>
          <p:nvPr/>
        </p:nvSpPr>
        <p:spPr>
          <a:xfrm>
            <a:off x="744142"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19" name="Rectangle 18">
            <a:extLst>
              <a:ext uri="{FF2B5EF4-FFF2-40B4-BE49-F238E27FC236}">
                <a16:creationId xmlns:a16="http://schemas.microsoft.com/office/drawing/2014/main" id="{D0F2418B-6F0B-FD41-AEC3-11D72393E5B4}"/>
              </a:ext>
            </a:extLst>
          </p:cNvPr>
          <p:cNvSpPr/>
          <p:nvPr/>
        </p:nvSpPr>
        <p:spPr>
          <a:xfrm>
            <a:off x="6495585"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20" name="Rectangle 19">
            <a:extLst>
              <a:ext uri="{FF2B5EF4-FFF2-40B4-BE49-F238E27FC236}">
                <a16:creationId xmlns:a16="http://schemas.microsoft.com/office/drawing/2014/main" id="{23390928-86A1-4348-A78F-C962BE491330}"/>
              </a:ext>
            </a:extLst>
          </p:cNvPr>
          <p:cNvSpPr/>
          <p:nvPr/>
        </p:nvSpPr>
        <p:spPr>
          <a:xfrm>
            <a:off x="7516002"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cxnSp>
        <p:nvCxnSpPr>
          <p:cNvPr id="21" name="Straight Connector 20">
            <a:extLst>
              <a:ext uri="{FF2B5EF4-FFF2-40B4-BE49-F238E27FC236}">
                <a16:creationId xmlns:a16="http://schemas.microsoft.com/office/drawing/2014/main" id="{CBBA935D-D907-D64D-B1BD-3EC250507EC3}"/>
              </a:ext>
            </a:extLst>
          </p:cNvPr>
          <p:cNvCxnSpPr>
            <a:cxnSpLocks/>
          </p:cNvCxnSpPr>
          <p:nvPr/>
        </p:nvCxnSpPr>
        <p:spPr>
          <a:xfrm flipV="1">
            <a:off x="7516161" y="4437907"/>
            <a:ext cx="138359" cy="5506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4ABA04A-04B5-D341-97A8-D17C65C7860D}"/>
              </a:ext>
            </a:extLst>
          </p:cNvPr>
          <p:cNvSpPr/>
          <p:nvPr/>
        </p:nvSpPr>
        <p:spPr>
          <a:xfrm>
            <a:off x="6663912" y="4960068"/>
            <a:ext cx="1568454"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normalized to 0</a:t>
            </a:r>
          </a:p>
        </p:txBody>
      </p:sp>
      <p:sp>
        <p:nvSpPr>
          <p:cNvPr id="28" name="Rectangle 27">
            <a:extLst>
              <a:ext uri="{FF2B5EF4-FFF2-40B4-BE49-F238E27FC236}">
                <a16:creationId xmlns:a16="http://schemas.microsoft.com/office/drawing/2014/main" id="{40E33FFB-92C2-F246-AEF6-B747FB5DD01B}"/>
              </a:ext>
            </a:extLst>
          </p:cNvPr>
          <p:cNvSpPr/>
          <p:nvPr/>
        </p:nvSpPr>
        <p:spPr>
          <a:xfrm>
            <a:off x="1486288" y="5148202"/>
            <a:ext cx="1898039"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p:txBody>
      </p:sp>
      <p:cxnSp>
        <p:nvCxnSpPr>
          <p:cNvPr id="29" name="Straight Connector 28">
            <a:extLst>
              <a:ext uri="{FF2B5EF4-FFF2-40B4-BE49-F238E27FC236}">
                <a16:creationId xmlns:a16="http://schemas.microsoft.com/office/drawing/2014/main" id="{0A609BC7-137A-1140-B932-66CF44E3C5DE}"/>
              </a:ext>
            </a:extLst>
          </p:cNvPr>
          <p:cNvCxnSpPr>
            <a:cxnSpLocks/>
          </p:cNvCxnSpPr>
          <p:nvPr/>
        </p:nvCxnSpPr>
        <p:spPr>
          <a:xfrm flipV="1">
            <a:off x="3121960" y="4354472"/>
            <a:ext cx="439590" cy="8017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85B5FA2-B1D0-A046-8F9B-59887D0E34AC}"/>
              </a:ext>
            </a:extLst>
          </p:cNvPr>
          <p:cNvSpPr/>
          <p:nvPr/>
        </p:nvSpPr>
        <p:spPr>
          <a:xfrm>
            <a:off x="4266304" y="6034290"/>
            <a:ext cx="633115"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cxnSp>
        <p:nvCxnSpPr>
          <p:cNvPr id="39" name="Straight Arrow Connector 38">
            <a:extLst>
              <a:ext uri="{FF2B5EF4-FFF2-40B4-BE49-F238E27FC236}">
                <a16:creationId xmlns:a16="http://schemas.microsoft.com/office/drawing/2014/main" id="{42E91C8B-AD65-BE43-8706-FD5A6B90559E}"/>
              </a:ext>
            </a:extLst>
          </p:cNvPr>
          <p:cNvCxnSpPr>
            <a:cxnSpLocks/>
          </p:cNvCxnSpPr>
          <p:nvPr/>
        </p:nvCxnSpPr>
        <p:spPr>
          <a:xfrm>
            <a:off x="4299036" y="6293421"/>
            <a:ext cx="61842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7376CA19-D5D1-8D49-97A2-3C0D01DADAE0}"/>
              </a:ext>
            </a:extLst>
          </p:cNvPr>
          <p:cNvSpPr/>
          <p:nvPr/>
        </p:nvSpPr>
        <p:spPr>
          <a:xfrm>
            <a:off x="4911962" y="6018198"/>
            <a:ext cx="1285142"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at </a:t>
            </a:r>
            <a:r>
              <a:rPr lang="en-US" sz="2000" i="1" dirty="0">
                <a:solidFill>
                  <a:schemeClr val="tx1"/>
                </a:solidFill>
                <a:latin typeface="Apple Chancery" panose="03020702040506060504" pitchFamily="66" charset="-79"/>
                <a:ea typeface="CMU Sans Serif Medium" panose="02000603000000000000" pitchFamily="2" charset="0"/>
                <a:cs typeface="Apple Chancery" panose="03020702040506060504" pitchFamily="66" charset="-79"/>
              </a:rPr>
              <a:t>l</a:t>
            </a:r>
          </a:p>
        </p:txBody>
      </p:sp>
      <p:sp>
        <p:nvSpPr>
          <p:cNvPr id="41" name="Rectangle 40">
            <a:extLst>
              <a:ext uri="{FF2B5EF4-FFF2-40B4-BE49-F238E27FC236}">
                <a16:creationId xmlns:a16="http://schemas.microsoft.com/office/drawing/2014/main" id="{2D35A9BC-82E6-9842-817D-C9D2C5D10D16}"/>
              </a:ext>
            </a:extLst>
          </p:cNvPr>
          <p:cNvSpPr/>
          <p:nvPr/>
        </p:nvSpPr>
        <p:spPr>
          <a:xfrm>
            <a:off x="2900761" y="6003069"/>
            <a:ext cx="1373190"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Matched?</a:t>
            </a:r>
          </a:p>
        </p:txBody>
      </p:sp>
      <p:sp>
        <p:nvSpPr>
          <p:cNvPr id="42" name="Rectangle 41">
            <a:extLst>
              <a:ext uri="{FF2B5EF4-FFF2-40B4-BE49-F238E27FC236}">
                <a16:creationId xmlns:a16="http://schemas.microsoft.com/office/drawing/2014/main" id="{CC813CA6-73D2-134C-B017-46231EF0C3E1}"/>
              </a:ext>
            </a:extLst>
          </p:cNvPr>
          <p:cNvSpPr/>
          <p:nvPr/>
        </p:nvSpPr>
        <p:spPr>
          <a:xfrm>
            <a:off x="2743876" y="5669256"/>
            <a:ext cx="1600941"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location l, time t</a:t>
            </a:r>
          </a:p>
        </p:txBody>
      </p:sp>
      <p:sp>
        <p:nvSpPr>
          <p:cNvPr id="30" name="Rectangle 29">
            <a:extLst>
              <a:ext uri="{FF2B5EF4-FFF2-40B4-BE49-F238E27FC236}">
                <a16:creationId xmlns:a16="http://schemas.microsoft.com/office/drawing/2014/main" id="{7204132C-8ADB-0E4C-B400-A29A39DE1499}"/>
              </a:ext>
            </a:extLst>
          </p:cNvPr>
          <p:cNvSpPr/>
          <p:nvPr/>
        </p:nvSpPr>
        <p:spPr>
          <a:xfrm>
            <a:off x="6663912" y="6113007"/>
            <a:ext cx="1568454" cy="338554"/>
          </a:xfrm>
          <a:prstGeom prst="rect">
            <a:avLst/>
          </a:prstGeom>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*No relocation*</a:t>
            </a:r>
          </a:p>
        </p:txBody>
      </p:sp>
      <p:sp>
        <p:nvSpPr>
          <p:cNvPr id="31" name="Rectangle 30">
            <a:extLst>
              <a:ext uri="{FF2B5EF4-FFF2-40B4-BE49-F238E27FC236}">
                <a16:creationId xmlns:a16="http://schemas.microsoft.com/office/drawing/2014/main" id="{7DB00048-2D86-7E46-B2F8-EB0FF1A8C1A9}"/>
              </a:ext>
            </a:extLst>
          </p:cNvPr>
          <p:cNvSpPr/>
          <p:nvPr/>
        </p:nvSpPr>
        <p:spPr>
          <a:xfrm>
            <a:off x="-146367" y="2384376"/>
            <a:ext cx="10244524" cy="3219472"/>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640B877-6E76-6945-964A-6851AFF5CB17}"/>
              </a:ext>
            </a:extLst>
          </p:cNvPr>
          <p:cNvSpPr/>
          <p:nvPr/>
        </p:nvSpPr>
        <p:spPr>
          <a:xfrm>
            <a:off x="7615713" y="3645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 </a:t>
            </a:r>
          </a:p>
        </p:txBody>
      </p:sp>
      <p:sp>
        <p:nvSpPr>
          <p:cNvPr id="2" name="Slide Number Placeholder 1">
            <a:extLst>
              <a:ext uri="{FF2B5EF4-FFF2-40B4-BE49-F238E27FC236}">
                <a16:creationId xmlns:a16="http://schemas.microsoft.com/office/drawing/2014/main" id="{AC2C696C-54AF-0042-8D5E-3E8396DE18B6}"/>
              </a:ext>
            </a:extLst>
          </p:cNvPr>
          <p:cNvSpPr>
            <a:spLocks noGrp="1"/>
          </p:cNvSpPr>
          <p:nvPr>
            <p:ph type="sldNum" sz="quarter" idx="12"/>
          </p:nvPr>
        </p:nvSpPr>
        <p:spPr/>
        <p:txBody>
          <a:bodyPr/>
          <a:lstStyle/>
          <a:p>
            <a:fld id="{898C6173-9B67-4D5E-BF79-09D4FDA79571}" type="slidenum">
              <a:rPr lang="en-US" smtClean="0"/>
              <a:t>36</a:t>
            </a:fld>
            <a:endParaRPr lang="en-US"/>
          </a:p>
        </p:txBody>
      </p:sp>
    </p:spTree>
    <p:extLst>
      <p:ext uri="{BB962C8B-B14F-4D97-AF65-F5344CB8AC3E}">
        <p14:creationId xmlns:p14="http://schemas.microsoft.com/office/powerpoint/2010/main" val="3536905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D9E34B19-0032-C64B-9B7A-7237EA532052}"/>
              </a:ext>
            </a:extLst>
          </p:cNvPr>
          <p:cNvSpPr txBox="1">
            <a:spLocks/>
          </p:cNvSpPr>
          <p:nvPr/>
        </p:nvSpPr>
        <p:spPr>
          <a:xfrm>
            <a:off x="468630" y="227626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pic>
        <p:nvPicPr>
          <p:cNvPr id="32" name="Picture 31">
            <a:extLst>
              <a:ext uri="{FF2B5EF4-FFF2-40B4-BE49-F238E27FC236}">
                <a16:creationId xmlns:a16="http://schemas.microsoft.com/office/drawing/2014/main" id="{A4F9C9D6-9E85-3243-B0A2-FDC5082B1BE5}"/>
              </a:ext>
            </a:extLst>
          </p:cNvPr>
          <p:cNvPicPr>
            <a:picLocks noChangeAspect="1"/>
          </p:cNvPicPr>
          <p:nvPr/>
        </p:nvPicPr>
        <p:blipFill>
          <a:blip r:embed="rId3"/>
          <a:stretch>
            <a:fillRect/>
          </a:stretch>
        </p:blipFill>
        <p:spPr>
          <a:xfrm>
            <a:off x="339783" y="3706495"/>
            <a:ext cx="8312727" cy="1401022"/>
          </a:xfrm>
          <a:prstGeom prst="rect">
            <a:avLst/>
          </a:prstGeom>
        </p:spPr>
      </p:pic>
      <p:sp>
        <p:nvSpPr>
          <p:cNvPr id="36" name="Rectangle 35">
            <a:extLst>
              <a:ext uri="{FF2B5EF4-FFF2-40B4-BE49-F238E27FC236}">
                <a16:creationId xmlns:a16="http://schemas.microsoft.com/office/drawing/2014/main" id="{51E9503F-23F0-BC47-BD9A-EAF00F27C34F}"/>
              </a:ext>
            </a:extLst>
          </p:cNvPr>
          <p:cNvSpPr/>
          <p:nvPr/>
        </p:nvSpPr>
        <p:spPr>
          <a:xfrm>
            <a:off x="5669280" y="3214599"/>
            <a:ext cx="3143250" cy="584775"/>
          </a:xfrm>
          <a:prstGeom prst="rect">
            <a:avLst/>
          </a:prstGeom>
        </p:spPr>
        <p:txBody>
          <a:bodyPr wrap="square">
            <a:spAutoFit/>
          </a:bodyPr>
          <a:lstStyle/>
          <a:p>
            <a:pPr lvl="0" algn="r"/>
            <a:r>
              <a:rPr lang="en-US" sz="16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Expected value to go if getting matched with a task (customer)</a:t>
            </a:r>
          </a:p>
        </p:txBody>
      </p:sp>
      <p:sp>
        <p:nvSpPr>
          <p:cNvPr id="50" name="Rectangle 49">
            <a:extLst>
              <a:ext uri="{FF2B5EF4-FFF2-40B4-BE49-F238E27FC236}">
                <a16:creationId xmlns:a16="http://schemas.microsoft.com/office/drawing/2014/main" id="{263D082B-B31C-C745-91B0-1E2450BF10C4}"/>
              </a:ext>
            </a:extLst>
          </p:cNvPr>
          <p:cNvSpPr/>
          <p:nvPr/>
        </p:nvSpPr>
        <p:spPr>
          <a:xfrm>
            <a:off x="1691640" y="4602889"/>
            <a:ext cx="3829050" cy="5388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1EB3FD6-D473-2047-A8BE-D157B04CAC1E}"/>
              </a:ext>
            </a:extLst>
          </p:cNvPr>
          <p:cNvSpPr/>
          <p:nvPr/>
        </p:nvSpPr>
        <p:spPr>
          <a:xfrm>
            <a:off x="5554533" y="4682787"/>
            <a:ext cx="3566160" cy="584775"/>
          </a:xfrm>
          <a:prstGeom prst="rect">
            <a:avLst/>
          </a:prstGeom>
        </p:spPr>
        <p:txBody>
          <a:bodyPr wrap="square">
            <a:spAutoFit/>
          </a:bodyPr>
          <a:lstStyle/>
          <a:p>
            <a:pPr lvl="0"/>
            <a:r>
              <a:rPr lang="en-US" sz="16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Expected value to go if not getting matched with a customer</a:t>
            </a:r>
          </a:p>
        </p:txBody>
      </p:sp>
      <p:cxnSp>
        <p:nvCxnSpPr>
          <p:cNvPr id="52" name="Straight Connector 51">
            <a:extLst>
              <a:ext uri="{FF2B5EF4-FFF2-40B4-BE49-F238E27FC236}">
                <a16:creationId xmlns:a16="http://schemas.microsoft.com/office/drawing/2014/main" id="{CD4EDBED-64AE-FD4B-8AAB-D129FDED642C}"/>
              </a:ext>
            </a:extLst>
          </p:cNvPr>
          <p:cNvCxnSpPr>
            <a:cxnSpLocks/>
          </p:cNvCxnSpPr>
          <p:nvPr/>
        </p:nvCxnSpPr>
        <p:spPr>
          <a:xfrm flipH="1" flipV="1">
            <a:off x="2287797" y="2863942"/>
            <a:ext cx="186740" cy="12135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6A7D7224-EBE2-4D4D-BB56-DACFBB5AD30F}"/>
              </a:ext>
            </a:extLst>
          </p:cNvPr>
          <p:cNvSpPr/>
          <p:nvPr/>
        </p:nvSpPr>
        <p:spPr>
          <a:xfrm>
            <a:off x="1551399" y="2545204"/>
            <a:ext cx="1898039"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P(getting matched)</a:t>
            </a:r>
          </a:p>
        </p:txBody>
      </p:sp>
      <p:cxnSp>
        <p:nvCxnSpPr>
          <p:cNvPr id="59" name="Straight Connector 58">
            <a:extLst>
              <a:ext uri="{FF2B5EF4-FFF2-40B4-BE49-F238E27FC236}">
                <a16:creationId xmlns:a16="http://schemas.microsoft.com/office/drawing/2014/main" id="{35296F8D-3B94-FA49-802D-9126BDA3F763}"/>
              </a:ext>
            </a:extLst>
          </p:cNvPr>
          <p:cNvCxnSpPr>
            <a:cxnSpLocks/>
          </p:cNvCxnSpPr>
          <p:nvPr/>
        </p:nvCxnSpPr>
        <p:spPr>
          <a:xfrm flipV="1">
            <a:off x="3297497" y="3570064"/>
            <a:ext cx="151941" cy="5645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44EBA471-50DF-6E4A-839F-E9800725F142}"/>
              </a:ext>
            </a:extLst>
          </p:cNvPr>
          <p:cNvSpPr/>
          <p:nvPr/>
        </p:nvSpPr>
        <p:spPr>
          <a:xfrm>
            <a:off x="2550164" y="2988751"/>
            <a:ext cx="1568012"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Transition prob to destinations</a:t>
            </a:r>
          </a:p>
        </p:txBody>
      </p:sp>
      <p:cxnSp>
        <p:nvCxnSpPr>
          <p:cNvPr id="61" name="Straight Connector 60">
            <a:extLst>
              <a:ext uri="{FF2B5EF4-FFF2-40B4-BE49-F238E27FC236}">
                <a16:creationId xmlns:a16="http://schemas.microsoft.com/office/drawing/2014/main" id="{5251C326-B393-5E4B-AB23-778509256081}"/>
              </a:ext>
            </a:extLst>
          </p:cNvPr>
          <p:cNvCxnSpPr>
            <a:cxnSpLocks/>
            <a:endCxn id="62" idx="2"/>
          </p:cNvCxnSpPr>
          <p:nvPr/>
        </p:nvCxnSpPr>
        <p:spPr>
          <a:xfrm flipV="1">
            <a:off x="4172638" y="3145820"/>
            <a:ext cx="161219" cy="9963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8D497B57-8891-364B-9688-5C8AA52886B1}"/>
              </a:ext>
            </a:extLst>
          </p:cNvPr>
          <p:cNvSpPr/>
          <p:nvPr/>
        </p:nvSpPr>
        <p:spPr>
          <a:xfrm>
            <a:off x="3841139" y="2561045"/>
            <a:ext cx="985436"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Average fare</a:t>
            </a:r>
          </a:p>
        </p:txBody>
      </p:sp>
      <p:sp>
        <p:nvSpPr>
          <p:cNvPr id="64" name="Rectangle 63">
            <a:extLst>
              <a:ext uri="{FF2B5EF4-FFF2-40B4-BE49-F238E27FC236}">
                <a16:creationId xmlns:a16="http://schemas.microsoft.com/office/drawing/2014/main" id="{B8FF20D8-C5CE-0641-9B1B-4FADCD749A15}"/>
              </a:ext>
            </a:extLst>
          </p:cNvPr>
          <p:cNvSpPr/>
          <p:nvPr/>
        </p:nvSpPr>
        <p:spPr>
          <a:xfrm>
            <a:off x="4458359" y="3018245"/>
            <a:ext cx="985436"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Trip duration</a:t>
            </a:r>
          </a:p>
        </p:txBody>
      </p:sp>
      <p:cxnSp>
        <p:nvCxnSpPr>
          <p:cNvPr id="65" name="Straight Connector 64">
            <a:extLst>
              <a:ext uri="{FF2B5EF4-FFF2-40B4-BE49-F238E27FC236}">
                <a16:creationId xmlns:a16="http://schemas.microsoft.com/office/drawing/2014/main" id="{B65E24E2-CFF1-D549-8C50-27161E17E98D}"/>
              </a:ext>
            </a:extLst>
          </p:cNvPr>
          <p:cNvCxnSpPr>
            <a:cxnSpLocks/>
            <a:endCxn id="64" idx="2"/>
          </p:cNvCxnSpPr>
          <p:nvPr/>
        </p:nvCxnSpPr>
        <p:spPr>
          <a:xfrm flipV="1">
            <a:off x="4812718" y="3603020"/>
            <a:ext cx="138359" cy="5506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81992BE-1300-6342-8C85-C5CE4344C978}"/>
              </a:ext>
            </a:extLst>
          </p:cNvPr>
          <p:cNvSpPr/>
          <p:nvPr/>
        </p:nvSpPr>
        <p:spPr>
          <a:xfrm>
            <a:off x="446745" y="609978"/>
            <a:ext cx="7414365"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Working for Competing Firm</a:t>
            </a:r>
            <a:endParaRPr lang="en-US" sz="2800" b="1" dirty="0">
              <a:solidFill>
                <a:srgbClr val="FFC000"/>
              </a:solidFill>
              <a:latin typeface="Helvetica" charset="0"/>
              <a:ea typeface="Helvetica" charset="0"/>
              <a:cs typeface="Helvetica" charset="0"/>
            </a:endParaRPr>
          </a:p>
        </p:txBody>
      </p:sp>
      <p:sp>
        <p:nvSpPr>
          <p:cNvPr id="24" name="Rectangle 23">
            <a:extLst>
              <a:ext uri="{FF2B5EF4-FFF2-40B4-BE49-F238E27FC236}">
                <a16:creationId xmlns:a16="http://schemas.microsoft.com/office/drawing/2014/main" id="{67F9B4A4-92DD-534C-BE05-171482C7EDB9}"/>
              </a:ext>
            </a:extLst>
          </p:cNvPr>
          <p:cNvSpPr/>
          <p:nvPr/>
        </p:nvSpPr>
        <p:spPr>
          <a:xfrm>
            <a:off x="744142"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25" name="Rectangle 24">
            <a:extLst>
              <a:ext uri="{FF2B5EF4-FFF2-40B4-BE49-F238E27FC236}">
                <a16:creationId xmlns:a16="http://schemas.microsoft.com/office/drawing/2014/main" id="{91CBC439-B3C5-3542-98AD-54F14A525955}"/>
              </a:ext>
            </a:extLst>
          </p:cNvPr>
          <p:cNvSpPr/>
          <p:nvPr/>
        </p:nvSpPr>
        <p:spPr>
          <a:xfrm>
            <a:off x="6495585"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26" name="Rectangle 25">
            <a:extLst>
              <a:ext uri="{FF2B5EF4-FFF2-40B4-BE49-F238E27FC236}">
                <a16:creationId xmlns:a16="http://schemas.microsoft.com/office/drawing/2014/main" id="{AC67F5AD-FC5C-6142-847C-A5A9F8B49750}"/>
              </a:ext>
            </a:extLst>
          </p:cNvPr>
          <p:cNvSpPr/>
          <p:nvPr/>
        </p:nvSpPr>
        <p:spPr>
          <a:xfrm>
            <a:off x="7516002"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27" name="Rectangle 26">
            <a:extLst>
              <a:ext uri="{FF2B5EF4-FFF2-40B4-BE49-F238E27FC236}">
                <a16:creationId xmlns:a16="http://schemas.microsoft.com/office/drawing/2014/main" id="{BCD56265-15D0-A54E-B61B-900AC538CA0F}"/>
              </a:ext>
            </a:extLst>
          </p:cNvPr>
          <p:cNvSpPr/>
          <p:nvPr/>
        </p:nvSpPr>
        <p:spPr>
          <a:xfrm>
            <a:off x="3516411" y="4564682"/>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28" name="Rectangle 27">
            <a:extLst>
              <a:ext uri="{FF2B5EF4-FFF2-40B4-BE49-F238E27FC236}">
                <a16:creationId xmlns:a16="http://schemas.microsoft.com/office/drawing/2014/main" id="{08B2B6BC-9A41-EA4E-A63A-148975174F62}"/>
              </a:ext>
            </a:extLst>
          </p:cNvPr>
          <p:cNvSpPr/>
          <p:nvPr/>
        </p:nvSpPr>
        <p:spPr>
          <a:xfrm>
            <a:off x="4536828" y="4564682"/>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6" name="Rectangle 5">
            <a:extLst>
              <a:ext uri="{FF2B5EF4-FFF2-40B4-BE49-F238E27FC236}">
                <a16:creationId xmlns:a16="http://schemas.microsoft.com/office/drawing/2014/main" id="{2E9F2829-DAD1-544A-82C3-45242E5783A2}"/>
              </a:ext>
            </a:extLst>
          </p:cNvPr>
          <p:cNvSpPr/>
          <p:nvPr/>
        </p:nvSpPr>
        <p:spPr>
          <a:xfrm>
            <a:off x="2331720" y="3859938"/>
            <a:ext cx="6320790" cy="73492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A7DC03D-D65A-1742-8043-6893D37B58DD}"/>
              </a:ext>
            </a:extLst>
          </p:cNvPr>
          <p:cNvSpPr/>
          <p:nvPr/>
        </p:nvSpPr>
        <p:spPr>
          <a:xfrm>
            <a:off x="4266304" y="6034290"/>
            <a:ext cx="633115"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cxnSp>
        <p:nvCxnSpPr>
          <p:cNvPr id="41" name="Straight Arrow Connector 40">
            <a:extLst>
              <a:ext uri="{FF2B5EF4-FFF2-40B4-BE49-F238E27FC236}">
                <a16:creationId xmlns:a16="http://schemas.microsoft.com/office/drawing/2014/main" id="{C2E89109-22E6-C74C-837F-56C929E0FAF3}"/>
              </a:ext>
            </a:extLst>
          </p:cNvPr>
          <p:cNvCxnSpPr>
            <a:cxnSpLocks/>
          </p:cNvCxnSpPr>
          <p:nvPr/>
        </p:nvCxnSpPr>
        <p:spPr>
          <a:xfrm>
            <a:off x="4299036" y="6293421"/>
            <a:ext cx="61842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C417732D-44A7-5F47-B01E-252B7C5DECCA}"/>
              </a:ext>
            </a:extLst>
          </p:cNvPr>
          <p:cNvSpPr/>
          <p:nvPr/>
        </p:nvSpPr>
        <p:spPr>
          <a:xfrm>
            <a:off x="4911962" y="6018198"/>
            <a:ext cx="1285142"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at </a:t>
            </a:r>
            <a:r>
              <a:rPr lang="en-US" sz="2000" i="1" dirty="0">
                <a:solidFill>
                  <a:schemeClr val="tx1"/>
                </a:solidFill>
                <a:latin typeface="Apple Chancery" panose="03020702040506060504" pitchFamily="66" charset="-79"/>
                <a:ea typeface="CMU Sans Serif Medium" panose="02000603000000000000" pitchFamily="2" charset="0"/>
                <a:cs typeface="Apple Chancery" panose="03020702040506060504" pitchFamily="66" charset="-79"/>
              </a:rPr>
              <a:t>l</a:t>
            </a:r>
          </a:p>
        </p:txBody>
      </p:sp>
      <p:sp>
        <p:nvSpPr>
          <p:cNvPr id="43" name="Rectangle 42">
            <a:extLst>
              <a:ext uri="{FF2B5EF4-FFF2-40B4-BE49-F238E27FC236}">
                <a16:creationId xmlns:a16="http://schemas.microsoft.com/office/drawing/2014/main" id="{2055A219-417F-CE45-8C91-C8F400DC4812}"/>
              </a:ext>
            </a:extLst>
          </p:cNvPr>
          <p:cNvSpPr/>
          <p:nvPr/>
        </p:nvSpPr>
        <p:spPr>
          <a:xfrm>
            <a:off x="2900761" y="6003069"/>
            <a:ext cx="1373190"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Matched?</a:t>
            </a:r>
          </a:p>
        </p:txBody>
      </p:sp>
      <p:sp>
        <p:nvSpPr>
          <p:cNvPr id="44" name="Rectangle 43">
            <a:extLst>
              <a:ext uri="{FF2B5EF4-FFF2-40B4-BE49-F238E27FC236}">
                <a16:creationId xmlns:a16="http://schemas.microsoft.com/office/drawing/2014/main" id="{0C266B39-E9E6-F44C-BCD9-07E2868C6EE1}"/>
              </a:ext>
            </a:extLst>
          </p:cNvPr>
          <p:cNvSpPr/>
          <p:nvPr/>
        </p:nvSpPr>
        <p:spPr>
          <a:xfrm>
            <a:off x="2743876" y="5669256"/>
            <a:ext cx="1600941"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location l, time t</a:t>
            </a:r>
          </a:p>
        </p:txBody>
      </p:sp>
      <p:sp>
        <p:nvSpPr>
          <p:cNvPr id="29" name="Oval 28">
            <a:extLst>
              <a:ext uri="{FF2B5EF4-FFF2-40B4-BE49-F238E27FC236}">
                <a16:creationId xmlns:a16="http://schemas.microsoft.com/office/drawing/2014/main" id="{92967A9B-91D0-B348-BC84-9985A15AB897}"/>
              </a:ext>
            </a:extLst>
          </p:cNvPr>
          <p:cNvSpPr/>
          <p:nvPr/>
        </p:nvSpPr>
        <p:spPr>
          <a:xfrm>
            <a:off x="7615713" y="3645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 </a:t>
            </a:r>
          </a:p>
        </p:txBody>
      </p:sp>
      <p:sp>
        <p:nvSpPr>
          <p:cNvPr id="2" name="Slide Number Placeholder 1">
            <a:extLst>
              <a:ext uri="{FF2B5EF4-FFF2-40B4-BE49-F238E27FC236}">
                <a16:creationId xmlns:a16="http://schemas.microsoft.com/office/drawing/2014/main" id="{6DF18C29-D285-E745-B66E-28F84E5C3160}"/>
              </a:ext>
            </a:extLst>
          </p:cNvPr>
          <p:cNvSpPr>
            <a:spLocks noGrp="1"/>
          </p:cNvSpPr>
          <p:nvPr>
            <p:ph type="sldNum" sz="quarter" idx="12"/>
          </p:nvPr>
        </p:nvSpPr>
        <p:spPr/>
        <p:txBody>
          <a:bodyPr/>
          <a:lstStyle/>
          <a:p>
            <a:fld id="{898C6173-9B67-4D5E-BF79-09D4FDA79571}" type="slidenum">
              <a:rPr lang="en-US" smtClean="0"/>
              <a:t>37</a:t>
            </a:fld>
            <a:endParaRPr lang="en-US"/>
          </a:p>
        </p:txBody>
      </p:sp>
    </p:spTree>
    <p:extLst>
      <p:ext uri="{BB962C8B-B14F-4D97-AF65-F5344CB8AC3E}">
        <p14:creationId xmlns:p14="http://schemas.microsoft.com/office/powerpoint/2010/main" val="1761024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D9E34B19-0032-C64B-9B7A-7237EA532052}"/>
              </a:ext>
            </a:extLst>
          </p:cNvPr>
          <p:cNvSpPr txBox="1">
            <a:spLocks/>
          </p:cNvSpPr>
          <p:nvPr/>
        </p:nvSpPr>
        <p:spPr>
          <a:xfrm>
            <a:off x="468630" y="227626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pic>
        <p:nvPicPr>
          <p:cNvPr id="32" name="Picture 31">
            <a:extLst>
              <a:ext uri="{FF2B5EF4-FFF2-40B4-BE49-F238E27FC236}">
                <a16:creationId xmlns:a16="http://schemas.microsoft.com/office/drawing/2014/main" id="{A4F9C9D6-9E85-3243-B0A2-FDC5082B1BE5}"/>
              </a:ext>
            </a:extLst>
          </p:cNvPr>
          <p:cNvPicPr>
            <a:picLocks noChangeAspect="1"/>
          </p:cNvPicPr>
          <p:nvPr/>
        </p:nvPicPr>
        <p:blipFill>
          <a:blip r:embed="rId3"/>
          <a:stretch>
            <a:fillRect/>
          </a:stretch>
        </p:blipFill>
        <p:spPr>
          <a:xfrm>
            <a:off x="339783" y="3706495"/>
            <a:ext cx="8312727" cy="1401022"/>
          </a:xfrm>
          <a:prstGeom prst="rect">
            <a:avLst/>
          </a:prstGeom>
        </p:spPr>
      </p:pic>
      <p:cxnSp>
        <p:nvCxnSpPr>
          <p:cNvPr id="4" name="Straight Connector 3">
            <a:extLst>
              <a:ext uri="{FF2B5EF4-FFF2-40B4-BE49-F238E27FC236}">
                <a16:creationId xmlns:a16="http://schemas.microsoft.com/office/drawing/2014/main" id="{63D38811-2498-304F-BE65-FBCF9354CD88}"/>
              </a:ext>
            </a:extLst>
          </p:cNvPr>
          <p:cNvCxnSpPr/>
          <p:nvPr/>
        </p:nvCxnSpPr>
        <p:spPr>
          <a:xfrm flipH="1" flipV="1">
            <a:off x="1777694" y="3506987"/>
            <a:ext cx="172109" cy="5388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51E9503F-23F0-BC47-BD9A-EAF00F27C34F}"/>
              </a:ext>
            </a:extLst>
          </p:cNvPr>
          <p:cNvSpPr/>
          <p:nvPr/>
        </p:nvSpPr>
        <p:spPr>
          <a:xfrm>
            <a:off x="5669280" y="3214599"/>
            <a:ext cx="3143250" cy="584775"/>
          </a:xfrm>
          <a:prstGeom prst="rect">
            <a:avLst/>
          </a:prstGeom>
        </p:spPr>
        <p:txBody>
          <a:bodyPr wrap="square">
            <a:spAutoFit/>
          </a:bodyPr>
          <a:lstStyle/>
          <a:p>
            <a:pPr lvl="0" algn="r"/>
            <a:r>
              <a:rPr lang="en-US" sz="16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Expected value to go if getting matched with a task (customer)</a:t>
            </a:r>
          </a:p>
        </p:txBody>
      </p:sp>
      <p:sp>
        <p:nvSpPr>
          <p:cNvPr id="55" name="Rectangle 54">
            <a:extLst>
              <a:ext uri="{FF2B5EF4-FFF2-40B4-BE49-F238E27FC236}">
                <a16:creationId xmlns:a16="http://schemas.microsoft.com/office/drawing/2014/main" id="{6A7D7224-EBE2-4D4D-BB56-DACFBB5AD30F}"/>
              </a:ext>
            </a:extLst>
          </p:cNvPr>
          <p:cNvSpPr/>
          <p:nvPr/>
        </p:nvSpPr>
        <p:spPr>
          <a:xfrm>
            <a:off x="1551399" y="2545204"/>
            <a:ext cx="1898039" cy="338554"/>
          </a:xfrm>
          <a:prstGeom prst="rect">
            <a:avLst/>
          </a:prstGeom>
        </p:spPr>
        <p:txBody>
          <a:bodyPr wrap="square">
            <a:spAutoFit/>
          </a:bodyPr>
          <a:lstStyle/>
          <a:p>
            <a:pPr lvl="0" algn="ctr"/>
            <a:r>
              <a:rPr lang="en-US" sz="1600" dirty="0">
                <a:solidFill>
                  <a:schemeClr val="accent1"/>
                </a:solidFill>
                <a:latin typeface="CMU Sans Serif Medium" panose="02000603000000000000" pitchFamily="2" charset="0"/>
                <a:ea typeface="CMU Sans Serif Medium" panose="02000603000000000000" pitchFamily="2" charset="0"/>
                <a:cs typeface="CMU Sans Serif Medium" panose="02000603000000000000" pitchFamily="2" charset="0"/>
              </a:rPr>
              <a:t>P(getting matched)</a:t>
            </a:r>
          </a:p>
        </p:txBody>
      </p:sp>
      <p:sp>
        <p:nvSpPr>
          <p:cNvPr id="58" name="Rectangle 57">
            <a:extLst>
              <a:ext uri="{FF2B5EF4-FFF2-40B4-BE49-F238E27FC236}">
                <a16:creationId xmlns:a16="http://schemas.microsoft.com/office/drawing/2014/main" id="{292168E9-A9A5-2443-8361-3A4720BCFBEA}"/>
              </a:ext>
            </a:extLst>
          </p:cNvPr>
          <p:cNvSpPr/>
          <p:nvPr/>
        </p:nvSpPr>
        <p:spPr>
          <a:xfrm>
            <a:off x="4572000" y="6113895"/>
            <a:ext cx="4435221"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Solve for converged discounted values for an infinite-horizon DP for every 3 hours of each day</a:t>
            </a:r>
          </a:p>
        </p:txBody>
      </p:sp>
      <p:sp>
        <p:nvSpPr>
          <p:cNvPr id="60" name="Rectangle 59">
            <a:extLst>
              <a:ext uri="{FF2B5EF4-FFF2-40B4-BE49-F238E27FC236}">
                <a16:creationId xmlns:a16="http://schemas.microsoft.com/office/drawing/2014/main" id="{44EBA471-50DF-6E4A-839F-E9800725F142}"/>
              </a:ext>
            </a:extLst>
          </p:cNvPr>
          <p:cNvSpPr/>
          <p:nvPr/>
        </p:nvSpPr>
        <p:spPr>
          <a:xfrm>
            <a:off x="2550164" y="2988751"/>
            <a:ext cx="1568012" cy="584775"/>
          </a:xfrm>
          <a:prstGeom prst="rect">
            <a:avLst/>
          </a:prstGeom>
        </p:spPr>
        <p:txBody>
          <a:bodyPr wrap="square">
            <a:spAutoFit/>
          </a:bodyPr>
          <a:lstStyle/>
          <a:p>
            <a:pPr lvl="0" algn="ctr"/>
            <a:r>
              <a:rPr lang="en-US" sz="1600" dirty="0">
                <a:solidFill>
                  <a:schemeClr val="accent1"/>
                </a:solidFill>
                <a:latin typeface="CMU Sans Serif Medium" panose="02000603000000000000" pitchFamily="2" charset="0"/>
                <a:ea typeface="CMU Sans Serif Medium" panose="02000603000000000000" pitchFamily="2" charset="0"/>
                <a:cs typeface="CMU Sans Serif Medium" panose="02000603000000000000" pitchFamily="2" charset="0"/>
              </a:rPr>
              <a:t>Transition prob to destinations</a:t>
            </a:r>
          </a:p>
        </p:txBody>
      </p:sp>
      <p:sp>
        <p:nvSpPr>
          <p:cNvPr id="62" name="Rectangle 61">
            <a:extLst>
              <a:ext uri="{FF2B5EF4-FFF2-40B4-BE49-F238E27FC236}">
                <a16:creationId xmlns:a16="http://schemas.microsoft.com/office/drawing/2014/main" id="{8D497B57-8891-364B-9688-5C8AA52886B1}"/>
              </a:ext>
            </a:extLst>
          </p:cNvPr>
          <p:cNvSpPr/>
          <p:nvPr/>
        </p:nvSpPr>
        <p:spPr>
          <a:xfrm>
            <a:off x="3841139" y="2561045"/>
            <a:ext cx="985436" cy="584775"/>
          </a:xfrm>
          <a:prstGeom prst="rect">
            <a:avLst/>
          </a:prstGeom>
        </p:spPr>
        <p:txBody>
          <a:bodyPr wrap="square">
            <a:spAutoFit/>
          </a:bodyPr>
          <a:lstStyle/>
          <a:p>
            <a:pPr lvl="0" algn="ctr"/>
            <a:r>
              <a:rPr lang="en-US" sz="1600" dirty="0">
                <a:solidFill>
                  <a:schemeClr val="accent1"/>
                </a:solidFill>
                <a:latin typeface="CMU Sans Serif Medium" panose="02000603000000000000" pitchFamily="2" charset="0"/>
                <a:ea typeface="CMU Sans Serif Medium" panose="02000603000000000000" pitchFamily="2" charset="0"/>
                <a:cs typeface="CMU Sans Serif Medium" panose="02000603000000000000" pitchFamily="2" charset="0"/>
              </a:rPr>
              <a:t>Average fare</a:t>
            </a:r>
          </a:p>
        </p:txBody>
      </p:sp>
      <p:sp>
        <p:nvSpPr>
          <p:cNvPr id="64" name="Rectangle 63">
            <a:extLst>
              <a:ext uri="{FF2B5EF4-FFF2-40B4-BE49-F238E27FC236}">
                <a16:creationId xmlns:a16="http://schemas.microsoft.com/office/drawing/2014/main" id="{B8FF20D8-C5CE-0641-9B1B-4FADCD749A15}"/>
              </a:ext>
            </a:extLst>
          </p:cNvPr>
          <p:cNvSpPr/>
          <p:nvPr/>
        </p:nvSpPr>
        <p:spPr>
          <a:xfrm>
            <a:off x="4458359" y="3018245"/>
            <a:ext cx="985436" cy="584775"/>
          </a:xfrm>
          <a:prstGeom prst="rect">
            <a:avLst/>
          </a:prstGeom>
        </p:spPr>
        <p:txBody>
          <a:bodyPr wrap="square">
            <a:spAutoFit/>
          </a:bodyPr>
          <a:lstStyle/>
          <a:p>
            <a:pPr lvl="0" algn="ctr"/>
            <a:r>
              <a:rPr lang="en-US" sz="1600" dirty="0">
                <a:solidFill>
                  <a:schemeClr val="accent1"/>
                </a:solidFill>
                <a:latin typeface="CMU Sans Serif Medium" panose="02000603000000000000" pitchFamily="2" charset="0"/>
                <a:ea typeface="CMU Sans Serif Medium" panose="02000603000000000000" pitchFamily="2" charset="0"/>
                <a:cs typeface="CMU Sans Serif Medium" panose="02000603000000000000" pitchFamily="2" charset="0"/>
              </a:rPr>
              <a:t>Trip duration</a:t>
            </a:r>
          </a:p>
        </p:txBody>
      </p:sp>
      <p:sp>
        <p:nvSpPr>
          <p:cNvPr id="23" name="Rectangle 22">
            <a:extLst>
              <a:ext uri="{FF2B5EF4-FFF2-40B4-BE49-F238E27FC236}">
                <a16:creationId xmlns:a16="http://schemas.microsoft.com/office/drawing/2014/main" id="{5BCED1AA-89DB-584F-BA03-CC5CA2C357D3}"/>
              </a:ext>
            </a:extLst>
          </p:cNvPr>
          <p:cNvSpPr/>
          <p:nvPr/>
        </p:nvSpPr>
        <p:spPr>
          <a:xfrm>
            <a:off x="2806495" y="2171139"/>
            <a:ext cx="2328853" cy="276999"/>
          </a:xfrm>
          <a:prstGeom prst="rect">
            <a:avLst/>
          </a:prstGeom>
          <a:solidFill>
            <a:schemeClr val="accent1">
              <a:lumMod val="40000"/>
              <a:lumOff val="60000"/>
            </a:schemeClr>
          </a:solidFill>
        </p:spPr>
        <p:txBody>
          <a:bodyPr wrap="square">
            <a:spAutoFit/>
          </a:bodyPr>
          <a:lstStyle/>
          <a:p>
            <a:pPr lvl="0" algn="ct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Approximated from public data</a:t>
            </a:r>
          </a:p>
        </p:txBody>
      </p:sp>
      <p:sp>
        <p:nvSpPr>
          <p:cNvPr id="24" name="Rectangle 23">
            <a:extLst>
              <a:ext uri="{FF2B5EF4-FFF2-40B4-BE49-F238E27FC236}">
                <a16:creationId xmlns:a16="http://schemas.microsoft.com/office/drawing/2014/main" id="{E6D16B57-6CCA-804F-AF62-9510FCE3CDFA}"/>
              </a:ext>
            </a:extLst>
          </p:cNvPr>
          <p:cNvSpPr/>
          <p:nvPr/>
        </p:nvSpPr>
        <p:spPr>
          <a:xfrm>
            <a:off x="242176" y="2631198"/>
            <a:ext cx="1244800" cy="276999"/>
          </a:xfrm>
          <a:prstGeom prst="rect">
            <a:avLst/>
          </a:prstGeom>
          <a:solidFill>
            <a:srgbClr val="FFFC00"/>
          </a:solidFill>
        </p:spPr>
        <p:txBody>
          <a:bodyPr wrap="square">
            <a:spAutoFit/>
          </a:bodyPr>
          <a:lstStyle/>
          <a:p>
            <a:pPr lvl="0" algn="ct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To be estimated</a:t>
            </a:r>
          </a:p>
        </p:txBody>
      </p:sp>
      <p:sp>
        <p:nvSpPr>
          <p:cNvPr id="25" name="Rectangle 24">
            <a:extLst>
              <a:ext uri="{FF2B5EF4-FFF2-40B4-BE49-F238E27FC236}">
                <a16:creationId xmlns:a16="http://schemas.microsoft.com/office/drawing/2014/main" id="{AE1AA93E-8F1D-6545-99DD-24762347BFB7}"/>
              </a:ext>
            </a:extLst>
          </p:cNvPr>
          <p:cNvSpPr/>
          <p:nvPr/>
        </p:nvSpPr>
        <p:spPr>
          <a:xfrm>
            <a:off x="882256" y="6014478"/>
            <a:ext cx="1244800" cy="276999"/>
          </a:xfrm>
          <a:prstGeom prst="rect">
            <a:avLst/>
          </a:prstGeom>
          <a:solidFill>
            <a:srgbClr val="FFFC00"/>
          </a:solidFill>
        </p:spPr>
        <p:txBody>
          <a:bodyPr wrap="square">
            <a:spAutoFit/>
          </a:bodyPr>
          <a:lstStyle/>
          <a:p>
            <a:pPr lvl="0" algn="ct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To be estimated</a:t>
            </a:r>
          </a:p>
        </p:txBody>
      </p:sp>
      <p:sp>
        <p:nvSpPr>
          <p:cNvPr id="26" name="Rectangle 25">
            <a:extLst>
              <a:ext uri="{FF2B5EF4-FFF2-40B4-BE49-F238E27FC236}">
                <a16:creationId xmlns:a16="http://schemas.microsoft.com/office/drawing/2014/main" id="{65B19467-3674-3C48-91C5-38BD174294C3}"/>
              </a:ext>
            </a:extLst>
          </p:cNvPr>
          <p:cNvSpPr/>
          <p:nvPr/>
        </p:nvSpPr>
        <p:spPr>
          <a:xfrm>
            <a:off x="446745" y="609978"/>
            <a:ext cx="7414365"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Working for Competing Firm</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4C827620-9144-0B40-B0A0-5354A8332E7F}"/>
              </a:ext>
            </a:extLst>
          </p:cNvPr>
          <p:cNvSpPr/>
          <p:nvPr/>
        </p:nvSpPr>
        <p:spPr>
          <a:xfrm>
            <a:off x="576498" y="5690747"/>
            <a:ext cx="1898039"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p:txBody>
      </p:sp>
      <p:sp>
        <p:nvSpPr>
          <p:cNvPr id="28" name="Rectangle 27">
            <a:extLst>
              <a:ext uri="{FF2B5EF4-FFF2-40B4-BE49-F238E27FC236}">
                <a16:creationId xmlns:a16="http://schemas.microsoft.com/office/drawing/2014/main" id="{103D61EA-97FE-2C44-A5F6-A0BA4C60EF61}"/>
              </a:ext>
            </a:extLst>
          </p:cNvPr>
          <p:cNvSpPr/>
          <p:nvPr/>
        </p:nvSpPr>
        <p:spPr>
          <a:xfrm>
            <a:off x="314131" y="2908197"/>
            <a:ext cx="1898039"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Individual driver’s operating cost</a:t>
            </a:r>
          </a:p>
        </p:txBody>
      </p:sp>
      <p:sp>
        <p:nvSpPr>
          <p:cNvPr id="29" name="Rectangle 28">
            <a:extLst>
              <a:ext uri="{FF2B5EF4-FFF2-40B4-BE49-F238E27FC236}">
                <a16:creationId xmlns:a16="http://schemas.microsoft.com/office/drawing/2014/main" id="{5D4EA14E-0434-A746-84CF-598F82651D99}"/>
              </a:ext>
            </a:extLst>
          </p:cNvPr>
          <p:cNvSpPr/>
          <p:nvPr/>
        </p:nvSpPr>
        <p:spPr>
          <a:xfrm>
            <a:off x="744142"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30" name="Rectangle 29">
            <a:extLst>
              <a:ext uri="{FF2B5EF4-FFF2-40B4-BE49-F238E27FC236}">
                <a16:creationId xmlns:a16="http://schemas.microsoft.com/office/drawing/2014/main" id="{EFD9FD87-1909-5A4D-AB46-BCAA703842CA}"/>
              </a:ext>
            </a:extLst>
          </p:cNvPr>
          <p:cNvSpPr/>
          <p:nvPr/>
        </p:nvSpPr>
        <p:spPr>
          <a:xfrm>
            <a:off x="6495585"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31" name="Rectangle 30">
            <a:extLst>
              <a:ext uri="{FF2B5EF4-FFF2-40B4-BE49-F238E27FC236}">
                <a16:creationId xmlns:a16="http://schemas.microsoft.com/office/drawing/2014/main" id="{94E0900E-0DDA-8246-9ECE-3A1D49E205B9}"/>
              </a:ext>
            </a:extLst>
          </p:cNvPr>
          <p:cNvSpPr/>
          <p:nvPr/>
        </p:nvSpPr>
        <p:spPr>
          <a:xfrm>
            <a:off x="7516002" y="3984579"/>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34" name="Rectangle 33">
            <a:extLst>
              <a:ext uri="{FF2B5EF4-FFF2-40B4-BE49-F238E27FC236}">
                <a16:creationId xmlns:a16="http://schemas.microsoft.com/office/drawing/2014/main" id="{0B414404-1664-D04E-9626-D2F45CCE46F9}"/>
              </a:ext>
            </a:extLst>
          </p:cNvPr>
          <p:cNvSpPr/>
          <p:nvPr/>
        </p:nvSpPr>
        <p:spPr>
          <a:xfrm>
            <a:off x="3516411" y="4564682"/>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35" name="Rectangle 34">
            <a:extLst>
              <a:ext uri="{FF2B5EF4-FFF2-40B4-BE49-F238E27FC236}">
                <a16:creationId xmlns:a16="http://schemas.microsoft.com/office/drawing/2014/main" id="{DA57E15B-6086-B24B-B2F6-80F504C81A77}"/>
              </a:ext>
            </a:extLst>
          </p:cNvPr>
          <p:cNvSpPr/>
          <p:nvPr/>
        </p:nvSpPr>
        <p:spPr>
          <a:xfrm>
            <a:off x="4536828" y="4564682"/>
            <a:ext cx="336655" cy="231238"/>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6" name="Rectangle 5">
            <a:extLst>
              <a:ext uri="{FF2B5EF4-FFF2-40B4-BE49-F238E27FC236}">
                <a16:creationId xmlns:a16="http://schemas.microsoft.com/office/drawing/2014/main" id="{2E9F2829-DAD1-544A-82C3-45242E5783A2}"/>
              </a:ext>
            </a:extLst>
          </p:cNvPr>
          <p:cNvSpPr/>
          <p:nvPr/>
        </p:nvSpPr>
        <p:spPr>
          <a:xfrm>
            <a:off x="2331720" y="3859938"/>
            <a:ext cx="6320790" cy="73492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3D082B-B31C-C745-91B0-1E2450BF10C4}"/>
              </a:ext>
            </a:extLst>
          </p:cNvPr>
          <p:cNvSpPr/>
          <p:nvPr/>
        </p:nvSpPr>
        <p:spPr>
          <a:xfrm>
            <a:off x="1691640" y="4602889"/>
            <a:ext cx="3829050" cy="5388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CD4EDBED-64AE-FD4B-8AAB-D129FDED642C}"/>
              </a:ext>
            </a:extLst>
          </p:cNvPr>
          <p:cNvCxnSpPr>
            <a:cxnSpLocks/>
          </p:cNvCxnSpPr>
          <p:nvPr/>
        </p:nvCxnSpPr>
        <p:spPr>
          <a:xfrm flipH="1" flipV="1">
            <a:off x="2287797" y="2863942"/>
            <a:ext cx="186740" cy="121351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E73892F-010C-8A42-9EEA-ACC2F033168B}"/>
              </a:ext>
            </a:extLst>
          </p:cNvPr>
          <p:cNvCxnSpPr>
            <a:cxnSpLocks/>
          </p:cNvCxnSpPr>
          <p:nvPr/>
        </p:nvCxnSpPr>
        <p:spPr>
          <a:xfrm flipV="1">
            <a:off x="2212170" y="4897017"/>
            <a:ext cx="439590" cy="8017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5296F8D-3B94-FA49-802D-9126BDA3F763}"/>
              </a:ext>
            </a:extLst>
          </p:cNvPr>
          <p:cNvCxnSpPr>
            <a:cxnSpLocks/>
          </p:cNvCxnSpPr>
          <p:nvPr/>
        </p:nvCxnSpPr>
        <p:spPr>
          <a:xfrm flipV="1">
            <a:off x="3297497" y="3570064"/>
            <a:ext cx="151941" cy="56453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251C326-B393-5E4B-AB23-778509256081}"/>
              </a:ext>
            </a:extLst>
          </p:cNvPr>
          <p:cNvCxnSpPr>
            <a:cxnSpLocks/>
            <a:endCxn id="62" idx="2"/>
          </p:cNvCxnSpPr>
          <p:nvPr/>
        </p:nvCxnSpPr>
        <p:spPr>
          <a:xfrm flipV="1">
            <a:off x="4172638" y="3145820"/>
            <a:ext cx="161219" cy="99638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65E24E2-CFF1-D549-8C50-27161E17E98D}"/>
              </a:ext>
            </a:extLst>
          </p:cNvPr>
          <p:cNvCxnSpPr>
            <a:cxnSpLocks/>
            <a:endCxn id="64" idx="2"/>
          </p:cNvCxnSpPr>
          <p:nvPr/>
        </p:nvCxnSpPr>
        <p:spPr>
          <a:xfrm flipV="1">
            <a:off x="4812718" y="3603020"/>
            <a:ext cx="138359" cy="55061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0039E066-E77E-1F4B-8C5A-C8F7192F2F33}"/>
              </a:ext>
            </a:extLst>
          </p:cNvPr>
          <p:cNvSpPr/>
          <p:nvPr/>
        </p:nvSpPr>
        <p:spPr>
          <a:xfrm>
            <a:off x="5554533" y="4682787"/>
            <a:ext cx="3566160" cy="584775"/>
          </a:xfrm>
          <a:prstGeom prst="rect">
            <a:avLst/>
          </a:prstGeom>
        </p:spPr>
        <p:txBody>
          <a:bodyPr wrap="square">
            <a:spAutoFit/>
          </a:bodyPr>
          <a:lstStyle/>
          <a:p>
            <a:pPr lvl="0"/>
            <a:r>
              <a:rPr lang="en-US" sz="16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Expected value to go if not getting matched with a customer</a:t>
            </a:r>
          </a:p>
        </p:txBody>
      </p:sp>
      <p:sp>
        <p:nvSpPr>
          <p:cNvPr id="33" name="Oval 32">
            <a:extLst>
              <a:ext uri="{FF2B5EF4-FFF2-40B4-BE49-F238E27FC236}">
                <a16:creationId xmlns:a16="http://schemas.microsoft.com/office/drawing/2014/main" id="{D9337437-649B-3E48-8670-308C4D2F637F}"/>
              </a:ext>
            </a:extLst>
          </p:cNvPr>
          <p:cNvSpPr/>
          <p:nvPr/>
        </p:nvSpPr>
        <p:spPr>
          <a:xfrm>
            <a:off x="7615713" y="3645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 </a:t>
            </a:r>
          </a:p>
        </p:txBody>
      </p:sp>
      <p:sp>
        <p:nvSpPr>
          <p:cNvPr id="2" name="Slide Number Placeholder 1">
            <a:extLst>
              <a:ext uri="{FF2B5EF4-FFF2-40B4-BE49-F238E27FC236}">
                <a16:creationId xmlns:a16="http://schemas.microsoft.com/office/drawing/2014/main" id="{A0BA439F-082D-5847-91E5-6F32804E9FD0}"/>
              </a:ext>
            </a:extLst>
          </p:cNvPr>
          <p:cNvSpPr>
            <a:spLocks noGrp="1"/>
          </p:cNvSpPr>
          <p:nvPr>
            <p:ph type="sldNum" sz="quarter" idx="12"/>
          </p:nvPr>
        </p:nvSpPr>
        <p:spPr/>
        <p:txBody>
          <a:bodyPr/>
          <a:lstStyle/>
          <a:p>
            <a:fld id="{898C6173-9B67-4D5E-BF79-09D4FDA79571}" type="slidenum">
              <a:rPr lang="en-US" smtClean="0"/>
              <a:t>38</a:t>
            </a:fld>
            <a:endParaRPr lang="en-US"/>
          </a:p>
        </p:txBody>
      </p:sp>
    </p:spTree>
    <p:extLst>
      <p:ext uri="{BB962C8B-B14F-4D97-AF65-F5344CB8AC3E}">
        <p14:creationId xmlns:p14="http://schemas.microsoft.com/office/powerpoint/2010/main" val="3910895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A driver for multiple ride-share companies in Manhattan in 2016. An ecosystem of apps has grown to help drivers get the most out of their shifts.">
            <a:extLst>
              <a:ext uri="{FF2B5EF4-FFF2-40B4-BE49-F238E27FC236}">
                <a16:creationId xmlns:a16="http://schemas.microsoft.com/office/drawing/2014/main" id="{C73C6084-CA78-4840-8335-E1D5E7772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47" y="1436602"/>
            <a:ext cx="4231910" cy="282127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8A350CE7-EF44-D348-8E2D-8353C4F0ABC9}"/>
              </a:ext>
            </a:extLst>
          </p:cNvPr>
          <p:cNvSpPr/>
          <p:nvPr/>
        </p:nvSpPr>
        <p:spPr>
          <a:xfrm>
            <a:off x="5032274" y="2577762"/>
            <a:ext cx="3247344"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“Multihoming”</a:t>
            </a:r>
          </a:p>
        </p:txBody>
      </p:sp>
      <p:pic>
        <p:nvPicPr>
          <p:cNvPr id="6" name="Picture 5">
            <a:extLst>
              <a:ext uri="{FF2B5EF4-FFF2-40B4-BE49-F238E27FC236}">
                <a16:creationId xmlns:a16="http://schemas.microsoft.com/office/drawing/2014/main" id="{2DE7CCDE-4C18-C144-BCAC-97CEA32C9F38}"/>
              </a:ext>
            </a:extLst>
          </p:cNvPr>
          <p:cNvPicPr>
            <a:picLocks noChangeAspect="1"/>
          </p:cNvPicPr>
          <p:nvPr/>
        </p:nvPicPr>
        <p:blipFill>
          <a:blip r:embed="rId4"/>
          <a:stretch>
            <a:fillRect/>
          </a:stretch>
        </p:blipFill>
        <p:spPr>
          <a:xfrm>
            <a:off x="2171068" y="4527573"/>
            <a:ext cx="581235" cy="392343"/>
          </a:xfrm>
          <a:prstGeom prst="rect">
            <a:avLst/>
          </a:prstGeom>
        </p:spPr>
      </p:pic>
      <p:pic>
        <p:nvPicPr>
          <p:cNvPr id="12" name="Picture 11">
            <a:extLst>
              <a:ext uri="{FF2B5EF4-FFF2-40B4-BE49-F238E27FC236}">
                <a16:creationId xmlns:a16="http://schemas.microsoft.com/office/drawing/2014/main" id="{69DD41AA-FDA7-4441-9E47-BD8C535CB5E4}"/>
              </a:ext>
            </a:extLst>
          </p:cNvPr>
          <p:cNvPicPr>
            <a:picLocks noChangeAspect="1"/>
          </p:cNvPicPr>
          <p:nvPr/>
        </p:nvPicPr>
        <p:blipFill>
          <a:blip r:embed="rId5"/>
          <a:stretch>
            <a:fillRect/>
          </a:stretch>
        </p:blipFill>
        <p:spPr>
          <a:xfrm>
            <a:off x="3432663" y="5131447"/>
            <a:ext cx="966541" cy="194441"/>
          </a:xfrm>
          <a:prstGeom prst="rect">
            <a:avLst/>
          </a:prstGeom>
        </p:spPr>
      </p:pic>
      <p:pic>
        <p:nvPicPr>
          <p:cNvPr id="14" name="Picture 6" descr="Uber Eats logo and symbol, meaning, history, PNG">
            <a:extLst>
              <a:ext uri="{FF2B5EF4-FFF2-40B4-BE49-F238E27FC236}">
                <a16:creationId xmlns:a16="http://schemas.microsoft.com/office/drawing/2014/main" id="{1F9F8428-80BF-6543-A0CF-52ADEC81F3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9074" y="4941142"/>
            <a:ext cx="1022315" cy="57505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via-logo-b - DC DWV">
            <a:extLst>
              <a:ext uri="{FF2B5EF4-FFF2-40B4-BE49-F238E27FC236}">
                <a16:creationId xmlns:a16="http://schemas.microsoft.com/office/drawing/2014/main" id="{A6D3442E-1C43-D04A-B711-2A26EA56B0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9131" y="4388465"/>
            <a:ext cx="1374014" cy="6304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wnload GrubHub Logo in SVG Vector or PNG File Format - Logo.wine">
            <a:extLst>
              <a:ext uri="{FF2B5EF4-FFF2-40B4-BE49-F238E27FC236}">
                <a16:creationId xmlns:a16="http://schemas.microsoft.com/office/drawing/2014/main" id="{0369811E-C4BC-4F45-B0C5-C15C195F9C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1370" y="5327032"/>
            <a:ext cx="1123304" cy="74886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A5F24F7C-3D06-744A-A119-240B36324A37}"/>
              </a:ext>
            </a:extLst>
          </p:cNvPr>
          <p:cNvSpPr/>
          <p:nvPr/>
        </p:nvSpPr>
        <p:spPr>
          <a:xfrm>
            <a:off x="446748" y="609978"/>
            <a:ext cx="6977310"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Recruiting Workers is Hard</a:t>
            </a:r>
            <a:endParaRPr lang="en-US" sz="2800" b="1" dirty="0">
              <a:solidFill>
                <a:srgbClr val="FFC000"/>
              </a:solidFill>
              <a:latin typeface="Helvetica" charset="0"/>
              <a:ea typeface="Helvetica" charset="0"/>
              <a:cs typeface="Helvetica" charset="0"/>
            </a:endParaRPr>
          </a:p>
        </p:txBody>
      </p:sp>
      <p:pic>
        <p:nvPicPr>
          <p:cNvPr id="18" name="Picture 17">
            <a:extLst>
              <a:ext uri="{FF2B5EF4-FFF2-40B4-BE49-F238E27FC236}">
                <a16:creationId xmlns:a16="http://schemas.microsoft.com/office/drawing/2014/main" id="{1F530394-807A-0548-A3A6-73EE49583299}"/>
              </a:ext>
            </a:extLst>
          </p:cNvPr>
          <p:cNvPicPr>
            <a:picLocks noChangeAspect="1"/>
          </p:cNvPicPr>
          <p:nvPr/>
        </p:nvPicPr>
        <p:blipFill>
          <a:blip r:embed="rId9"/>
          <a:stretch>
            <a:fillRect/>
          </a:stretch>
        </p:blipFill>
        <p:spPr>
          <a:xfrm>
            <a:off x="1782047" y="4319715"/>
            <a:ext cx="6870023" cy="2117368"/>
          </a:xfrm>
          <a:prstGeom prst="rect">
            <a:avLst/>
          </a:prstGeom>
        </p:spPr>
      </p:pic>
      <p:sp>
        <p:nvSpPr>
          <p:cNvPr id="19" name="Rectangle 18">
            <a:extLst>
              <a:ext uri="{FF2B5EF4-FFF2-40B4-BE49-F238E27FC236}">
                <a16:creationId xmlns:a16="http://schemas.microsoft.com/office/drawing/2014/main" id="{1A947181-F600-3F47-9313-13C07013E6DE}"/>
              </a:ext>
            </a:extLst>
          </p:cNvPr>
          <p:cNvSpPr/>
          <p:nvPr/>
        </p:nvSpPr>
        <p:spPr>
          <a:xfrm>
            <a:off x="25450" y="6596390"/>
            <a:ext cx="6630496" cy="261610"/>
          </a:xfrm>
          <a:prstGeom prst="rect">
            <a:avLst/>
          </a:prstGeom>
        </p:spPr>
        <p:txBody>
          <a:bodyPr wrap="square">
            <a:spAutoFit/>
          </a:bodyPr>
          <a:lstStyle/>
          <a:p>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https://</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www.theverge.com</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/2018/8/8/17661374/uber-</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lyft</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nyc</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-cap-vote-city-council-new-</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york</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-taxi</a:t>
            </a:r>
          </a:p>
        </p:txBody>
      </p:sp>
    </p:spTree>
    <p:extLst>
      <p:ext uri="{BB962C8B-B14F-4D97-AF65-F5344CB8AC3E}">
        <p14:creationId xmlns:p14="http://schemas.microsoft.com/office/powerpoint/2010/main" val="40021582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B03CDFE-946E-4446-AC9C-42EBD98EDCB6}"/>
              </a:ext>
            </a:extLst>
          </p:cNvPr>
          <p:cNvSpPr txBox="1">
            <a:spLocks/>
          </p:cNvSpPr>
          <p:nvPr/>
        </p:nvSpPr>
        <p:spPr>
          <a:xfrm>
            <a:off x="628650" y="162475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Driver chooses option</a:t>
            </a:r>
          </a:p>
        </p:txBody>
      </p:sp>
      <p:sp>
        <p:nvSpPr>
          <p:cNvPr id="15" name="Content Placeholder 2">
            <a:extLst>
              <a:ext uri="{FF2B5EF4-FFF2-40B4-BE49-F238E27FC236}">
                <a16:creationId xmlns:a16="http://schemas.microsoft.com/office/drawing/2014/main" id="{D9E34B19-0032-C64B-9B7A-7237EA532052}"/>
              </a:ext>
            </a:extLst>
          </p:cNvPr>
          <p:cNvSpPr txBox="1">
            <a:spLocks/>
          </p:cNvSpPr>
          <p:nvPr/>
        </p:nvSpPr>
        <p:spPr>
          <a:xfrm>
            <a:off x="468630" y="227626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pic>
        <p:nvPicPr>
          <p:cNvPr id="2" name="Picture 1">
            <a:extLst>
              <a:ext uri="{FF2B5EF4-FFF2-40B4-BE49-F238E27FC236}">
                <a16:creationId xmlns:a16="http://schemas.microsoft.com/office/drawing/2014/main" id="{50ED4ADB-5479-EA4A-A58F-FBBF7ED9E58E}"/>
              </a:ext>
            </a:extLst>
          </p:cNvPr>
          <p:cNvPicPr>
            <a:picLocks noChangeAspect="1"/>
          </p:cNvPicPr>
          <p:nvPr/>
        </p:nvPicPr>
        <p:blipFill>
          <a:blip r:embed="rId3"/>
          <a:stretch>
            <a:fillRect/>
          </a:stretch>
        </p:blipFill>
        <p:spPr>
          <a:xfrm>
            <a:off x="3150587" y="1572706"/>
            <a:ext cx="2499925" cy="458002"/>
          </a:xfrm>
          <a:prstGeom prst="rect">
            <a:avLst/>
          </a:prstGeom>
        </p:spPr>
      </p:pic>
      <p:sp>
        <p:nvSpPr>
          <p:cNvPr id="16" name="Rectangle 15">
            <a:extLst>
              <a:ext uri="{FF2B5EF4-FFF2-40B4-BE49-F238E27FC236}">
                <a16:creationId xmlns:a16="http://schemas.microsoft.com/office/drawing/2014/main" id="{4D0A24BC-B00E-2F4A-9D05-52539D3C2D40}"/>
              </a:ext>
            </a:extLst>
          </p:cNvPr>
          <p:cNvSpPr/>
          <p:nvPr/>
        </p:nvSpPr>
        <p:spPr>
          <a:xfrm>
            <a:off x="446746" y="609978"/>
            <a:ext cx="595102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Working for Focal Firm</a:t>
            </a:r>
            <a:endParaRPr lang="en-US" sz="2800" b="1" dirty="0">
              <a:solidFill>
                <a:srgbClr val="FFC000"/>
              </a:solidFill>
              <a:latin typeface="Helvetica" charset="0"/>
              <a:ea typeface="Helvetica" charset="0"/>
              <a:cs typeface="Helvetica" charset="0"/>
            </a:endParaRPr>
          </a:p>
        </p:txBody>
      </p:sp>
      <p:sp>
        <p:nvSpPr>
          <p:cNvPr id="20" name="Rectangle 19">
            <a:extLst>
              <a:ext uri="{FF2B5EF4-FFF2-40B4-BE49-F238E27FC236}">
                <a16:creationId xmlns:a16="http://schemas.microsoft.com/office/drawing/2014/main" id="{BB7948EE-5E96-8F43-B416-6B3FB6A613F6}"/>
              </a:ext>
            </a:extLst>
          </p:cNvPr>
          <p:cNvSpPr/>
          <p:nvPr/>
        </p:nvSpPr>
        <p:spPr>
          <a:xfrm>
            <a:off x="3602760" y="4418700"/>
            <a:ext cx="1285142"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Trip to </a:t>
            </a:r>
            <a:r>
              <a:rPr lang="en-US" sz="2000" i="1" dirty="0">
                <a:solidFill>
                  <a:schemeClr val="tx1"/>
                </a:solidFill>
                <a:latin typeface="Apple Chancery" panose="03020702040506060504" pitchFamily="66" charset="-79"/>
                <a:ea typeface="CMU Sans Serif Medium" panose="02000603000000000000" pitchFamily="2" charset="0"/>
                <a:cs typeface="Apple Chancery" panose="03020702040506060504" pitchFamily="66" charset="-79"/>
              </a:rPr>
              <a:t>k</a:t>
            </a:r>
          </a:p>
        </p:txBody>
      </p:sp>
      <p:cxnSp>
        <p:nvCxnSpPr>
          <p:cNvPr id="23" name="Straight Arrow Connector 22">
            <a:extLst>
              <a:ext uri="{FF2B5EF4-FFF2-40B4-BE49-F238E27FC236}">
                <a16:creationId xmlns:a16="http://schemas.microsoft.com/office/drawing/2014/main" id="{24798DBD-DF22-B946-A091-75FE5EC60E27}"/>
              </a:ext>
            </a:extLst>
          </p:cNvPr>
          <p:cNvCxnSpPr>
            <a:cxnSpLocks/>
          </p:cNvCxnSpPr>
          <p:nvPr/>
        </p:nvCxnSpPr>
        <p:spPr>
          <a:xfrm>
            <a:off x="4887902" y="4735071"/>
            <a:ext cx="740486" cy="6750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AE4D249-DF6E-884C-B4B4-BABDFEC8242F}"/>
              </a:ext>
            </a:extLst>
          </p:cNvPr>
          <p:cNvSpPr/>
          <p:nvPr/>
        </p:nvSpPr>
        <p:spPr>
          <a:xfrm>
            <a:off x="6583197" y="4488183"/>
            <a:ext cx="10554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a:t>
            </a:r>
          </a:p>
        </p:txBody>
      </p:sp>
      <p:sp>
        <p:nvSpPr>
          <p:cNvPr id="27" name="Rectangle 26">
            <a:extLst>
              <a:ext uri="{FF2B5EF4-FFF2-40B4-BE49-F238E27FC236}">
                <a16:creationId xmlns:a16="http://schemas.microsoft.com/office/drawing/2014/main" id="{AEF33084-655D-374F-B7EB-14CEB6EE7C50}"/>
              </a:ext>
            </a:extLst>
          </p:cNvPr>
          <p:cNvSpPr/>
          <p:nvPr/>
        </p:nvSpPr>
        <p:spPr>
          <a:xfrm rot="19050780">
            <a:off x="5586152" y="5103410"/>
            <a:ext cx="633115"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30" name="Straight Arrow Connector 29">
            <a:extLst>
              <a:ext uri="{FF2B5EF4-FFF2-40B4-BE49-F238E27FC236}">
                <a16:creationId xmlns:a16="http://schemas.microsoft.com/office/drawing/2014/main" id="{959C2FC5-83F1-4C45-944C-2C72046FAB26}"/>
              </a:ext>
            </a:extLst>
          </p:cNvPr>
          <p:cNvCxnSpPr>
            <a:cxnSpLocks/>
          </p:cNvCxnSpPr>
          <p:nvPr/>
        </p:nvCxnSpPr>
        <p:spPr>
          <a:xfrm flipV="1">
            <a:off x="5895574" y="4817173"/>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16713D6-FF03-6C44-B328-9C3D197E0694}"/>
              </a:ext>
            </a:extLst>
          </p:cNvPr>
          <p:cNvCxnSpPr>
            <a:cxnSpLocks/>
          </p:cNvCxnSpPr>
          <p:nvPr/>
        </p:nvCxnSpPr>
        <p:spPr>
          <a:xfrm>
            <a:off x="5874324" y="5410133"/>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F25398D-CD52-614E-B866-DB9B8765309B}"/>
              </a:ext>
            </a:extLst>
          </p:cNvPr>
          <p:cNvSpPr/>
          <p:nvPr/>
        </p:nvSpPr>
        <p:spPr>
          <a:xfrm>
            <a:off x="1513086" y="5053516"/>
            <a:ext cx="1373190"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Matched?</a:t>
            </a:r>
          </a:p>
        </p:txBody>
      </p:sp>
      <p:cxnSp>
        <p:nvCxnSpPr>
          <p:cNvPr id="36" name="Straight Arrow Connector 35">
            <a:extLst>
              <a:ext uri="{FF2B5EF4-FFF2-40B4-BE49-F238E27FC236}">
                <a16:creationId xmlns:a16="http://schemas.microsoft.com/office/drawing/2014/main" id="{49508F42-E102-4E40-8E47-CE636B99FA5C}"/>
              </a:ext>
            </a:extLst>
          </p:cNvPr>
          <p:cNvCxnSpPr>
            <a:cxnSpLocks/>
          </p:cNvCxnSpPr>
          <p:nvPr/>
        </p:nvCxnSpPr>
        <p:spPr>
          <a:xfrm flipV="1">
            <a:off x="2895025" y="4780791"/>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3FC53AB3-03F5-7F45-B712-305CAD9F28A6}"/>
              </a:ext>
            </a:extLst>
          </p:cNvPr>
          <p:cNvSpPr/>
          <p:nvPr/>
        </p:nvSpPr>
        <p:spPr>
          <a:xfrm>
            <a:off x="2912223" y="4707391"/>
            <a:ext cx="633115"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39" name="Rectangle 38">
            <a:extLst>
              <a:ext uri="{FF2B5EF4-FFF2-40B4-BE49-F238E27FC236}">
                <a16:creationId xmlns:a16="http://schemas.microsoft.com/office/drawing/2014/main" id="{2271F086-3ECD-0042-90A9-066AFECEAC10}"/>
              </a:ext>
            </a:extLst>
          </p:cNvPr>
          <p:cNvSpPr/>
          <p:nvPr/>
        </p:nvSpPr>
        <p:spPr>
          <a:xfrm>
            <a:off x="2885123" y="5699735"/>
            <a:ext cx="633115"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cxnSp>
        <p:nvCxnSpPr>
          <p:cNvPr id="40" name="Straight Arrow Connector 39">
            <a:extLst>
              <a:ext uri="{FF2B5EF4-FFF2-40B4-BE49-F238E27FC236}">
                <a16:creationId xmlns:a16="http://schemas.microsoft.com/office/drawing/2014/main" id="{5EB0D49D-5DC3-FA45-B831-354879D6EE5F}"/>
              </a:ext>
            </a:extLst>
          </p:cNvPr>
          <p:cNvCxnSpPr>
            <a:cxnSpLocks/>
          </p:cNvCxnSpPr>
          <p:nvPr/>
        </p:nvCxnSpPr>
        <p:spPr>
          <a:xfrm>
            <a:off x="2895025" y="5364735"/>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E499F3EC-0642-7041-80AA-3BA6C5550300}"/>
              </a:ext>
            </a:extLst>
          </p:cNvPr>
          <p:cNvSpPr/>
          <p:nvPr/>
        </p:nvSpPr>
        <p:spPr>
          <a:xfrm>
            <a:off x="3602760" y="5698860"/>
            <a:ext cx="1285142"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at </a:t>
            </a:r>
            <a:r>
              <a:rPr lang="en-US" sz="2000" i="1" dirty="0">
                <a:solidFill>
                  <a:schemeClr val="tx1"/>
                </a:solidFill>
                <a:latin typeface="Apple Chancery" panose="03020702040506060504" pitchFamily="66" charset="-79"/>
                <a:ea typeface="CMU Sans Serif Medium" panose="02000603000000000000" pitchFamily="2" charset="0"/>
                <a:cs typeface="Apple Chancery" panose="03020702040506060504" pitchFamily="66" charset="-79"/>
              </a:rPr>
              <a:t>l</a:t>
            </a:r>
          </a:p>
        </p:txBody>
      </p:sp>
      <p:sp>
        <p:nvSpPr>
          <p:cNvPr id="42" name="Rectangle 41">
            <a:extLst>
              <a:ext uri="{FF2B5EF4-FFF2-40B4-BE49-F238E27FC236}">
                <a16:creationId xmlns:a16="http://schemas.microsoft.com/office/drawing/2014/main" id="{F121F1E4-D575-9E48-8533-548E13D7CCB6}"/>
              </a:ext>
            </a:extLst>
          </p:cNvPr>
          <p:cNvSpPr/>
          <p:nvPr/>
        </p:nvSpPr>
        <p:spPr>
          <a:xfrm>
            <a:off x="3403278" y="4136516"/>
            <a:ext cx="1600941"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Destination realized</a:t>
            </a:r>
          </a:p>
        </p:txBody>
      </p:sp>
      <p:sp>
        <p:nvSpPr>
          <p:cNvPr id="43" name="Rectangle 42">
            <a:extLst>
              <a:ext uri="{FF2B5EF4-FFF2-40B4-BE49-F238E27FC236}">
                <a16:creationId xmlns:a16="http://schemas.microsoft.com/office/drawing/2014/main" id="{B7EEE1E1-E097-EA45-A1B9-71EF64605094}"/>
              </a:ext>
            </a:extLst>
          </p:cNvPr>
          <p:cNvSpPr/>
          <p:nvPr/>
        </p:nvSpPr>
        <p:spPr>
          <a:xfrm>
            <a:off x="1356201" y="4719703"/>
            <a:ext cx="1600941"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location l, time t</a:t>
            </a:r>
          </a:p>
        </p:txBody>
      </p:sp>
      <p:sp>
        <p:nvSpPr>
          <p:cNvPr id="44" name="Rectangle 43">
            <a:extLst>
              <a:ext uri="{FF2B5EF4-FFF2-40B4-BE49-F238E27FC236}">
                <a16:creationId xmlns:a16="http://schemas.microsoft.com/office/drawing/2014/main" id="{A6058EF4-9F68-FC40-82AF-D68018202FE5}"/>
              </a:ext>
            </a:extLst>
          </p:cNvPr>
          <p:cNvSpPr/>
          <p:nvPr/>
        </p:nvSpPr>
        <p:spPr>
          <a:xfrm>
            <a:off x="6583197" y="5676903"/>
            <a:ext cx="10554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Quit</a:t>
            </a:r>
          </a:p>
        </p:txBody>
      </p:sp>
      <p:cxnSp>
        <p:nvCxnSpPr>
          <p:cNvPr id="45" name="Straight Arrow Connector 44">
            <a:extLst>
              <a:ext uri="{FF2B5EF4-FFF2-40B4-BE49-F238E27FC236}">
                <a16:creationId xmlns:a16="http://schemas.microsoft.com/office/drawing/2014/main" id="{D5D85422-7D48-C041-ACC9-D9D49AB6E0B7}"/>
              </a:ext>
            </a:extLst>
          </p:cNvPr>
          <p:cNvCxnSpPr>
            <a:cxnSpLocks/>
          </p:cNvCxnSpPr>
          <p:nvPr/>
        </p:nvCxnSpPr>
        <p:spPr>
          <a:xfrm flipV="1">
            <a:off x="4912594" y="5445823"/>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2490511C-7B58-8D4D-A398-9EDFE798A8A4}"/>
              </a:ext>
            </a:extLst>
          </p:cNvPr>
          <p:cNvSpPr/>
          <p:nvPr/>
        </p:nvSpPr>
        <p:spPr>
          <a:xfrm>
            <a:off x="4979137" y="5832920"/>
            <a:ext cx="886423"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t+1</a:t>
            </a:r>
          </a:p>
        </p:txBody>
      </p:sp>
      <p:sp>
        <p:nvSpPr>
          <p:cNvPr id="51" name="Rectangle 50">
            <a:extLst>
              <a:ext uri="{FF2B5EF4-FFF2-40B4-BE49-F238E27FC236}">
                <a16:creationId xmlns:a16="http://schemas.microsoft.com/office/drawing/2014/main" id="{4259CE40-EFF0-5E40-BAF2-4A804C19DAC0}"/>
              </a:ext>
            </a:extLst>
          </p:cNvPr>
          <p:cNvSpPr/>
          <p:nvPr/>
        </p:nvSpPr>
        <p:spPr>
          <a:xfrm>
            <a:off x="6583196" y="5082543"/>
            <a:ext cx="1055419" cy="513659"/>
          </a:xfrm>
          <a:prstGeom prst="rect">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Switch</a:t>
            </a:r>
          </a:p>
        </p:txBody>
      </p:sp>
      <p:sp>
        <p:nvSpPr>
          <p:cNvPr id="54" name="Rectangle 53">
            <a:extLst>
              <a:ext uri="{FF2B5EF4-FFF2-40B4-BE49-F238E27FC236}">
                <a16:creationId xmlns:a16="http://schemas.microsoft.com/office/drawing/2014/main" id="{97923637-2394-5141-A0A2-2B3D82339C64}"/>
              </a:ext>
            </a:extLst>
          </p:cNvPr>
          <p:cNvSpPr/>
          <p:nvPr/>
        </p:nvSpPr>
        <p:spPr>
          <a:xfrm>
            <a:off x="5023744" y="4661708"/>
            <a:ext cx="886423" cy="461665"/>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Completed trip</a:t>
            </a:r>
          </a:p>
        </p:txBody>
      </p:sp>
      <p:sp>
        <p:nvSpPr>
          <p:cNvPr id="55" name="Rectangle 54">
            <a:extLst>
              <a:ext uri="{FF2B5EF4-FFF2-40B4-BE49-F238E27FC236}">
                <a16:creationId xmlns:a16="http://schemas.microsoft.com/office/drawing/2014/main" id="{8B22CE36-ED9F-824B-8E0D-93882F9A51E7}"/>
              </a:ext>
            </a:extLst>
          </p:cNvPr>
          <p:cNvSpPr/>
          <p:nvPr/>
        </p:nvSpPr>
        <p:spPr>
          <a:xfrm>
            <a:off x="3627036" y="5178597"/>
            <a:ext cx="1236949" cy="276999"/>
          </a:xfrm>
          <a:prstGeom prst="rect">
            <a:avLst/>
          </a:prstGeom>
          <a:solidFill>
            <a:srgbClr val="FFFF00"/>
          </a:solidFill>
        </p:spPr>
        <p:txBody>
          <a:bodyPr wrap="square">
            <a:spAutoFit/>
          </a:bodyPr>
          <a:lstStyle/>
          <a:p>
            <a:pPr lvl="0" algn="ctr"/>
            <a:r>
              <a:rPr lang="en-US" sz="1200" b="1" dirty="0">
                <a:latin typeface="CMU Sans Serif Medium" panose="02000603000000000000" pitchFamily="2" charset="0"/>
                <a:ea typeface="CMU Sans Serif Medium" panose="02000603000000000000" pitchFamily="2" charset="0"/>
                <a:cs typeface="CMU Sans Serif Medium" panose="02000603000000000000" pitchFamily="2" charset="0"/>
              </a:rPr>
              <a:t>Earn </a:t>
            </a:r>
            <a:r>
              <a:rPr lang="en-US" sz="1200" b="1" i="1" dirty="0">
                <a:latin typeface="CMU Sans Serif Medium" panose="02000603000000000000" pitchFamily="2" charset="0"/>
                <a:ea typeface="CMU Sans Serif Medium" panose="02000603000000000000" pitchFamily="2" charset="0"/>
                <a:cs typeface="CMU Sans Serif Medium" panose="02000603000000000000" pitchFamily="2" charset="0"/>
              </a:rPr>
              <a:t>W</a:t>
            </a:r>
            <a:r>
              <a:rPr lang="en-US" sz="1200" b="1" dirty="0">
                <a:latin typeface="CMU Sans Serif Medium" panose="02000603000000000000" pitchFamily="2" charset="0"/>
                <a:ea typeface="CMU Sans Serif Medium" panose="02000603000000000000" pitchFamily="2" charset="0"/>
                <a:cs typeface="CMU Sans Serif Medium" panose="02000603000000000000" pitchFamily="2" charset="0"/>
              </a:rPr>
              <a:t>/hour</a:t>
            </a:r>
          </a:p>
        </p:txBody>
      </p:sp>
      <p:cxnSp>
        <p:nvCxnSpPr>
          <p:cNvPr id="26" name="Straight Arrow Connector 25">
            <a:extLst>
              <a:ext uri="{FF2B5EF4-FFF2-40B4-BE49-F238E27FC236}">
                <a16:creationId xmlns:a16="http://schemas.microsoft.com/office/drawing/2014/main" id="{76D67ABE-76EF-B94F-89DE-45D112183434}"/>
              </a:ext>
            </a:extLst>
          </p:cNvPr>
          <p:cNvCxnSpPr>
            <a:cxnSpLocks/>
          </p:cNvCxnSpPr>
          <p:nvPr/>
        </p:nvCxnSpPr>
        <p:spPr>
          <a:xfrm flipV="1">
            <a:off x="5895574" y="5410133"/>
            <a:ext cx="67302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3A4A7F8C-8B95-5545-B835-F6D3E906EF8F}"/>
              </a:ext>
            </a:extLst>
          </p:cNvPr>
          <p:cNvSpPr/>
          <p:nvPr/>
        </p:nvSpPr>
        <p:spPr>
          <a:xfrm>
            <a:off x="6194963" y="407171"/>
            <a:ext cx="405614" cy="40561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3" name="Slide Number Placeholder 2">
            <a:extLst>
              <a:ext uri="{FF2B5EF4-FFF2-40B4-BE49-F238E27FC236}">
                <a16:creationId xmlns:a16="http://schemas.microsoft.com/office/drawing/2014/main" id="{7AC3843E-7931-C14B-A6A9-8C9056801672}"/>
              </a:ext>
            </a:extLst>
          </p:cNvPr>
          <p:cNvSpPr>
            <a:spLocks noGrp="1"/>
          </p:cNvSpPr>
          <p:nvPr>
            <p:ph type="sldNum" sz="quarter" idx="12"/>
          </p:nvPr>
        </p:nvSpPr>
        <p:spPr/>
        <p:txBody>
          <a:bodyPr/>
          <a:lstStyle/>
          <a:p>
            <a:fld id="{898C6173-9B67-4D5E-BF79-09D4FDA79571}" type="slidenum">
              <a:rPr lang="en-US" smtClean="0"/>
              <a:t>39</a:t>
            </a:fld>
            <a:endParaRPr lang="en-US"/>
          </a:p>
        </p:txBody>
      </p:sp>
    </p:spTree>
    <p:extLst>
      <p:ext uri="{BB962C8B-B14F-4D97-AF65-F5344CB8AC3E}">
        <p14:creationId xmlns:p14="http://schemas.microsoft.com/office/powerpoint/2010/main" val="737742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B03CDFE-946E-4446-AC9C-42EBD98EDCB6}"/>
              </a:ext>
            </a:extLst>
          </p:cNvPr>
          <p:cNvSpPr txBox="1">
            <a:spLocks/>
          </p:cNvSpPr>
          <p:nvPr/>
        </p:nvSpPr>
        <p:spPr>
          <a:xfrm>
            <a:off x="628650" y="162475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Driver chooses option  </a:t>
            </a:r>
          </a:p>
          <a:p>
            <a:pPr marL="0" indent="0">
              <a:buNone/>
            </a:pPr>
            <a:r>
              <a:rPr lang="en-US" sz="2000" dirty="0"/>
              <a:t>Value function at location </a:t>
            </a:r>
            <a:r>
              <a:rPr lang="en-US" sz="2000" i="1" dirty="0"/>
              <a:t>l, </a:t>
            </a:r>
            <a:r>
              <a:rPr lang="en-US" sz="2000" dirty="0"/>
              <a:t>time </a:t>
            </a:r>
            <a:r>
              <a:rPr lang="en-US" sz="2000" i="1" dirty="0"/>
              <a:t>t:</a:t>
            </a:r>
            <a:endParaRPr lang="en-US" sz="2000" dirty="0"/>
          </a:p>
        </p:txBody>
      </p:sp>
      <p:sp>
        <p:nvSpPr>
          <p:cNvPr id="15" name="Content Placeholder 2">
            <a:extLst>
              <a:ext uri="{FF2B5EF4-FFF2-40B4-BE49-F238E27FC236}">
                <a16:creationId xmlns:a16="http://schemas.microsoft.com/office/drawing/2014/main" id="{D9E34B19-0032-C64B-9B7A-7237EA532052}"/>
              </a:ext>
            </a:extLst>
          </p:cNvPr>
          <p:cNvSpPr txBox="1">
            <a:spLocks/>
          </p:cNvSpPr>
          <p:nvPr/>
        </p:nvSpPr>
        <p:spPr>
          <a:xfrm>
            <a:off x="468630" y="227626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pic>
        <p:nvPicPr>
          <p:cNvPr id="2" name="Picture 1">
            <a:extLst>
              <a:ext uri="{FF2B5EF4-FFF2-40B4-BE49-F238E27FC236}">
                <a16:creationId xmlns:a16="http://schemas.microsoft.com/office/drawing/2014/main" id="{50ED4ADB-5479-EA4A-A58F-FBBF7ED9E58E}"/>
              </a:ext>
            </a:extLst>
          </p:cNvPr>
          <p:cNvPicPr>
            <a:picLocks noChangeAspect="1"/>
          </p:cNvPicPr>
          <p:nvPr/>
        </p:nvPicPr>
        <p:blipFill>
          <a:blip r:embed="rId3"/>
          <a:stretch>
            <a:fillRect/>
          </a:stretch>
        </p:blipFill>
        <p:spPr>
          <a:xfrm>
            <a:off x="3150587" y="1572706"/>
            <a:ext cx="2499925" cy="458002"/>
          </a:xfrm>
          <a:prstGeom prst="rect">
            <a:avLst/>
          </a:prstGeom>
        </p:spPr>
      </p:pic>
      <p:pic>
        <p:nvPicPr>
          <p:cNvPr id="3" name="Picture 2">
            <a:extLst>
              <a:ext uri="{FF2B5EF4-FFF2-40B4-BE49-F238E27FC236}">
                <a16:creationId xmlns:a16="http://schemas.microsoft.com/office/drawing/2014/main" id="{A19FE384-C791-B049-8C10-145B60F0888D}"/>
              </a:ext>
            </a:extLst>
          </p:cNvPr>
          <p:cNvPicPr>
            <a:picLocks noChangeAspect="1"/>
          </p:cNvPicPr>
          <p:nvPr/>
        </p:nvPicPr>
        <p:blipFill>
          <a:blip r:embed="rId4"/>
          <a:stretch>
            <a:fillRect/>
          </a:stretch>
        </p:blipFill>
        <p:spPr>
          <a:xfrm>
            <a:off x="1643678" y="2336124"/>
            <a:ext cx="5104808" cy="629752"/>
          </a:xfrm>
          <a:prstGeom prst="rect">
            <a:avLst/>
          </a:prstGeom>
        </p:spPr>
      </p:pic>
      <p:cxnSp>
        <p:nvCxnSpPr>
          <p:cNvPr id="25" name="Straight Connector 24">
            <a:extLst>
              <a:ext uri="{FF2B5EF4-FFF2-40B4-BE49-F238E27FC236}">
                <a16:creationId xmlns:a16="http://schemas.microsoft.com/office/drawing/2014/main" id="{A2B4BA34-3F35-F440-8789-608D1530FACB}"/>
              </a:ext>
            </a:extLst>
          </p:cNvPr>
          <p:cNvCxnSpPr>
            <a:cxnSpLocks/>
          </p:cNvCxnSpPr>
          <p:nvPr/>
        </p:nvCxnSpPr>
        <p:spPr>
          <a:xfrm flipV="1">
            <a:off x="4519474" y="2868149"/>
            <a:ext cx="0" cy="2322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B81C4A4-338D-B042-AF29-D4DA9A78093E}"/>
              </a:ext>
            </a:extLst>
          </p:cNvPr>
          <p:cNvSpPr/>
          <p:nvPr/>
        </p:nvSpPr>
        <p:spPr>
          <a:xfrm>
            <a:off x="3862673" y="3114052"/>
            <a:ext cx="1568012" cy="830997"/>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Approximated value of working for B</a:t>
            </a:r>
          </a:p>
        </p:txBody>
      </p:sp>
      <p:cxnSp>
        <p:nvCxnSpPr>
          <p:cNvPr id="28" name="Straight Connector 27">
            <a:extLst>
              <a:ext uri="{FF2B5EF4-FFF2-40B4-BE49-F238E27FC236}">
                <a16:creationId xmlns:a16="http://schemas.microsoft.com/office/drawing/2014/main" id="{1909EE67-4CD6-854F-B736-CC56E8AA1CC4}"/>
              </a:ext>
            </a:extLst>
          </p:cNvPr>
          <p:cNvCxnSpPr>
            <a:cxnSpLocks/>
          </p:cNvCxnSpPr>
          <p:nvPr/>
        </p:nvCxnSpPr>
        <p:spPr>
          <a:xfrm flipV="1">
            <a:off x="5731054" y="2164674"/>
            <a:ext cx="339549" cy="3955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77759C1-40FA-7745-8F5D-7BC767AF71C7}"/>
              </a:ext>
            </a:extLst>
          </p:cNvPr>
          <p:cNvSpPr/>
          <p:nvPr/>
        </p:nvSpPr>
        <p:spPr>
          <a:xfrm>
            <a:off x="6070603" y="1969374"/>
            <a:ext cx="1568012"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Normalized to 0</a:t>
            </a:r>
          </a:p>
        </p:txBody>
      </p:sp>
      <p:pic>
        <p:nvPicPr>
          <p:cNvPr id="9" name="Picture 8">
            <a:extLst>
              <a:ext uri="{FF2B5EF4-FFF2-40B4-BE49-F238E27FC236}">
                <a16:creationId xmlns:a16="http://schemas.microsoft.com/office/drawing/2014/main" id="{30B6ECCB-3CD5-F342-A3F4-A640F9067A91}"/>
              </a:ext>
            </a:extLst>
          </p:cNvPr>
          <p:cNvPicPr>
            <a:picLocks noChangeAspect="1"/>
          </p:cNvPicPr>
          <p:nvPr/>
        </p:nvPicPr>
        <p:blipFill>
          <a:blip r:embed="rId5"/>
          <a:stretch>
            <a:fillRect/>
          </a:stretch>
        </p:blipFill>
        <p:spPr>
          <a:xfrm>
            <a:off x="6356230" y="3179066"/>
            <a:ext cx="558800" cy="609600"/>
          </a:xfrm>
          <a:prstGeom prst="rect">
            <a:avLst/>
          </a:prstGeom>
        </p:spPr>
      </p:pic>
      <p:sp>
        <p:nvSpPr>
          <p:cNvPr id="34" name="Rectangle 33">
            <a:extLst>
              <a:ext uri="{FF2B5EF4-FFF2-40B4-BE49-F238E27FC236}">
                <a16:creationId xmlns:a16="http://schemas.microsoft.com/office/drawing/2014/main" id="{D4F91C03-BD9C-2F4E-AA7B-CDF0C00B114A}"/>
              </a:ext>
            </a:extLst>
          </p:cNvPr>
          <p:cNvSpPr/>
          <p:nvPr/>
        </p:nvSpPr>
        <p:spPr>
          <a:xfrm>
            <a:off x="6622715" y="3339500"/>
            <a:ext cx="2348037" cy="584775"/>
          </a:xfrm>
          <a:prstGeom prst="rect">
            <a:avLst/>
          </a:prstGeom>
        </p:spPr>
        <p:txBody>
          <a:bodyPr wrap="square">
            <a:spAutoFit/>
          </a:bodyPr>
          <a:lstStyle/>
          <a:p>
            <a:pPr lvl="0" algn="ctr"/>
            <a:r>
              <a:rPr lang="en-US" sz="1600" baseline="-25000" dirty="0">
                <a:latin typeface="CMU Sans Serif Medium" panose="02000603000000000000" pitchFamily="2" charset="0"/>
                <a:ea typeface="CMU Sans Serif Medium" panose="02000603000000000000" pitchFamily="2" charset="0"/>
                <a:cs typeface="CMU Sans Serif Medium" panose="02000603000000000000" pitchFamily="2" charset="0"/>
              </a:rPr>
              <a:t>~</a:t>
            </a: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 multivariate extreme value distribution</a:t>
            </a:r>
          </a:p>
        </p:txBody>
      </p:sp>
      <p:cxnSp>
        <p:nvCxnSpPr>
          <p:cNvPr id="35" name="Straight Connector 34">
            <a:extLst>
              <a:ext uri="{FF2B5EF4-FFF2-40B4-BE49-F238E27FC236}">
                <a16:creationId xmlns:a16="http://schemas.microsoft.com/office/drawing/2014/main" id="{B04A5170-B733-054D-9F85-D466189028D5}"/>
              </a:ext>
            </a:extLst>
          </p:cNvPr>
          <p:cNvCxnSpPr>
            <a:cxnSpLocks/>
          </p:cNvCxnSpPr>
          <p:nvPr/>
        </p:nvCxnSpPr>
        <p:spPr>
          <a:xfrm flipV="1">
            <a:off x="3022144" y="2868150"/>
            <a:ext cx="0" cy="3633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FF22F27-F147-814B-8736-4921B3CE46AD}"/>
              </a:ext>
            </a:extLst>
          </p:cNvPr>
          <p:cNvSpPr/>
          <p:nvPr/>
        </p:nvSpPr>
        <p:spPr>
          <a:xfrm>
            <a:off x="2162114" y="3231538"/>
            <a:ext cx="1568012" cy="830997"/>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Value of working for the focal platform</a:t>
            </a:r>
          </a:p>
        </p:txBody>
      </p:sp>
      <p:sp>
        <p:nvSpPr>
          <p:cNvPr id="16" name="Rectangle 15">
            <a:extLst>
              <a:ext uri="{FF2B5EF4-FFF2-40B4-BE49-F238E27FC236}">
                <a16:creationId xmlns:a16="http://schemas.microsoft.com/office/drawing/2014/main" id="{4D0A24BC-B00E-2F4A-9D05-52539D3C2D40}"/>
              </a:ext>
            </a:extLst>
          </p:cNvPr>
          <p:cNvSpPr/>
          <p:nvPr/>
        </p:nvSpPr>
        <p:spPr>
          <a:xfrm>
            <a:off x="446746" y="609978"/>
            <a:ext cx="595102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Working for Focal Firm</a:t>
            </a:r>
            <a:endParaRPr lang="en-US" sz="2800" b="1" dirty="0">
              <a:solidFill>
                <a:srgbClr val="FFC000"/>
              </a:solidFill>
              <a:latin typeface="Helvetica" charset="0"/>
              <a:ea typeface="Helvetica" charset="0"/>
              <a:cs typeface="Helvetica" charset="0"/>
            </a:endParaRPr>
          </a:p>
        </p:txBody>
      </p:sp>
      <p:sp>
        <p:nvSpPr>
          <p:cNvPr id="17" name="Rectangle 16">
            <a:extLst>
              <a:ext uri="{FF2B5EF4-FFF2-40B4-BE49-F238E27FC236}">
                <a16:creationId xmlns:a16="http://schemas.microsoft.com/office/drawing/2014/main" id="{4E35B5F5-15BF-FB46-B67C-E165B805D79A}"/>
              </a:ext>
            </a:extLst>
          </p:cNvPr>
          <p:cNvSpPr/>
          <p:nvPr/>
        </p:nvSpPr>
        <p:spPr>
          <a:xfrm>
            <a:off x="3029269" y="2452316"/>
            <a:ext cx="240093" cy="231237"/>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20" name="Rectangle 19">
            <a:extLst>
              <a:ext uri="{FF2B5EF4-FFF2-40B4-BE49-F238E27FC236}">
                <a16:creationId xmlns:a16="http://schemas.microsoft.com/office/drawing/2014/main" id="{BB7948EE-5E96-8F43-B416-6B3FB6A613F6}"/>
              </a:ext>
            </a:extLst>
          </p:cNvPr>
          <p:cNvSpPr/>
          <p:nvPr/>
        </p:nvSpPr>
        <p:spPr>
          <a:xfrm>
            <a:off x="3602760" y="4418700"/>
            <a:ext cx="1285142"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Trip to </a:t>
            </a:r>
            <a:r>
              <a:rPr lang="en-US" sz="2000" i="1" dirty="0">
                <a:solidFill>
                  <a:schemeClr val="tx1"/>
                </a:solidFill>
                <a:latin typeface="Apple Chancery" panose="03020702040506060504" pitchFamily="66" charset="-79"/>
                <a:ea typeface="CMU Sans Serif Medium" panose="02000603000000000000" pitchFamily="2" charset="0"/>
                <a:cs typeface="Apple Chancery" panose="03020702040506060504" pitchFamily="66" charset="-79"/>
              </a:rPr>
              <a:t>k</a:t>
            </a:r>
          </a:p>
        </p:txBody>
      </p:sp>
      <p:cxnSp>
        <p:nvCxnSpPr>
          <p:cNvPr id="23" name="Straight Arrow Connector 22">
            <a:extLst>
              <a:ext uri="{FF2B5EF4-FFF2-40B4-BE49-F238E27FC236}">
                <a16:creationId xmlns:a16="http://schemas.microsoft.com/office/drawing/2014/main" id="{24798DBD-DF22-B946-A091-75FE5EC60E27}"/>
              </a:ext>
            </a:extLst>
          </p:cNvPr>
          <p:cNvCxnSpPr>
            <a:cxnSpLocks/>
          </p:cNvCxnSpPr>
          <p:nvPr/>
        </p:nvCxnSpPr>
        <p:spPr>
          <a:xfrm>
            <a:off x="4887902" y="4735071"/>
            <a:ext cx="740486" cy="6750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AE4D249-DF6E-884C-B4B4-BABDFEC8242F}"/>
              </a:ext>
            </a:extLst>
          </p:cNvPr>
          <p:cNvSpPr/>
          <p:nvPr/>
        </p:nvSpPr>
        <p:spPr>
          <a:xfrm>
            <a:off x="6583197" y="4488183"/>
            <a:ext cx="10554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a:t>
            </a:r>
          </a:p>
        </p:txBody>
      </p:sp>
      <p:sp>
        <p:nvSpPr>
          <p:cNvPr id="27" name="Rectangle 26">
            <a:extLst>
              <a:ext uri="{FF2B5EF4-FFF2-40B4-BE49-F238E27FC236}">
                <a16:creationId xmlns:a16="http://schemas.microsoft.com/office/drawing/2014/main" id="{AEF33084-655D-374F-B7EB-14CEB6EE7C50}"/>
              </a:ext>
            </a:extLst>
          </p:cNvPr>
          <p:cNvSpPr/>
          <p:nvPr/>
        </p:nvSpPr>
        <p:spPr>
          <a:xfrm rot="19050780">
            <a:off x="5586152" y="5103410"/>
            <a:ext cx="633115"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Decide</a:t>
            </a:r>
          </a:p>
        </p:txBody>
      </p:sp>
      <p:cxnSp>
        <p:nvCxnSpPr>
          <p:cNvPr id="30" name="Straight Arrow Connector 29">
            <a:extLst>
              <a:ext uri="{FF2B5EF4-FFF2-40B4-BE49-F238E27FC236}">
                <a16:creationId xmlns:a16="http://schemas.microsoft.com/office/drawing/2014/main" id="{959C2FC5-83F1-4C45-944C-2C72046FAB26}"/>
              </a:ext>
            </a:extLst>
          </p:cNvPr>
          <p:cNvCxnSpPr>
            <a:cxnSpLocks/>
          </p:cNvCxnSpPr>
          <p:nvPr/>
        </p:nvCxnSpPr>
        <p:spPr>
          <a:xfrm flipV="1">
            <a:off x="5895574" y="4817173"/>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16713D6-FF03-6C44-B328-9C3D197E0694}"/>
              </a:ext>
            </a:extLst>
          </p:cNvPr>
          <p:cNvCxnSpPr>
            <a:cxnSpLocks/>
          </p:cNvCxnSpPr>
          <p:nvPr/>
        </p:nvCxnSpPr>
        <p:spPr>
          <a:xfrm>
            <a:off x="5874324" y="5410133"/>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F25398D-CD52-614E-B866-DB9B8765309B}"/>
              </a:ext>
            </a:extLst>
          </p:cNvPr>
          <p:cNvSpPr/>
          <p:nvPr/>
        </p:nvSpPr>
        <p:spPr>
          <a:xfrm>
            <a:off x="1513086" y="5053516"/>
            <a:ext cx="1373190"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Matched?</a:t>
            </a:r>
          </a:p>
        </p:txBody>
      </p:sp>
      <p:cxnSp>
        <p:nvCxnSpPr>
          <p:cNvPr id="36" name="Straight Arrow Connector 35">
            <a:extLst>
              <a:ext uri="{FF2B5EF4-FFF2-40B4-BE49-F238E27FC236}">
                <a16:creationId xmlns:a16="http://schemas.microsoft.com/office/drawing/2014/main" id="{49508F42-E102-4E40-8E47-CE636B99FA5C}"/>
              </a:ext>
            </a:extLst>
          </p:cNvPr>
          <p:cNvCxnSpPr>
            <a:cxnSpLocks/>
          </p:cNvCxnSpPr>
          <p:nvPr/>
        </p:nvCxnSpPr>
        <p:spPr>
          <a:xfrm flipV="1">
            <a:off x="2895025" y="4780791"/>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3FC53AB3-03F5-7F45-B712-305CAD9F28A6}"/>
              </a:ext>
            </a:extLst>
          </p:cNvPr>
          <p:cNvSpPr/>
          <p:nvPr/>
        </p:nvSpPr>
        <p:spPr>
          <a:xfrm>
            <a:off x="2912223" y="4707391"/>
            <a:ext cx="633115"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39" name="Rectangle 38">
            <a:extLst>
              <a:ext uri="{FF2B5EF4-FFF2-40B4-BE49-F238E27FC236}">
                <a16:creationId xmlns:a16="http://schemas.microsoft.com/office/drawing/2014/main" id="{2271F086-3ECD-0042-90A9-066AFECEAC10}"/>
              </a:ext>
            </a:extLst>
          </p:cNvPr>
          <p:cNvSpPr/>
          <p:nvPr/>
        </p:nvSpPr>
        <p:spPr>
          <a:xfrm>
            <a:off x="2885123" y="5699735"/>
            <a:ext cx="633115"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cxnSp>
        <p:nvCxnSpPr>
          <p:cNvPr id="40" name="Straight Arrow Connector 39">
            <a:extLst>
              <a:ext uri="{FF2B5EF4-FFF2-40B4-BE49-F238E27FC236}">
                <a16:creationId xmlns:a16="http://schemas.microsoft.com/office/drawing/2014/main" id="{5EB0D49D-5DC3-FA45-B831-354879D6EE5F}"/>
              </a:ext>
            </a:extLst>
          </p:cNvPr>
          <p:cNvCxnSpPr>
            <a:cxnSpLocks/>
          </p:cNvCxnSpPr>
          <p:nvPr/>
        </p:nvCxnSpPr>
        <p:spPr>
          <a:xfrm>
            <a:off x="2895025" y="5364735"/>
            <a:ext cx="713232" cy="609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E499F3EC-0642-7041-80AA-3BA6C5550300}"/>
              </a:ext>
            </a:extLst>
          </p:cNvPr>
          <p:cNvSpPr/>
          <p:nvPr/>
        </p:nvSpPr>
        <p:spPr>
          <a:xfrm>
            <a:off x="3602760" y="5698860"/>
            <a:ext cx="1285142" cy="513659"/>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Stay at </a:t>
            </a:r>
            <a:r>
              <a:rPr lang="en-US" sz="2000" i="1" dirty="0">
                <a:solidFill>
                  <a:schemeClr val="tx1"/>
                </a:solidFill>
                <a:latin typeface="Apple Chancery" panose="03020702040506060504" pitchFamily="66" charset="-79"/>
                <a:ea typeface="CMU Sans Serif Medium" panose="02000603000000000000" pitchFamily="2" charset="0"/>
                <a:cs typeface="Apple Chancery" panose="03020702040506060504" pitchFamily="66" charset="-79"/>
              </a:rPr>
              <a:t>l</a:t>
            </a:r>
          </a:p>
        </p:txBody>
      </p:sp>
      <p:sp>
        <p:nvSpPr>
          <p:cNvPr id="42" name="Rectangle 41">
            <a:extLst>
              <a:ext uri="{FF2B5EF4-FFF2-40B4-BE49-F238E27FC236}">
                <a16:creationId xmlns:a16="http://schemas.microsoft.com/office/drawing/2014/main" id="{F121F1E4-D575-9E48-8533-548E13D7CCB6}"/>
              </a:ext>
            </a:extLst>
          </p:cNvPr>
          <p:cNvSpPr/>
          <p:nvPr/>
        </p:nvSpPr>
        <p:spPr>
          <a:xfrm>
            <a:off x="3403278" y="4136516"/>
            <a:ext cx="1600941"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Destination realized</a:t>
            </a:r>
          </a:p>
        </p:txBody>
      </p:sp>
      <p:sp>
        <p:nvSpPr>
          <p:cNvPr id="43" name="Rectangle 42">
            <a:extLst>
              <a:ext uri="{FF2B5EF4-FFF2-40B4-BE49-F238E27FC236}">
                <a16:creationId xmlns:a16="http://schemas.microsoft.com/office/drawing/2014/main" id="{B7EEE1E1-E097-EA45-A1B9-71EF64605094}"/>
              </a:ext>
            </a:extLst>
          </p:cNvPr>
          <p:cNvSpPr/>
          <p:nvPr/>
        </p:nvSpPr>
        <p:spPr>
          <a:xfrm>
            <a:off x="1356201" y="4719703"/>
            <a:ext cx="1600941"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location l, time t</a:t>
            </a:r>
          </a:p>
        </p:txBody>
      </p:sp>
      <p:sp>
        <p:nvSpPr>
          <p:cNvPr id="44" name="Rectangle 43">
            <a:extLst>
              <a:ext uri="{FF2B5EF4-FFF2-40B4-BE49-F238E27FC236}">
                <a16:creationId xmlns:a16="http://schemas.microsoft.com/office/drawing/2014/main" id="{A6058EF4-9F68-FC40-82AF-D68018202FE5}"/>
              </a:ext>
            </a:extLst>
          </p:cNvPr>
          <p:cNvSpPr/>
          <p:nvPr/>
        </p:nvSpPr>
        <p:spPr>
          <a:xfrm>
            <a:off x="6583197" y="5676903"/>
            <a:ext cx="1055418"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Quit</a:t>
            </a:r>
          </a:p>
        </p:txBody>
      </p:sp>
      <p:cxnSp>
        <p:nvCxnSpPr>
          <p:cNvPr id="45" name="Straight Arrow Connector 44">
            <a:extLst>
              <a:ext uri="{FF2B5EF4-FFF2-40B4-BE49-F238E27FC236}">
                <a16:creationId xmlns:a16="http://schemas.microsoft.com/office/drawing/2014/main" id="{D5D85422-7D48-C041-ACC9-D9D49AB6E0B7}"/>
              </a:ext>
            </a:extLst>
          </p:cNvPr>
          <p:cNvCxnSpPr>
            <a:cxnSpLocks/>
          </p:cNvCxnSpPr>
          <p:nvPr/>
        </p:nvCxnSpPr>
        <p:spPr>
          <a:xfrm flipV="1">
            <a:off x="4912594" y="5445823"/>
            <a:ext cx="667512" cy="585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2490511C-7B58-8D4D-A398-9EDFE798A8A4}"/>
              </a:ext>
            </a:extLst>
          </p:cNvPr>
          <p:cNvSpPr/>
          <p:nvPr/>
        </p:nvSpPr>
        <p:spPr>
          <a:xfrm>
            <a:off x="4979137" y="5832920"/>
            <a:ext cx="886423" cy="276999"/>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t+1</a:t>
            </a:r>
          </a:p>
        </p:txBody>
      </p:sp>
      <p:sp>
        <p:nvSpPr>
          <p:cNvPr id="51" name="Rectangle 50">
            <a:extLst>
              <a:ext uri="{FF2B5EF4-FFF2-40B4-BE49-F238E27FC236}">
                <a16:creationId xmlns:a16="http://schemas.microsoft.com/office/drawing/2014/main" id="{4259CE40-EFF0-5E40-BAF2-4A804C19DAC0}"/>
              </a:ext>
            </a:extLst>
          </p:cNvPr>
          <p:cNvSpPr/>
          <p:nvPr/>
        </p:nvSpPr>
        <p:spPr>
          <a:xfrm>
            <a:off x="6583196" y="5082543"/>
            <a:ext cx="1055419" cy="5136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Switch</a:t>
            </a:r>
          </a:p>
        </p:txBody>
      </p:sp>
      <p:sp>
        <p:nvSpPr>
          <p:cNvPr id="54" name="Rectangle 53">
            <a:extLst>
              <a:ext uri="{FF2B5EF4-FFF2-40B4-BE49-F238E27FC236}">
                <a16:creationId xmlns:a16="http://schemas.microsoft.com/office/drawing/2014/main" id="{97923637-2394-5141-A0A2-2B3D82339C64}"/>
              </a:ext>
            </a:extLst>
          </p:cNvPr>
          <p:cNvSpPr/>
          <p:nvPr/>
        </p:nvSpPr>
        <p:spPr>
          <a:xfrm>
            <a:off x="5023744" y="4661708"/>
            <a:ext cx="886423" cy="461665"/>
          </a:xfrm>
          <a:prstGeom prst="rect">
            <a:avLst/>
          </a:prstGeom>
        </p:spPr>
        <p:txBody>
          <a:bodyPr wrap="square">
            <a:spAutoFit/>
          </a:bodyPr>
          <a:lstStyle/>
          <a:p>
            <a:pPr lvl="0" algn="ctr"/>
            <a:r>
              <a:rPr lang="en-US" sz="1200" dirty="0">
                <a:solidFill>
                  <a:schemeClr val="tx1">
                    <a:lumMod val="65000"/>
                    <a:lumOff val="3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Completed trip</a:t>
            </a:r>
          </a:p>
        </p:txBody>
      </p:sp>
      <p:sp>
        <p:nvSpPr>
          <p:cNvPr id="55" name="Rectangle 54">
            <a:extLst>
              <a:ext uri="{FF2B5EF4-FFF2-40B4-BE49-F238E27FC236}">
                <a16:creationId xmlns:a16="http://schemas.microsoft.com/office/drawing/2014/main" id="{8B22CE36-ED9F-824B-8E0D-93882F9A51E7}"/>
              </a:ext>
            </a:extLst>
          </p:cNvPr>
          <p:cNvSpPr/>
          <p:nvPr/>
        </p:nvSpPr>
        <p:spPr>
          <a:xfrm>
            <a:off x="3627036" y="5178597"/>
            <a:ext cx="1236949" cy="276999"/>
          </a:xfrm>
          <a:prstGeom prst="rect">
            <a:avLst/>
          </a:prstGeom>
        </p:spPr>
        <p:txBody>
          <a:bodyPr wrap="square">
            <a:spAutoFit/>
          </a:bodyPr>
          <a:lstStyle/>
          <a:p>
            <a:pPr lvl="0" algn="ctr"/>
            <a:r>
              <a:rPr lang="en-US" sz="1200" b="1" dirty="0">
                <a:latin typeface="CMU Sans Serif Medium" panose="02000603000000000000" pitchFamily="2" charset="0"/>
                <a:ea typeface="CMU Sans Serif Medium" panose="02000603000000000000" pitchFamily="2" charset="0"/>
                <a:cs typeface="CMU Sans Serif Medium" panose="02000603000000000000" pitchFamily="2" charset="0"/>
              </a:rPr>
              <a:t>Earn </a:t>
            </a:r>
            <a:r>
              <a:rPr lang="en-US" sz="1200" b="1" i="1" dirty="0">
                <a:latin typeface="CMU Sans Serif Medium" panose="02000603000000000000" pitchFamily="2" charset="0"/>
                <a:ea typeface="CMU Sans Serif Medium" panose="02000603000000000000" pitchFamily="2" charset="0"/>
                <a:cs typeface="CMU Sans Serif Medium" panose="02000603000000000000" pitchFamily="2" charset="0"/>
              </a:rPr>
              <a:t>W</a:t>
            </a:r>
            <a:r>
              <a:rPr lang="en-US" sz="1200" b="1" dirty="0">
                <a:latin typeface="CMU Sans Serif Medium" panose="02000603000000000000" pitchFamily="2" charset="0"/>
                <a:ea typeface="CMU Sans Serif Medium" panose="02000603000000000000" pitchFamily="2" charset="0"/>
                <a:cs typeface="CMU Sans Serif Medium" panose="02000603000000000000" pitchFamily="2" charset="0"/>
              </a:rPr>
              <a:t>/hour</a:t>
            </a:r>
          </a:p>
        </p:txBody>
      </p:sp>
      <p:cxnSp>
        <p:nvCxnSpPr>
          <p:cNvPr id="47" name="Straight Arrow Connector 46">
            <a:extLst>
              <a:ext uri="{FF2B5EF4-FFF2-40B4-BE49-F238E27FC236}">
                <a16:creationId xmlns:a16="http://schemas.microsoft.com/office/drawing/2014/main" id="{D05E7771-8319-B044-AB57-A2B713C77D0C}"/>
              </a:ext>
            </a:extLst>
          </p:cNvPr>
          <p:cNvCxnSpPr>
            <a:cxnSpLocks/>
          </p:cNvCxnSpPr>
          <p:nvPr/>
        </p:nvCxnSpPr>
        <p:spPr>
          <a:xfrm flipV="1">
            <a:off x="5895574" y="5410133"/>
            <a:ext cx="673029"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F554DAC-531B-7740-AB65-84F97C4E00A1}"/>
              </a:ext>
            </a:extLst>
          </p:cNvPr>
          <p:cNvSpPr/>
          <p:nvPr/>
        </p:nvSpPr>
        <p:spPr>
          <a:xfrm>
            <a:off x="6194963" y="407171"/>
            <a:ext cx="405614" cy="40561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4" name="Slide Number Placeholder 3">
            <a:extLst>
              <a:ext uri="{FF2B5EF4-FFF2-40B4-BE49-F238E27FC236}">
                <a16:creationId xmlns:a16="http://schemas.microsoft.com/office/drawing/2014/main" id="{E3D347C8-21DD-3643-B241-A2F369602194}"/>
              </a:ext>
            </a:extLst>
          </p:cNvPr>
          <p:cNvSpPr>
            <a:spLocks noGrp="1"/>
          </p:cNvSpPr>
          <p:nvPr>
            <p:ph type="sldNum" sz="quarter" idx="12"/>
          </p:nvPr>
        </p:nvSpPr>
        <p:spPr/>
        <p:txBody>
          <a:bodyPr/>
          <a:lstStyle/>
          <a:p>
            <a:fld id="{898C6173-9B67-4D5E-BF79-09D4FDA79571}" type="slidenum">
              <a:rPr lang="en-US" smtClean="0"/>
              <a:t>40</a:t>
            </a:fld>
            <a:endParaRPr lang="en-US"/>
          </a:p>
        </p:txBody>
      </p:sp>
    </p:spTree>
    <p:extLst>
      <p:ext uri="{BB962C8B-B14F-4D97-AF65-F5344CB8AC3E}">
        <p14:creationId xmlns:p14="http://schemas.microsoft.com/office/powerpoint/2010/main" val="3168942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B03CDFE-946E-4446-AC9C-42EBD98EDCB6}"/>
              </a:ext>
            </a:extLst>
          </p:cNvPr>
          <p:cNvSpPr txBox="1">
            <a:spLocks/>
          </p:cNvSpPr>
          <p:nvPr/>
        </p:nvSpPr>
        <p:spPr>
          <a:xfrm>
            <a:off x="628650" y="162475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Driver chooses option  </a:t>
            </a:r>
          </a:p>
          <a:p>
            <a:pPr marL="0" indent="0">
              <a:buNone/>
            </a:pPr>
            <a:r>
              <a:rPr lang="en-US" sz="2000" dirty="0"/>
              <a:t>Value function at location </a:t>
            </a:r>
            <a:r>
              <a:rPr lang="en-US" sz="2000" i="1" dirty="0"/>
              <a:t>l, </a:t>
            </a:r>
            <a:r>
              <a:rPr lang="en-US" sz="2000" dirty="0"/>
              <a:t>time </a:t>
            </a:r>
            <a:r>
              <a:rPr lang="en-US" sz="2000" i="1" dirty="0"/>
              <a:t>t:</a:t>
            </a:r>
            <a:endParaRPr lang="en-US" sz="2000" dirty="0"/>
          </a:p>
        </p:txBody>
      </p:sp>
      <p:sp>
        <p:nvSpPr>
          <p:cNvPr id="15" name="Content Placeholder 2">
            <a:extLst>
              <a:ext uri="{FF2B5EF4-FFF2-40B4-BE49-F238E27FC236}">
                <a16:creationId xmlns:a16="http://schemas.microsoft.com/office/drawing/2014/main" id="{D9E34B19-0032-C64B-9B7A-7237EA532052}"/>
              </a:ext>
            </a:extLst>
          </p:cNvPr>
          <p:cNvSpPr txBox="1">
            <a:spLocks/>
          </p:cNvSpPr>
          <p:nvPr/>
        </p:nvSpPr>
        <p:spPr>
          <a:xfrm>
            <a:off x="468630" y="227626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pic>
        <p:nvPicPr>
          <p:cNvPr id="2" name="Picture 1">
            <a:extLst>
              <a:ext uri="{FF2B5EF4-FFF2-40B4-BE49-F238E27FC236}">
                <a16:creationId xmlns:a16="http://schemas.microsoft.com/office/drawing/2014/main" id="{50ED4ADB-5479-EA4A-A58F-FBBF7ED9E58E}"/>
              </a:ext>
            </a:extLst>
          </p:cNvPr>
          <p:cNvPicPr>
            <a:picLocks noChangeAspect="1"/>
          </p:cNvPicPr>
          <p:nvPr/>
        </p:nvPicPr>
        <p:blipFill>
          <a:blip r:embed="rId3"/>
          <a:stretch>
            <a:fillRect/>
          </a:stretch>
        </p:blipFill>
        <p:spPr>
          <a:xfrm>
            <a:off x="3150587" y="1572706"/>
            <a:ext cx="2499925" cy="458002"/>
          </a:xfrm>
          <a:prstGeom prst="rect">
            <a:avLst/>
          </a:prstGeom>
        </p:spPr>
      </p:pic>
      <p:pic>
        <p:nvPicPr>
          <p:cNvPr id="3" name="Picture 2">
            <a:extLst>
              <a:ext uri="{FF2B5EF4-FFF2-40B4-BE49-F238E27FC236}">
                <a16:creationId xmlns:a16="http://schemas.microsoft.com/office/drawing/2014/main" id="{A19FE384-C791-B049-8C10-145B60F0888D}"/>
              </a:ext>
            </a:extLst>
          </p:cNvPr>
          <p:cNvPicPr>
            <a:picLocks noChangeAspect="1"/>
          </p:cNvPicPr>
          <p:nvPr/>
        </p:nvPicPr>
        <p:blipFill>
          <a:blip r:embed="rId4"/>
          <a:stretch>
            <a:fillRect/>
          </a:stretch>
        </p:blipFill>
        <p:spPr>
          <a:xfrm>
            <a:off x="1643678" y="2336124"/>
            <a:ext cx="5104808" cy="629752"/>
          </a:xfrm>
          <a:prstGeom prst="rect">
            <a:avLst/>
          </a:prstGeom>
        </p:spPr>
      </p:pic>
      <p:cxnSp>
        <p:nvCxnSpPr>
          <p:cNvPr id="35" name="Straight Connector 34">
            <a:extLst>
              <a:ext uri="{FF2B5EF4-FFF2-40B4-BE49-F238E27FC236}">
                <a16:creationId xmlns:a16="http://schemas.microsoft.com/office/drawing/2014/main" id="{B04A5170-B733-054D-9F85-D466189028D5}"/>
              </a:ext>
            </a:extLst>
          </p:cNvPr>
          <p:cNvCxnSpPr>
            <a:cxnSpLocks/>
          </p:cNvCxnSpPr>
          <p:nvPr/>
        </p:nvCxnSpPr>
        <p:spPr>
          <a:xfrm flipH="1">
            <a:off x="3007379" y="2945068"/>
            <a:ext cx="1" cy="779844"/>
          </a:xfrm>
          <a:prstGeom prst="line">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D0A24BC-B00E-2F4A-9D05-52539D3C2D40}"/>
              </a:ext>
            </a:extLst>
          </p:cNvPr>
          <p:cNvSpPr/>
          <p:nvPr/>
        </p:nvSpPr>
        <p:spPr>
          <a:xfrm>
            <a:off x="446746" y="609978"/>
            <a:ext cx="595102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Working for Focal Firm</a:t>
            </a:r>
            <a:endParaRPr lang="en-US" sz="2800" b="1" dirty="0">
              <a:solidFill>
                <a:srgbClr val="FFC000"/>
              </a:solidFill>
              <a:latin typeface="Helvetica" charset="0"/>
              <a:ea typeface="Helvetica" charset="0"/>
              <a:cs typeface="Helvetica" charset="0"/>
            </a:endParaRPr>
          </a:p>
        </p:txBody>
      </p:sp>
      <p:sp>
        <p:nvSpPr>
          <p:cNvPr id="17" name="Rectangle 16">
            <a:extLst>
              <a:ext uri="{FF2B5EF4-FFF2-40B4-BE49-F238E27FC236}">
                <a16:creationId xmlns:a16="http://schemas.microsoft.com/office/drawing/2014/main" id="{4E35B5F5-15BF-FB46-B67C-E165B805D79A}"/>
              </a:ext>
            </a:extLst>
          </p:cNvPr>
          <p:cNvSpPr/>
          <p:nvPr/>
        </p:nvSpPr>
        <p:spPr>
          <a:xfrm>
            <a:off x="3029269" y="2452316"/>
            <a:ext cx="240093" cy="231237"/>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pic>
        <p:nvPicPr>
          <p:cNvPr id="47" name="Picture 46">
            <a:extLst>
              <a:ext uri="{FF2B5EF4-FFF2-40B4-BE49-F238E27FC236}">
                <a16:creationId xmlns:a16="http://schemas.microsoft.com/office/drawing/2014/main" id="{FEE43E26-9EF2-C247-B4ED-E656941906AE}"/>
              </a:ext>
            </a:extLst>
          </p:cNvPr>
          <p:cNvPicPr>
            <a:picLocks noChangeAspect="1"/>
          </p:cNvPicPr>
          <p:nvPr/>
        </p:nvPicPr>
        <p:blipFill>
          <a:blip r:embed="rId5"/>
          <a:stretch>
            <a:fillRect/>
          </a:stretch>
        </p:blipFill>
        <p:spPr>
          <a:xfrm>
            <a:off x="1272987" y="4798944"/>
            <a:ext cx="7557025" cy="1455722"/>
          </a:xfrm>
          <a:prstGeom prst="rect">
            <a:avLst/>
          </a:prstGeom>
        </p:spPr>
      </p:pic>
      <p:sp>
        <p:nvSpPr>
          <p:cNvPr id="48" name="Rectangle 47">
            <a:extLst>
              <a:ext uri="{FF2B5EF4-FFF2-40B4-BE49-F238E27FC236}">
                <a16:creationId xmlns:a16="http://schemas.microsoft.com/office/drawing/2014/main" id="{C8D54DD4-2C95-D34B-9F8A-7A0A85C50A17}"/>
              </a:ext>
            </a:extLst>
          </p:cNvPr>
          <p:cNvSpPr/>
          <p:nvPr/>
        </p:nvSpPr>
        <p:spPr>
          <a:xfrm>
            <a:off x="8052772" y="5637634"/>
            <a:ext cx="537210" cy="617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D7C435F-CD3E-BB49-9294-B3BDD0861B69}"/>
              </a:ext>
            </a:extLst>
          </p:cNvPr>
          <p:cNvSpPr/>
          <p:nvPr/>
        </p:nvSpPr>
        <p:spPr>
          <a:xfrm>
            <a:off x="2705327" y="4793603"/>
            <a:ext cx="5964665" cy="73492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B673BB7-AAAC-354C-9405-13B51A2B0AF4}"/>
              </a:ext>
            </a:extLst>
          </p:cNvPr>
          <p:cNvSpPr/>
          <p:nvPr/>
        </p:nvSpPr>
        <p:spPr>
          <a:xfrm>
            <a:off x="5526742" y="4252311"/>
            <a:ext cx="3143250" cy="584775"/>
          </a:xfrm>
          <a:prstGeom prst="rect">
            <a:avLst/>
          </a:prstGeom>
        </p:spPr>
        <p:txBody>
          <a:bodyPr wrap="square">
            <a:spAutoFit/>
          </a:bodyPr>
          <a:lstStyle/>
          <a:p>
            <a:pPr lvl="0" algn="r"/>
            <a:r>
              <a:rPr lang="en-US" sz="16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Expected value to go if getting matched with a task (customer)</a:t>
            </a:r>
          </a:p>
        </p:txBody>
      </p:sp>
      <p:sp>
        <p:nvSpPr>
          <p:cNvPr id="66" name="Rectangle 65">
            <a:extLst>
              <a:ext uri="{FF2B5EF4-FFF2-40B4-BE49-F238E27FC236}">
                <a16:creationId xmlns:a16="http://schemas.microsoft.com/office/drawing/2014/main" id="{F74319E7-E2B3-7D4A-B278-D2F581E73963}"/>
              </a:ext>
            </a:extLst>
          </p:cNvPr>
          <p:cNvSpPr/>
          <p:nvPr/>
        </p:nvSpPr>
        <p:spPr>
          <a:xfrm>
            <a:off x="1512755" y="5559795"/>
            <a:ext cx="3225317" cy="68644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F3F0319-64B8-2F49-9CA4-48CA22976881}"/>
              </a:ext>
            </a:extLst>
          </p:cNvPr>
          <p:cNvSpPr/>
          <p:nvPr/>
        </p:nvSpPr>
        <p:spPr>
          <a:xfrm>
            <a:off x="4733593" y="5788568"/>
            <a:ext cx="3566160" cy="584775"/>
          </a:xfrm>
          <a:prstGeom prst="rect">
            <a:avLst/>
          </a:prstGeom>
        </p:spPr>
        <p:txBody>
          <a:bodyPr wrap="square">
            <a:spAutoFit/>
          </a:bodyPr>
          <a:lstStyle/>
          <a:p>
            <a:pPr lvl="0"/>
            <a:r>
              <a:rPr lang="en-US" sz="16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Expected value to go if not getting matched with a task (customer)</a:t>
            </a:r>
          </a:p>
        </p:txBody>
      </p:sp>
      <p:sp>
        <p:nvSpPr>
          <p:cNvPr id="8" name="Rectangle 7">
            <a:extLst>
              <a:ext uri="{FF2B5EF4-FFF2-40B4-BE49-F238E27FC236}">
                <a16:creationId xmlns:a16="http://schemas.microsoft.com/office/drawing/2014/main" id="{997C10E1-0432-6242-B7F3-14C87286C425}"/>
              </a:ext>
            </a:extLst>
          </p:cNvPr>
          <p:cNvSpPr/>
          <p:nvPr/>
        </p:nvSpPr>
        <p:spPr>
          <a:xfrm>
            <a:off x="2809315" y="2452316"/>
            <a:ext cx="933865" cy="492752"/>
          </a:xfrm>
          <a:prstGeom prst="rect">
            <a:avLst/>
          </a:prstGeom>
          <a:solidFill>
            <a:srgbClr val="5B9B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48A55E9-9A6C-8442-93BA-A3855BC2897E}"/>
              </a:ext>
            </a:extLst>
          </p:cNvPr>
          <p:cNvSpPr/>
          <p:nvPr/>
        </p:nvSpPr>
        <p:spPr>
          <a:xfrm>
            <a:off x="6194963" y="407171"/>
            <a:ext cx="405614" cy="40561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4" name="Slide Number Placeholder 3">
            <a:extLst>
              <a:ext uri="{FF2B5EF4-FFF2-40B4-BE49-F238E27FC236}">
                <a16:creationId xmlns:a16="http://schemas.microsoft.com/office/drawing/2014/main" id="{C00BA4B8-02C1-BB47-97E1-C6D353172DC8}"/>
              </a:ext>
            </a:extLst>
          </p:cNvPr>
          <p:cNvSpPr>
            <a:spLocks noGrp="1"/>
          </p:cNvSpPr>
          <p:nvPr>
            <p:ph type="sldNum" sz="quarter" idx="12"/>
          </p:nvPr>
        </p:nvSpPr>
        <p:spPr/>
        <p:txBody>
          <a:bodyPr/>
          <a:lstStyle/>
          <a:p>
            <a:fld id="{898C6173-9B67-4D5E-BF79-09D4FDA79571}" type="slidenum">
              <a:rPr lang="en-US" smtClean="0"/>
              <a:t>41</a:t>
            </a:fld>
            <a:endParaRPr lang="en-US"/>
          </a:p>
        </p:txBody>
      </p:sp>
    </p:spTree>
    <p:extLst>
      <p:ext uri="{BB962C8B-B14F-4D97-AF65-F5344CB8AC3E}">
        <p14:creationId xmlns:p14="http://schemas.microsoft.com/office/powerpoint/2010/main" val="3073061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B03CDFE-946E-4446-AC9C-42EBD98EDCB6}"/>
              </a:ext>
            </a:extLst>
          </p:cNvPr>
          <p:cNvSpPr txBox="1">
            <a:spLocks/>
          </p:cNvSpPr>
          <p:nvPr/>
        </p:nvSpPr>
        <p:spPr>
          <a:xfrm>
            <a:off x="628650" y="162475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Driver chooses option  </a:t>
            </a:r>
          </a:p>
          <a:p>
            <a:pPr marL="0" indent="0">
              <a:buNone/>
            </a:pPr>
            <a:r>
              <a:rPr lang="en-US" sz="2000" dirty="0"/>
              <a:t>Value function at location </a:t>
            </a:r>
            <a:r>
              <a:rPr lang="en-US" sz="2000" i="1" dirty="0"/>
              <a:t>l, </a:t>
            </a:r>
            <a:r>
              <a:rPr lang="en-US" sz="2000" dirty="0"/>
              <a:t>time </a:t>
            </a:r>
            <a:r>
              <a:rPr lang="en-US" sz="2000" i="1" dirty="0"/>
              <a:t>t:</a:t>
            </a:r>
            <a:endParaRPr lang="en-US" sz="2000" dirty="0"/>
          </a:p>
        </p:txBody>
      </p:sp>
      <p:sp>
        <p:nvSpPr>
          <p:cNvPr id="15" name="Content Placeholder 2">
            <a:extLst>
              <a:ext uri="{FF2B5EF4-FFF2-40B4-BE49-F238E27FC236}">
                <a16:creationId xmlns:a16="http://schemas.microsoft.com/office/drawing/2014/main" id="{D9E34B19-0032-C64B-9B7A-7237EA532052}"/>
              </a:ext>
            </a:extLst>
          </p:cNvPr>
          <p:cNvSpPr txBox="1">
            <a:spLocks/>
          </p:cNvSpPr>
          <p:nvPr/>
        </p:nvSpPr>
        <p:spPr>
          <a:xfrm>
            <a:off x="468630" y="227626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pic>
        <p:nvPicPr>
          <p:cNvPr id="2" name="Picture 1">
            <a:extLst>
              <a:ext uri="{FF2B5EF4-FFF2-40B4-BE49-F238E27FC236}">
                <a16:creationId xmlns:a16="http://schemas.microsoft.com/office/drawing/2014/main" id="{50ED4ADB-5479-EA4A-A58F-FBBF7ED9E58E}"/>
              </a:ext>
            </a:extLst>
          </p:cNvPr>
          <p:cNvPicPr>
            <a:picLocks noChangeAspect="1"/>
          </p:cNvPicPr>
          <p:nvPr/>
        </p:nvPicPr>
        <p:blipFill>
          <a:blip r:embed="rId3"/>
          <a:stretch>
            <a:fillRect/>
          </a:stretch>
        </p:blipFill>
        <p:spPr>
          <a:xfrm>
            <a:off x="3150587" y="1572706"/>
            <a:ext cx="2499925" cy="458002"/>
          </a:xfrm>
          <a:prstGeom prst="rect">
            <a:avLst/>
          </a:prstGeom>
        </p:spPr>
      </p:pic>
      <p:pic>
        <p:nvPicPr>
          <p:cNvPr id="3" name="Picture 2">
            <a:extLst>
              <a:ext uri="{FF2B5EF4-FFF2-40B4-BE49-F238E27FC236}">
                <a16:creationId xmlns:a16="http://schemas.microsoft.com/office/drawing/2014/main" id="{A19FE384-C791-B049-8C10-145B60F0888D}"/>
              </a:ext>
            </a:extLst>
          </p:cNvPr>
          <p:cNvPicPr>
            <a:picLocks noChangeAspect="1"/>
          </p:cNvPicPr>
          <p:nvPr/>
        </p:nvPicPr>
        <p:blipFill>
          <a:blip r:embed="rId4"/>
          <a:stretch>
            <a:fillRect/>
          </a:stretch>
        </p:blipFill>
        <p:spPr>
          <a:xfrm>
            <a:off x="1643678" y="2336124"/>
            <a:ext cx="5104808" cy="629752"/>
          </a:xfrm>
          <a:prstGeom prst="rect">
            <a:avLst/>
          </a:prstGeom>
        </p:spPr>
      </p:pic>
      <p:cxnSp>
        <p:nvCxnSpPr>
          <p:cNvPr id="35" name="Straight Connector 34">
            <a:extLst>
              <a:ext uri="{FF2B5EF4-FFF2-40B4-BE49-F238E27FC236}">
                <a16:creationId xmlns:a16="http://schemas.microsoft.com/office/drawing/2014/main" id="{B04A5170-B733-054D-9F85-D466189028D5}"/>
              </a:ext>
            </a:extLst>
          </p:cNvPr>
          <p:cNvCxnSpPr>
            <a:cxnSpLocks/>
          </p:cNvCxnSpPr>
          <p:nvPr/>
        </p:nvCxnSpPr>
        <p:spPr>
          <a:xfrm flipH="1">
            <a:off x="3007379" y="2945068"/>
            <a:ext cx="1" cy="779844"/>
          </a:xfrm>
          <a:prstGeom prst="line">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D0A24BC-B00E-2F4A-9D05-52539D3C2D40}"/>
              </a:ext>
            </a:extLst>
          </p:cNvPr>
          <p:cNvSpPr/>
          <p:nvPr/>
        </p:nvSpPr>
        <p:spPr>
          <a:xfrm>
            <a:off x="446746" y="609978"/>
            <a:ext cx="595102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Working for Focal Firm</a:t>
            </a:r>
            <a:endParaRPr lang="en-US" sz="2800" b="1" dirty="0">
              <a:solidFill>
                <a:srgbClr val="FFC000"/>
              </a:solidFill>
              <a:latin typeface="Helvetica" charset="0"/>
              <a:ea typeface="Helvetica" charset="0"/>
              <a:cs typeface="Helvetica" charset="0"/>
            </a:endParaRPr>
          </a:p>
        </p:txBody>
      </p:sp>
      <p:sp>
        <p:nvSpPr>
          <p:cNvPr id="17" name="Rectangle 16">
            <a:extLst>
              <a:ext uri="{FF2B5EF4-FFF2-40B4-BE49-F238E27FC236}">
                <a16:creationId xmlns:a16="http://schemas.microsoft.com/office/drawing/2014/main" id="{4E35B5F5-15BF-FB46-B67C-E165B805D79A}"/>
              </a:ext>
            </a:extLst>
          </p:cNvPr>
          <p:cNvSpPr/>
          <p:nvPr/>
        </p:nvSpPr>
        <p:spPr>
          <a:xfrm>
            <a:off x="3029269" y="2452316"/>
            <a:ext cx="240093" cy="231237"/>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pic>
        <p:nvPicPr>
          <p:cNvPr id="47" name="Picture 46">
            <a:extLst>
              <a:ext uri="{FF2B5EF4-FFF2-40B4-BE49-F238E27FC236}">
                <a16:creationId xmlns:a16="http://schemas.microsoft.com/office/drawing/2014/main" id="{FEE43E26-9EF2-C247-B4ED-E656941906AE}"/>
              </a:ext>
            </a:extLst>
          </p:cNvPr>
          <p:cNvPicPr>
            <a:picLocks noChangeAspect="1"/>
          </p:cNvPicPr>
          <p:nvPr/>
        </p:nvPicPr>
        <p:blipFill>
          <a:blip r:embed="rId5"/>
          <a:stretch>
            <a:fillRect/>
          </a:stretch>
        </p:blipFill>
        <p:spPr>
          <a:xfrm>
            <a:off x="1272987" y="4798944"/>
            <a:ext cx="7557025" cy="1455722"/>
          </a:xfrm>
          <a:prstGeom prst="rect">
            <a:avLst/>
          </a:prstGeom>
        </p:spPr>
      </p:pic>
      <p:sp>
        <p:nvSpPr>
          <p:cNvPr id="48" name="Rectangle 47">
            <a:extLst>
              <a:ext uri="{FF2B5EF4-FFF2-40B4-BE49-F238E27FC236}">
                <a16:creationId xmlns:a16="http://schemas.microsoft.com/office/drawing/2014/main" id="{C8D54DD4-2C95-D34B-9F8A-7A0A85C50A17}"/>
              </a:ext>
            </a:extLst>
          </p:cNvPr>
          <p:cNvSpPr/>
          <p:nvPr/>
        </p:nvSpPr>
        <p:spPr>
          <a:xfrm>
            <a:off x="8052772" y="5637634"/>
            <a:ext cx="537210" cy="617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FF96056-BA7F-9A42-A7F9-1BB7A2A349B0}"/>
              </a:ext>
            </a:extLst>
          </p:cNvPr>
          <p:cNvSpPr/>
          <p:nvPr/>
        </p:nvSpPr>
        <p:spPr>
          <a:xfrm>
            <a:off x="760039" y="3556578"/>
            <a:ext cx="1898039"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Individual driver’s operating cost</a:t>
            </a:r>
          </a:p>
        </p:txBody>
      </p:sp>
      <p:cxnSp>
        <p:nvCxnSpPr>
          <p:cNvPr id="50" name="Straight Connector 49">
            <a:extLst>
              <a:ext uri="{FF2B5EF4-FFF2-40B4-BE49-F238E27FC236}">
                <a16:creationId xmlns:a16="http://schemas.microsoft.com/office/drawing/2014/main" id="{95C24CD5-0B43-EE48-8ED5-D7CA1019AB3E}"/>
              </a:ext>
            </a:extLst>
          </p:cNvPr>
          <p:cNvCxnSpPr>
            <a:cxnSpLocks/>
          </p:cNvCxnSpPr>
          <p:nvPr/>
        </p:nvCxnSpPr>
        <p:spPr>
          <a:xfrm flipH="1" flipV="1">
            <a:off x="2222702" y="4168629"/>
            <a:ext cx="174379" cy="8456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FD7C435F-CD3E-BB49-9294-B3BDD0861B69}"/>
              </a:ext>
            </a:extLst>
          </p:cNvPr>
          <p:cNvSpPr/>
          <p:nvPr/>
        </p:nvSpPr>
        <p:spPr>
          <a:xfrm>
            <a:off x="2705327" y="4793603"/>
            <a:ext cx="5964665" cy="73492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B673BB7-AAAC-354C-9405-13B51A2B0AF4}"/>
              </a:ext>
            </a:extLst>
          </p:cNvPr>
          <p:cNvSpPr/>
          <p:nvPr/>
        </p:nvSpPr>
        <p:spPr>
          <a:xfrm>
            <a:off x="5526742" y="4252311"/>
            <a:ext cx="3143250" cy="584775"/>
          </a:xfrm>
          <a:prstGeom prst="rect">
            <a:avLst/>
          </a:prstGeom>
        </p:spPr>
        <p:txBody>
          <a:bodyPr wrap="square">
            <a:spAutoFit/>
          </a:bodyPr>
          <a:lstStyle/>
          <a:p>
            <a:pPr lvl="0" algn="r"/>
            <a:r>
              <a:rPr lang="en-US" sz="16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Expected value to go if getting matched with a task (customer)</a:t>
            </a:r>
          </a:p>
        </p:txBody>
      </p:sp>
      <p:cxnSp>
        <p:nvCxnSpPr>
          <p:cNvPr id="56" name="Straight Connector 55">
            <a:extLst>
              <a:ext uri="{FF2B5EF4-FFF2-40B4-BE49-F238E27FC236}">
                <a16:creationId xmlns:a16="http://schemas.microsoft.com/office/drawing/2014/main" id="{25F95F42-67FB-BA4B-A0AF-978155564988}"/>
              </a:ext>
            </a:extLst>
          </p:cNvPr>
          <p:cNvCxnSpPr>
            <a:cxnSpLocks/>
          </p:cNvCxnSpPr>
          <p:nvPr/>
        </p:nvCxnSpPr>
        <p:spPr>
          <a:xfrm flipV="1">
            <a:off x="2866467" y="4504843"/>
            <a:ext cx="121286" cy="5547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7744C3F1-383F-4941-B9F1-551EF1B7E7C9}"/>
              </a:ext>
            </a:extLst>
          </p:cNvPr>
          <p:cNvSpPr/>
          <p:nvPr/>
        </p:nvSpPr>
        <p:spPr>
          <a:xfrm>
            <a:off x="2271577" y="3984956"/>
            <a:ext cx="1471603"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P(getting matched)</a:t>
            </a:r>
          </a:p>
        </p:txBody>
      </p:sp>
      <p:cxnSp>
        <p:nvCxnSpPr>
          <p:cNvPr id="58" name="Straight Connector 57">
            <a:extLst>
              <a:ext uri="{FF2B5EF4-FFF2-40B4-BE49-F238E27FC236}">
                <a16:creationId xmlns:a16="http://schemas.microsoft.com/office/drawing/2014/main" id="{96EADC90-3008-6E4B-9095-D719D8A14CCA}"/>
              </a:ext>
            </a:extLst>
          </p:cNvPr>
          <p:cNvCxnSpPr>
            <a:cxnSpLocks/>
          </p:cNvCxnSpPr>
          <p:nvPr/>
        </p:nvCxnSpPr>
        <p:spPr>
          <a:xfrm flipV="1">
            <a:off x="1044622" y="5990006"/>
            <a:ext cx="578310" cy="256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B2C1245A-D722-EC4D-98FF-E073BD27D13D}"/>
              </a:ext>
            </a:extLst>
          </p:cNvPr>
          <p:cNvSpPr/>
          <p:nvPr/>
        </p:nvSpPr>
        <p:spPr>
          <a:xfrm>
            <a:off x="112334" y="5736830"/>
            <a:ext cx="1186594"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p:txBody>
      </p:sp>
      <p:cxnSp>
        <p:nvCxnSpPr>
          <p:cNvPr id="60" name="Straight Connector 59">
            <a:extLst>
              <a:ext uri="{FF2B5EF4-FFF2-40B4-BE49-F238E27FC236}">
                <a16:creationId xmlns:a16="http://schemas.microsoft.com/office/drawing/2014/main" id="{5B6301EC-C877-AA45-80BB-4C6C8139583A}"/>
              </a:ext>
            </a:extLst>
          </p:cNvPr>
          <p:cNvCxnSpPr>
            <a:cxnSpLocks/>
          </p:cNvCxnSpPr>
          <p:nvPr/>
        </p:nvCxnSpPr>
        <p:spPr>
          <a:xfrm flipV="1">
            <a:off x="3524530" y="4346800"/>
            <a:ext cx="347388" cy="7089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0C8ECBBC-D3FD-E549-8D81-71DF940D0C94}"/>
              </a:ext>
            </a:extLst>
          </p:cNvPr>
          <p:cNvSpPr/>
          <p:nvPr/>
        </p:nvSpPr>
        <p:spPr>
          <a:xfrm>
            <a:off x="3498772" y="3787376"/>
            <a:ext cx="1568012"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Transition prob to destinations</a:t>
            </a:r>
          </a:p>
        </p:txBody>
      </p:sp>
      <p:cxnSp>
        <p:nvCxnSpPr>
          <p:cNvPr id="62" name="Straight Connector 61">
            <a:extLst>
              <a:ext uri="{FF2B5EF4-FFF2-40B4-BE49-F238E27FC236}">
                <a16:creationId xmlns:a16="http://schemas.microsoft.com/office/drawing/2014/main" id="{F2506004-4EA1-DF47-A9CB-5336E29774DA}"/>
              </a:ext>
            </a:extLst>
          </p:cNvPr>
          <p:cNvCxnSpPr>
            <a:cxnSpLocks/>
          </p:cNvCxnSpPr>
          <p:nvPr/>
        </p:nvCxnSpPr>
        <p:spPr>
          <a:xfrm flipH="1" flipV="1">
            <a:off x="1312614" y="4870840"/>
            <a:ext cx="418106" cy="2453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248B2F59-6292-9E48-B2F8-F66AD36E15A8}"/>
              </a:ext>
            </a:extLst>
          </p:cNvPr>
          <p:cNvSpPr/>
          <p:nvPr/>
        </p:nvSpPr>
        <p:spPr>
          <a:xfrm>
            <a:off x="549021" y="4569731"/>
            <a:ext cx="1247917"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Hourly wage</a:t>
            </a:r>
          </a:p>
        </p:txBody>
      </p:sp>
      <p:sp>
        <p:nvSpPr>
          <p:cNvPr id="64" name="Rectangle 63">
            <a:extLst>
              <a:ext uri="{FF2B5EF4-FFF2-40B4-BE49-F238E27FC236}">
                <a16:creationId xmlns:a16="http://schemas.microsoft.com/office/drawing/2014/main" id="{A90545F4-5A91-8342-9B0B-93D4580A24CD}"/>
              </a:ext>
            </a:extLst>
          </p:cNvPr>
          <p:cNvSpPr/>
          <p:nvPr/>
        </p:nvSpPr>
        <p:spPr>
          <a:xfrm>
            <a:off x="5176571" y="3645417"/>
            <a:ext cx="985436"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Trip duration</a:t>
            </a:r>
          </a:p>
        </p:txBody>
      </p:sp>
      <p:cxnSp>
        <p:nvCxnSpPr>
          <p:cNvPr id="65" name="Straight Connector 64">
            <a:extLst>
              <a:ext uri="{FF2B5EF4-FFF2-40B4-BE49-F238E27FC236}">
                <a16:creationId xmlns:a16="http://schemas.microsoft.com/office/drawing/2014/main" id="{C024FD2D-41FF-104B-8A09-5B6B164390F1}"/>
              </a:ext>
            </a:extLst>
          </p:cNvPr>
          <p:cNvCxnSpPr>
            <a:cxnSpLocks/>
          </p:cNvCxnSpPr>
          <p:nvPr/>
        </p:nvCxnSpPr>
        <p:spPr>
          <a:xfrm flipV="1">
            <a:off x="4530834" y="4208723"/>
            <a:ext cx="1037543" cy="8055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F74319E7-E2B3-7D4A-B278-D2F581E73963}"/>
              </a:ext>
            </a:extLst>
          </p:cNvPr>
          <p:cNvSpPr/>
          <p:nvPr/>
        </p:nvSpPr>
        <p:spPr>
          <a:xfrm>
            <a:off x="1512755" y="5559795"/>
            <a:ext cx="3225317" cy="68644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F3F0319-64B8-2F49-9CA4-48CA22976881}"/>
              </a:ext>
            </a:extLst>
          </p:cNvPr>
          <p:cNvSpPr/>
          <p:nvPr/>
        </p:nvSpPr>
        <p:spPr>
          <a:xfrm>
            <a:off x="4733593" y="5788568"/>
            <a:ext cx="3566160" cy="584775"/>
          </a:xfrm>
          <a:prstGeom prst="rect">
            <a:avLst/>
          </a:prstGeom>
        </p:spPr>
        <p:txBody>
          <a:bodyPr wrap="square">
            <a:spAutoFit/>
          </a:bodyPr>
          <a:lstStyle/>
          <a:p>
            <a:pPr lvl="0"/>
            <a:r>
              <a:rPr lang="en-US" sz="16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Expected value to go if not getting matched with a task (customer)</a:t>
            </a:r>
          </a:p>
        </p:txBody>
      </p:sp>
      <p:sp>
        <p:nvSpPr>
          <p:cNvPr id="8" name="Rectangle 7">
            <a:extLst>
              <a:ext uri="{FF2B5EF4-FFF2-40B4-BE49-F238E27FC236}">
                <a16:creationId xmlns:a16="http://schemas.microsoft.com/office/drawing/2014/main" id="{997C10E1-0432-6242-B7F3-14C87286C425}"/>
              </a:ext>
            </a:extLst>
          </p:cNvPr>
          <p:cNvSpPr/>
          <p:nvPr/>
        </p:nvSpPr>
        <p:spPr>
          <a:xfrm>
            <a:off x="2809315" y="2452316"/>
            <a:ext cx="933865" cy="492752"/>
          </a:xfrm>
          <a:prstGeom prst="rect">
            <a:avLst/>
          </a:prstGeom>
          <a:solidFill>
            <a:srgbClr val="5B9BD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68804D4-1400-CA47-A4D1-EBB5C5113B73}"/>
              </a:ext>
            </a:extLst>
          </p:cNvPr>
          <p:cNvSpPr/>
          <p:nvPr/>
        </p:nvSpPr>
        <p:spPr>
          <a:xfrm>
            <a:off x="6194963" y="407171"/>
            <a:ext cx="405614" cy="40561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4" name="Slide Number Placeholder 3">
            <a:extLst>
              <a:ext uri="{FF2B5EF4-FFF2-40B4-BE49-F238E27FC236}">
                <a16:creationId xmlns:a16="http://schemas.microsoft.com/office/drawing/2014/main" id="{31EDF652-E772-F04E-9ABA-728CB550BAD9}"/>
              </a:ext>
            </a:extLst>
          </p:cNvPr>
          <p:cNvSpPr>
            <a:spLocks noGrp="1"/>
          </p:cNvSpPr>
          <p:nvPr>
            <p:ph type="sldNum" sz="quarter" idx="12"/>
          </p:nvPr>
        </p:nvSpPr>
        <p:spPr/>
        <p:txBody>
          <a:bodyPr/>
          <a:lstStyle/>
          <a:p>
            <a:fld id="{898C6173-9B67-4D5E-BF79-09D4FDA79571}" type="slidenum">
              <a:rPr lang="en-US" smtClean="0"/>
              <a:t>42</a:t>
            </a:fld>
            <a:endParaRPr lang="en-US"/>
          </a:p>
        </p:txBody>
      </p:sp>
    </p:spTree>
    <p:extLst>
      <p:ext uri="{BB962C8B-B14F-4D97-AF65-F5344CB8AC3E}">
        <p14:creationId xmlns:p14="http://schemas.microsoft.com/office/powerpoint/2010/main" val="2697964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C57A94-D73E-014D-88FA-1E01D6FC1BE6}"/>
              </a:ext>
            </a:extLst>
          </p:cNvPr>
          <p:cNvPicPr>
            <a:picLocks noChangeAspect="1"/>
          </p:cNvPicPr>
          <p:nvPr/>
        </p:nvPicPr>
        <p:blipFill>
          <a:blip r:embed="rId3"/>
          <a:stretch>
            <a:fillRect/>
          </a:stretch>
        </p:blipFill>
        <p:spPr>
          <a:xfrm>
            <a:off x="1272987" y="4798944"/>
            <a:ext cx="7557025" cy="1455722"/>
          </a:xfrm>
          <a:prstGeom prst="rect">
            <a:avLst/>
          </a:prstGeom>
        </p:spPr>
      </p:pic>
      <p:sp>
        <p:nvSpPr>
          <p:cNvPr id="15" name="Content Placeholder 2">
            <a:extLst>
              <a:ext uri="{FF2B5EF4-FFF2-40B4-BE49-F238E27FC236}">
                <a16:creationId xmlns:a16="http://schemas.microsoft.com/office/drawing/2014/main" id="{D9E34B19-0032-C64B-9B7A-7237EA532052}"/>
              </a:ext>
            </a:extLst>
          </p:cNvPr>
          <p:cNvSpPr txBox="1">
            <a:spLocks/>
          </p:cNvSpPr>
          <p:nvPr/>
        </p:nvSpPr>
        <p:spPr>
          <a:xfrm>
            <a:off x="468630" y="227626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p:txBody>
      </p:sp>
      <p:sp>
        <p:nvSpPr>
          <p:cNvPr id="8" name="Rectangle 7">
            <a:extLst>
              <a:ext uri="{FF2B5EF4-FFF2-40B4-BE49-F238E27FC236}">
                <a16:creationId xmlns:a16="http://schemas.microsoft.com/office/drawing/2014/main" id="{8DA97AB0-CD3F-9348-A152-360C04349BD9}"/>
              </a:ext>
            </a:extLst>
          </p:cNvPr>
          <p:cNvSpPr/>
          <p:nvPr/>
        </p:nvSpPr>
        <p:spPr>
          <a:xfrm>
            <a:off x="8052772" y="5637634"/>
            <a:ext cx="537210" cy="617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E959830-0B70-E14B-A81F-C6E4C29AFE19}"/>
              </a:ext>
            </a:extLst>
          </p:cNvPr>
          <p:cNvSpPr/>
          <p:nvPr/>
        </p:nvSpPr>
        <p:spPr>
          <a:xfrm>
            <a:off x="760039" y="3556578"/>
            <a:ext cx="1898039"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Individual driver’s operating cost</a:t>
            </a:r>
          </a:p>
        </p:txBody>
      </p:sp>
      <p:cxnSp>
        <p:nvCxnSpPr>
          <p:cNvPr id="21" name="Straight Connector 20">
            <a:extLst>
              <a:ext uri="{FF2B5EF4-FFF2-40B4-BE49-F238E27FC236}">
                <a16:creationId xmlns:a16="http://schemas.microsoft.com/office/drawing/2014/main" id="{9C59483B-D67D-124D-B632-C238800FB95E}"/>
              </a:ext>
            </a:extLst>
          </p:cNvPr>
          <p:cNvCxnSpPr>
            <a:cxnSpLocks/>
          </p:cNvCxnSpPr>
          <p:nvPr/>
        </p:nvCxnSpPr>
        <p:spPr>
          <a:xfrm flipH="1" flipV="1">
            <a:off x="2222702" y="4168629"/>
            <a:ext cx="174379" cy="8456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5B39039-5E4D-B042-91EF-063EC44EEF6D}"/>
              </a:ext>
            </a:extLst>
          </p:cNvPr>
          <p:cNvSpPr/>
          <p:nvPr/>
        </p:nvSpPr>
        <p:spPr>
          <a:xfrm>
            <a:off x="2705327" y="4793603"/>
            <a:ext cx="5964665" cy="73492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8430B11-70E1-3844-BAB0-0A2EDC399F75}"/>
              </a:ext>
            </a:extLst>
          </p:cNvPr>
          <p:cNvSpPr/>
          <p:nvPr/>
        </p:nvSpPr>
        <p:spPr>
          <a:xfrm>
            <a:off x="5526742" y="4252311"/>
            <a:ext cx="3143250" cy="584775"/>
          </a:xfrm>
          <a:prstGeom prst="rect">
            <a:avLst/>
          </a:prstGeom>
        </p:spPr>
        <p:txBody>
          <a:bodyPr wrap="square">
            <a:spAutoFit/>
          </a:bodyPr>
          <a:lstStyle/>
          <a:p>
            <a:pPr lvl="0" algn="r"/>
            <a:r>
              <a:rPr lang="en-US" sz="16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Expected value to go if getting matched with a task (customer)</a:t>
            </a:r>
          </a:p>
        </p:txBody>
      </p:sp>
      <p:cxnSp>
        <p:nvCxnSpPr>
          <p:cNvPr id="31" name="Straight Connector 30">
            <a:extLst>
              <a:ext uri="{FF2B5EF4-FFF2-40B4-BE49-F238E27FC236}">
                <a16:creationId xmlns:a16="http://schemas.microsoft.com/office/drawing/2014/main" id="{31ACCDD3-81F2-EC44-BCC8-036497F41B7E}"/>
              </a:ext>
            </a:extLst>
          </p:cNvPr>
          <p:cNvCxnSpPr>
            <a:cxnSpLocks/>
          </p:cNvCxnSpPr>
          <p:nvPr/>
        </p:nvCxnSpPr>
        <p:spPr>
          <a:xfrm flipV="1">
            <a:off x="2866467" y="4504843"/>
            <a:ext cx="121286" cy="554739"/>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ED131A8E-BCD2-6948-A096-BB350D5678E7}"/>
              </a:ext>
            </a:extLst>
          </p:cNvPr>
          <p:cNvSpPr/>
          <p:nvPr/>
        </p:nvSpPr>
        <p:spPr>
          <a:xfrm>
            <a:off x="2271577" y="3984956"/>
            <a:ext cx="1471603" cy="584775"/>
          </a:xfrm>
          <a:prstGeom prst="rect">
            <a:avLst/>
          </a:prstGeom>
        </p:spPr>
        <p:txBody>
          <a:bodyPr wrap="square">
            <a:spAutoFit/>
          </a:bodyPr>
          <a:lstStyle/>
          <a:p>
            <a:pPr lvl="0" algn="ctr"/>
            <a:r>
              <a:rPr lang="en-US" sz="1600" dirty="0">
                <a:solidFill>
                  <a:schemeClr val="accent1"/>
                </a:solidFill>
                <a:latin typeface="CMU Sans Serif Medium" panose="02000603000000000000" pitchFamily="2" charset="0"/>
                <a:ea typeface="CMU Sans Serif Medium" panose="02000603000000000000" pitchFamily="2" charset="0"/>
                <a:cs typeface="CMU Sans Serif Medium" panose="02000603000000000000" pitchFamily="2" charset="0"/>
              </a:rPr>
              <a:t>P(getting matched)</a:t>
            </a:r>
          </a:p>
        </p:txBody>
      </p:sp>
      <p:cxnSp>
        <p:nvCxnSpPr>
          <p:cNvPr id="33" name="Straight Connector 32">
            <a:extLst>
              <a:ext uri="{FF2B5EF4-FFF2-40B4-BE49-F238E27FC236}">
                <a16:creationId xmlns:a16="http://schemas.microsoft.com/office/drawing/2014/main" id="{3360B77C-21F3-FC40-95E5-778F2A81D16E}"/>
              </a:ext>
            </a:extLst>
          </p:cNvPr>
          <p:cNvCxnSpPr>
            <a:cxnSpLocks/>
          </p:cNvCxnSpPr>
          <p:nvPr/>
        </p:nvCxnSpPr>
        <p:spPr>
          <a:xfrm flipV="1">
            <a:off x="1044622" y="5990006"/>
            <a:ext cx="578310" cy="256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1FAB4E9-35F0-B044-87D0-54FF26D1B118}"/>
              </a:ext>
            </a:extLst>
          </p:cNvPr>
          <p:cNvSpPr/>
          <p:nvPr/>
        </p:nvSpPr>
        <p:spPr>
          <a:xfrm>
            <a:off x="112334" y="5736830"/>
            <a:ext cx="1186594" cy="584775"/>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p:txBody>
      </p:sp>
      <p:cxnSp>
        <p:nvCxnSpPr>
          <p:cNvPr id="38" name="Straight Connector 37">
            <a:extLst>
              <a:ext uri="{FF2B5EF4-FFF2-40B4-BE49-F238E27FC236}">
                <a16:creationId xmlns:a16="http://schemas.microsoft.com/office/drawing/2014/main" id="{ED115AC0-E088-3F4C-8686-BB376FBC0598}"/>
              </a:ext>
            </a:extLst>
          </p:cNvPr>
          <p:cNvCxnSpPr>
            <a:cxnSpLocks/>
          </p:cNvCxnSpPr>
          <p:nvPr/>
        </p:nvCxnSpPr>
        <p:spPr>
          <a:xfrm flipV="1">
            <a:off x="3524530" y="4346800"/>
            <a:ext cx="347388" cy="70890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36CC6B1-7980-5043-8BD7-2AA4F7753DC6}"/>
              </a:ext>
            </a:extLst>
          </p:cNvPr>
          <p:cNvSpPr/>
          <p:nvPr/>
        </p:nvSpPr>
        <p:spPr>
          <a:xfrm>
            <a:off x="3498772" y="3787376"/>
            <a:ext cx="1568012" cy="584775"/>
          </a:xfrm>
          <a:prstGeom prst="rect">
            <a:avLst/>
          </a:prstGeom>
        </p:spPr>
        <p:txBody>
          <a:bodyPr wrap="square">
            <a:spAutoFit/>
          </a:bodyPr>
          <a:lstStyle/>
          <a:p>
            <a:pPr lvl="0" algn="ctr"/>
            <a:r>
              <a:rPr lang="en-US" sz="1600" dirty="0">
                <a:solidFill>
                  <a:schemeClr val="accent1"/>
                </a:solidFill>
                <a:latin typeface="CMU Sans Serif Medium" panose="02000603000000000000" pitchFamily="2" charset="0"/>
                <a:ea typeface="CMU Sans Serif Medium" panose="02000603000000000000" pitchFamily="2" charset="0"/>
                <a:cs typeface="CMU Sans Serif Medium" panose="02000603000000000000" pitchFamily="2" charset="0"/>
              </a:rPr>
              <a:t>Transition prob to destinations</a:t>
            </a:r>
          </a:p>
        </p:txBody>
      </p:sp>
      <p:cxnSp>
        <p:nvCxnSpPr>
          <p:cNvPr id="40" name="Straight Connector 39">
            <a:extLst>
              <a:ext uri="{FF2B5EF4-FFF2-40B4-BE49-F238E27FC236}">
                <a16:creationId xmlns:a16="http://schemas.microsoft.com/office/drawing/2014/main" id="{D4D15278-C03A-C74B-BAD6-8A61ADFFD9AD}"/>
              </a:ext>
            </a:extLst>
          </p:cNvPr>
          <p:cNvCxnSpPr>
            <a:cxnSpLocks/>
          </p:cNvCxnSpPr>
          <p:nvPr/>
        </p:nvCxnSpPr>
        <p:spPr>
          <a:xfrm flipH="1" flipV="1">
            <a:off x="1312614" y="4870840"/>
            <a:ext cx="418106" cy="24530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4D59E3D-F667-3A46-8E3E-91E5BF9CB851}"/>
              </a:ext>
            </a:extLst>
          </p:cNvPr>
          <p:cNvSpPr/>
          <p:nvPr/>
        </p:nvSpPr>
        <p:spPr>
          <a:xfrm>
            <a:off x="549021" y="4569731"/>
            <a:ext cx="1247917" cy="338554"/>
          </a:xfrm>
          <a:prstGeom prst="rect">
            <a:avLst/>
          </a:prstGeom>
        </p:spPr>
        <p:txBody>
          <a:bodyPr wrap="square">
            <a:spAutoFit/>
          </a:bodyPr>
          <a:lstStyle/>
          <a:p>
            <a:pPr lvl="0" algn="ctr"/>
            <a:r>
              <a:rPr lang="en-US" sz="1600" dirty="0">
                <a:solidFill>
                  <a:schemeClr val="accent1"/>
                </a:solidFill>
                <a:latin typeface="CMU Sans Serif Medium" panose="02000603000000000000" pitchFamily="2" charset="0"/>
                <a:ea typeface="CMU Sans Serif Medium" panose="02000603000000000000" pitchFamily="2" charset="0"/>
                <a:cs typeface="CMU Sans Serif Medium" panose="02000603000000000000" pitchFamily="2" charset="0"/>
              </a:rPr>
              <a:t>Hourly wage</a:t>
            </a:r>
          </a:p>
        </p:txBody>
      </p:sp>
      <p:sp>
        <p:nvSpPr>
          <p:cNvPr id="42" name="Rectangle 41">
            <a:extLst>
              <a:ext uri="{FF2B5EF4-FFF2-40B4-BE49-F238E27FC236}">
                <a16:creationId xmlns:a16="http://schemas.microsoft.com/office/drawing/2014/main" id="{4ADEF858-453F-C84C-B517-E462C6572321}"/>
              </a:ext>
            </a:extLst>
          </p:cNvPr>
          <p:cNvSpPr/>
          <p:nvPr/>
        </p:nvSpPr>
        <p:spPr>
          <a:xfrm>
            <a:off x="5176571" y="3645417"/>
            <a:ext cx="985436" cy="584775"/>
          </a:xfrm>
          <a:prstGeom prst="rect">
            <a:avLst/>
          </a:prstGeom>
        </p:spPr>
        <p:txBody>
          <a:bodyPr wrap="square">
            <a:spAutoFit/>
          </a:bodyPr>
          <a:lstStyle/>
          <a:p>
            <a:pPr lvl="0" algn="ctr"/>
            <a:r>
              <a:rPr lang="en-US" sz="1600" dirty="0">
                <a:solidFill>
                  <a:schemeClr val="accent1"/>
                </a:solidFill>
                <a:latin typeface="CMU Sans Serif Medium" panose="02000603000000000000" pitchFamily="2" charset="0"/>
                <a:ea typeface="CMU Sans Serif Medium" panose="02000603000000000000" pitchFamily="2" charset="0"/>
                <a:cs typeface="CMU Sans Serif Medium" panose="02000603000000000000" pitchFamily="2" charset="0"/>
              </a:rPr>
              <a:t>Trip duration</a:t>
            </a:r>
          </a:p>
        </p:txBody>
      </p:sp>
      <p:cxnSp>
        <p:nvCxnSpPr>
          <p:cNvPr id="43" name="Straight Connector 42">
            <a:extLst>
              <a:ext uri="{FF2B5EF4-FFF2-40B4-BE49-F238E27FC236}">
                <a16:creationId xmlns:a16="http://schemas.microsoft.com/office/drawing/2014/main" id="{655770A7-9BB9-454E-B3A8-CFF377495966}"/>
              </a:ext>
            </a:extLst>
          </p:cNvPr>
          <p:cNvCxnSpPr>
            <a:cxnSpLocks/>
          </p:cNvCxnSpPr>
          <p:nvPr/>
        </p:nvCxnSpPr>
        <p:spPr>
          <a:xfrm flipV="1">
            <a:off x="4530834" y="4208723"/>
            <a:ext cx="1037543" cy="80553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874CB0AE-A588-CF46-B4F8-4781EB388AB5}"/>
              </a:ext>
            </a:extLst>
          </p:cNvPr>
          <p:cNvSpPr/>
          <p:nvPr/>
        </p:nvSpPr>
        <p:spPr>
          <a:xfrm>
            <a:off x="1512755" y="5559795"/>
            <a:ext cx="3225317" cy="68644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E96B119-C1CF-E24F-BD11-F2DDC642CC93}"/>
              </a:ext>
            </a:extLst>
          </p:cNvPr>
          <p:cNvSpPr/>
          <p:nvPr/>
        </p:nvSpPr>
        <p:spPr>
          <a:xfrm>
            <a:off x="4733593" y="5788568"/>
            <a:ext cx="3566160" cy="584775"/>
          </a:xfrm>
          <a:prstGeom prst="rect">
            <a:avLst/>
          </a:prstGeom>
        </p:spPr>
        <p:txBody>
          <a:bodyPr wrap="square">
            <a:spAutoFit/>
          </a:bodyPr>
          <a:lstStyle/>
          <a:p>
            <a:pPr lvl="0"/>
            <a:r>
              <a:rPr lang="en-US" sz="16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Expected value to go if not getting matched with a task (customer)</a:t>
            </a:r>
          </a:p>
        </p:txBody>
      </p:sp>
      <p:sp>
        <p:nvSpPr>
          <p:cNvPr id="25" name="Rectangle 24">
            <a:extLst>
              <a:ext uri="{FF2B5EF4-FFF2-40B4-BE49-F238E27FC236}">
                <a16:creationId xmlns:a16="http://schemas.microsoft.com/office/drawing/2014/main" id="{2F804B11-9DF5-3047-81B2-C35D2B4A7804}"/>
              </a:ext>
            </a:extLst>
          </p:cNvPr>
          <p:cNvSpPr/>
          <p:nvPr/>
        </p:nvSpPr>
        <p:spPr>
          <a:xfrm>
            <a:off x="943312" y="3303472"/>
            <a:ext cx="1244800" cy="276999"/>
          </a:xfrm>
          <a:prstGeom prst="rect">
            <a:avLst/>
          </a:prstGeom>
          <a:solidFill>
            <a:srgbClr val="FFFC00"/>
          </a:solidFill>
        </p:spPr>
        <p:txBody>
          <a:bodyPr wrap="square">
            <a:spAutoFit/>
          </a:bodyPr>
          <a:lstStyle/>
          <a:p>
            <a:pPr lvl="0" algn="ct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To be estimated</a:t>
            </a:r>
          </a:p>
        </p:txBody>
      </p:sp>
      <p:sp>
        <p:nvSpPr>
          <p:cNvPr id="26" name="Rectangle 25">
            <a:extLst>
              <a:ext uri="{FF2B5EF4-FFF2-40B4-BE49-F238E27FC236}">
                <a16:creationId xmlns:a16="http://schemas.microsoft.com/office/drawing/2014/main" id="{E1CFD1E7-E3E3-5647-9C4F-137ED0176FED}"/>
              </a:ext>
            </a:extLst>
          </p:cNvPr>
          <p:cNvSpPr/>
          <p:nvPr/>
        </p:nvSpPr>
        <p:spPr>
          <a:xfrm>
            <a:off x="186966" y="6309459"/>
            <a:ext cx="1244800" cy="276999"/>
          </a:xfrm>
          <a:prstGeom prst="rect">
            <a:avLst/>
          </a:prstGeom>
          <a:solidFill>
            <a:srgbClr val="FFFC00"/>
          </a:solidFill>
        </p:spPr>
        <p:txBody>
          <a:bodyPr wrap="square">
            <a:spAutoFit/>
          </a:bodyPr>
          <a:lstStyle/>
          <a:p>
            <a:pPr lvl="0" algn="ct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To be estimated</a:t>
            </a:r>
          </a:p>
        </p:txBody>
      </p:sp>
      <p:sp>
        <p:nvSpPr>
          <p:cNvPr id="27" name="Rectangle 26">
            <a:extLst>
              <a:ext uri="{FF2B5EF4-FFF2-40B4-BE49-F238E27FC236}">
                <a16:creationId xmlns:a16="http://schemas.microsoft.com/office/drawing/2014/main" id="{D5A6931B-7ED8-C14F-91D1-D19F4897C79C}"/>
              </a:ext>
            </a:extLst>
          </p:cNvPr>
          <p:cNvSpPr/>
          <p:nvPr/>
        </p:nvSpPr>
        <p:spPr>
          <a:xfrm>
            <a:off x="3150587" y="3337147"/>
            <a:ext cx="3774415" cy="276999"/>
          </a:xfrm>
          <a:prstGeom prst="rect">
            <a:avLst/>
          </a:prstGeom>
          <a:solidFill>
            <a:schemeClr val="accent1">
              <a:lumMod val="40000"/>
              <a:lumOff val="60000"/>
            </a:schemeClr>
          </a:solidFill>
        </p:spPr>
        <p:txBody>
          <a:bodyPr wrap="square">
            <a:spAutoFit/>
          </a:bodyPr>
          <a:lstStyle/>
          <a:p>
            <a:pPr lvl="0" algn="ct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Approximated/computed from public/proprietary data</a:t>
            </a:r>
          </a:p>
        </p:txBody>
      </p:sp>
      <p:sp>
        <p:nvSpPr>
          <p:cNvPr id="29" name="Rectangle 28">
            <a:extLst>
              <a:ext uri="{FF2B5EF4-FFF2-40B4-BE49-F238E27FC236}">
                <a16:creationId xmlns:a16="http://schemas.microsoft.com/office/drawing/2014/main" id="{D2BCF9DD-18A2-554C-B499-6DCC7DE88A7D}"/>
              </a:ext>
            </a:extLst>
          </p:cNvPr>
          <p:cNvSpPr/>
          <p:nvPr/>
        </p:nvSpPr>
        <p:spPr>
          <a:xfrm>
            <a:off x="446746" y="609978"/>
            <a:ext cx="595102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Working for Focal Firm</a:t>
            </a:r>
            <a:endParaRPr lang="en-US" sz="2800" b="1" dirty="0">
              <a:solidFill>
                <a:srgbClr val="FFC000"/>
              </a:solidFill>
              <a:latin typeface="Helvetica" charset="0"/>
              <a:ea typeface="Helvetica" charset="0"/>
              <a:cs typeface="Helvetica" charset="0"/>
            </a:endParaRPr>
          </a:p>
        </p:txBody>
      </p:sp>
      <p:sp>
        <p:nvSpPr>
          <p:cNvPr id="28" name="Oval 27">
            <a:extLst>
              <a:ext uri="{FF2B5EF4-FFF2-40B4-BE49-F238E27FC236}">
                <a16:creationId xmlns:a16="http://schemas.microsoft.com/office/drawing/2014/main" id="{3E843735-A2B2-A64B-AB56-3F2234132848}"/>
              </a:ext>
            </a:extLst>
          </p:cNvPr>
          <p:cNvSpPr/>
          <p:nvPr/>
        </p:nvSpPr>
        <p:spPr>
          <a:xfrm>
            <a:off x="6194963" y="407171"/>
            <a:ext cx="405614" cy="40561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2" name="Slide Number Placeholder 1">
            <a:extLst>
              <a:ext uri="{FF2B5EF4-FFF2-40B4-BE49-F238E27FC236}">
                <a16:creationId xmlns:a16="http://schemas.microsoft.com/office/drawing/2014/main" id="{B2C30906-61F5-A349-AF0B-C74BA2D26DA1}"/>
              </a:ext>
            </a:extLst>
          </p:cNvPr>
          <p:cNvSpPr>
            <a:spLocks noGrp="1"/>
          </p:cNvSpPr>
          <p:nvPr>
            <p:ph type="sldNum" sz="quarter" idx="12"/>
          </p:nvPr>
        </p:nvSpPr>
        <p:spPr/>
        <p:txBody>
          <a:bodyPr/>
          <a:lstStyle/>
          <a:p>
            <a:fld id="{898C6173-9B67-4D5E-BF79-09D4FDA79571}" type="slidenum">
              <a:rPr lang="en-US" smtClean="0"/>
              <a:t>43</a:t>
            </a:fld>
            <a:endParaRPr lang="en-US"/>
          </a:p>
        </p:txBody>
      </p:sp>
      <p:pic>
        <p:nvPicPr>
          <p:cNvPr id="30" name="Picture 29">
            <a:extLst>
              <a:ext uri="{FF2B5EF4-FFF2-40B4-BE49-F238E27FC236}">
                <a16:creationId xmlns:a16="http://schemas.microsoft.com/office/drawing/2014/main" id="{C7CE597D-5CE6-0448-A7FB-2180A4CD6099}"/>
              </a:ext>
            </a:extLst>
          </p:cNvPr>
          <p:cNvPicPr>
            <a:picLocks noChangeAspect="1"/>
          </p:cNvPicPr>
          <p:nvPr/>
        </p:nvPicPr>
        <p:blipFill rotWithShape="1">
          <a:blip r:embed="rId4"/>
          <a:srcRect l="23243" r="58929" b="22906"/>
          <a:stretch/>
        </p:blipFill>
        <p:spPr>
          <a:xfrm>
            <a:off x="362331" y="4849469"/>
            <a:ext cx="910088" cy="485501"/>
          </a:xfrm>
          <a:prstGeom prst="rect">
            <a:avLst/>
          </a:prstGeom>
        </p:spPr>
      </p:pic>
      <p:sp>
        <p:nvSpPr>
          <p:cNvPr id="34" name="Rectangle 33">
            <a:extLst>
              <a:ext uri="{FF2B5EF4-FFF2-40B4-BE49-F238E27FC236}">
                <a16:creationId xmlns:a16="http://schemas.microsoft.com/office/drawing/2014/main" id="{B504A66C-1E61-0C4B-89AD-AFC153CE7DD6}"/>
              </a:ext>
            </a:extLst>
          </p:cNvPr>
          <p:cNvSpPr/>
          <p:nvPr/>
        </p:nvSpPr>
        <p:spPr>
          <a:xfrm>
            <a:off x="536434" y="4958810"/>
            <a:ext cx="240093" cy="231237"/>
          </a:xfrm>
          <a:prstGeom prst="rect">
            <a:avLst/>
          </a:prstGeom>
          <a:solidFill>
            <a:schemeClr val="bg1"/>
          </a:solidFill>
        </p:spPr>
        <p:txBody>
          <a:bodyPr wrap="square">
            <a:spAutoFit/>
          </a:bodyPr>
          <a:lstStyle/>
          <a:p>
            <a:pPr lvl="0" algn="ct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Tree>
    <p:extLst>
      <p:ext uri="{BB962C8B-B14F-4D97-AF65-F5344CB8AC3E}">
        <p14:creationId xmlns:p14="http://schemas.microsoft.com/office/powerpoint/2010/main" val="736566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6429" y="0"/>
            <a:ext cx="9150429" cy="6858000"/>
          </a:xfrm>
          <a:prstGeom prst="rect">
            <a:avLst/>
          </a:prstGeom>
          <a:solidFill>
            <a:srgbClr val="4197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2400" y="-679034"/>
            <a:ext cx="9448800" cy="9138409"/>
          </a:xfrm>
          <a:prstGeom prst="rect">
            <a:avLst/>
          </a:pr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94CB6F9D-6605-B94E-97E8-57EB7FB425CC}"/>
              </a:ext>
            </a:extLst>
          </p:cNvPr>
          <p:cNvSpPr/>
          <p:nvPr/>
        </p:nvSpPr>
        <p:spPr>
          <a:xfrm>
            <a:off x="2950568" y="2043702"/>
            <a:ext cx="3242864" cy="707886"/>
          </a:xfrm>
          <a:prstGeom prst="rect">
            <a:avLst/>
          </a:prstGeom>
          <a:solidFill>
            <a:schemeClr val="tx1"/>
          </a:solidFill>
        </p:spPr>
        <p:txBody>
          <a:bodyPr wrap="square">
            <a:noAutofit/>
          </a:bodyPr>
          <a:lstStyle/>
          <a:p>
            <a:pPr algn="ctr"/>
            <a:r>
              <a:rPr lang="en-US" sz="4000" b="1" dirty="0">
                <a:solidFill>
                  <a:schemeClr val="bg1"/>
                </a:solidFill>
                <a:latin typeface="Helvetica" charset="0"/>
                <a:ea typeface="Helvetica" charset="0"/>
                <a:cs typeface="Helvetica" charset="0"/>
              </a:rPr>
              <a:t>Estimation</a:t>
            </a:r>
            <a:endParaRPr lang="en-US" sz="2800" b="1" i="1" dirty="0">
              <a:solidFill>
                <a:schemeClr val="bg1"/>
              </a:solidFill>
              <a:latin typeface="Helvetica" charset="0"/>
              <a:ea typeface="Helvetica" charset="0"/>
              <a:cs typeface="Helvetica" charset="0"/>
            </a:endParaRPr>
          </a:p>
        </p:txBody>
      </p:sp>
      <p:pic>
        <p:nvPicPr>
          <p:cNvPr id="40" name="Picture 39">
            <a:extLst>
              <a:ext uri="{FF2B5EF4-FFF2-40B4-BE49-F238E27FC236}">
                <a16:creationId xmlns:a16="http://schemas.microsoft.com/office/drawing/2014/main" id="{43CA9D1E-80BF-6E43-9CEA-E9680D45AFCE}"/>
              </a:ext>
            </a:extLst>
          </p:cNvPr>
          <p:cNvPicPr>
            <a:picLocks noChangeAspect="1"/>
          </p:cNvPicPr>
          <p:nvPr/>
        </p:nvPicPr>
        <p:blipFill rotWithShape="1">
          <a:blip r:embed="rId3"/>
          <a:srcRect l="10960" t="34975" r="71120" b="37273"/>
          <a:stretch/>
        </p:blipFill>
        <p:spPr>
          <a:xfrm>
            <a:off x="13529594" y="2751588"/>
            <a:ext cx="579106" cy="597886"/>
          </a:xfrm>
          <a:prstGeom prst="rect">
            <a:avLst/>
          </a:prstGeom>
        </p:spPr>
      </p:pic>
      <p:pic>
        <p:nvPicPr>
          <p:cNvPr id="42" name="Picture 41">
            <a:extLst>
              <a:ext uri="{FF2B5EF4-FFF2-40B4-BE49-F238E27FC236}">
                <a16:creationId xmlns:a16="http://schemas.microsoft.com/office/drawing/2014/main" id="{0A36A7B1-3117-404F-A8BA-53CAE2987BEE}"/>
              </a:ext>
            </a:extLst>
          </p:cNvPr>
          <p:cNvPicPr>
            <a:picLocks noChangeAspect="1"/>
          </p:cNvPicPr>
          <p:nvPr/>
        </p:nvPicPr>
        <p:blipFill>
          <a:blip r:embed="rId4"/>
          <a:stretch>
            <a:fillRect/>
          </a:stretch>
        </p:blipFill>
        <p:spPr>
          <a:xfrm>
            <a:off x="13257495" y="3299283"/>
            <a:ext cx="1123304" cy="739965"/>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07815A9-38BD-614E-8054-5E0F7DCAA0BE}"/>
                  </a:ext>
                </a:extLst>
              </p:cNvPr>
              <p:cNvSpPr/>
              <p:nvPr/>
            </p:nvSpPr>
            <p:spPr>
              <a:xfrm>
                <a:off x="2330537" y="3105363"/>
                <a:ext cx="730713" cy="769441"/>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4400" i="1" smtClean="0">
                          <a:solidFill>
                            <a:srgbClr val="FFFF00"/>
                          </a:solidFill>
                          <a:latin typeface="Cambria Math" panose="02040503050406030204" pitchFamily="18" charset="0"/>
                          <a:ea typeface="Cambria Math" panose="02040503050406030204" pitchFamily="18" charset="0"/>
                          <a:cs typeface="CMU Sans Serif Medium" panose="02000603000000000000" pitchFamily="2" charset="0"/>
                        </a:rPr>
                        <m:t>𝛽</m:t>
                      </m:r>
                    </m:oMath>
                  </m:oMathPara>
                </a14:m>
                <a:endParaRPr lang="en-US" sz="4400" dirty="0">
                  <a:solidFill>
                    <a:srgbClr val="FFFF0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mc:Choice>
        <mc:Fallback xmlns="">
          <p:sp>
            <p:nvSpPr>
              <p:cNvPr id="8" name="Rectangle 7">
                <a:extLst>
                  <a:ext uri="{FF2B5EF4-FFF2-40B4-BE49-F238E27FC236}">
                    <a16:creationId xmlns:a16="http://schemas.microsoft.com/office/drawing/2014/main" id="{C07815A9-38BD-614E-8054-5E0F7DCAA0BE}"/>
                  </a:ext>
                </a:extLst>
              </p:cNvPr>
              <p:cNvSpPr>
                <a:spLocks noRot="1" noChangeAspect="1" noMove="1" noResize="1" noEditPoints="1" noAdjustHandles="1" noChangeArrowheads="1" noChangeShapeType="1" noTextEdit="1"/>
              </p:cNvSpPr>
              <p:nvPr/>
            </p:nvSpPr>
            <p:spPr>
              <a:xfrm>
                <a:off x="2330537" y="3105363"/>
                <a:ext cx="730713" cy="769441"/>
              </a:xfrm>
              <a:prstGeom prst="rect">
                <a:avLst/>
              </a:prstGeom>
              <a:blipFill>
                <a:blip r:embed="rId5"/>
                <a:stretch>
                  <a:fillRect l="-22414" b="-17742"/>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48E8E7C-50F0-BB48-BD26-73632B9B5C10}"/>
              </a:ext>
            </a:extLst>
          </p:cNvPr>
          <p:cNvSpPr/>
          <p:nvPr/>
        </p:nvSpPr>
        <p:spPr>
          <a:xfrm>
            <a:off x="2839210" y="3281903"/>
            <a:ext cx="3790846" cy="400110"/>
          </a:xfrm>
          <a:prstGeom prst="rect">
            <a:avLst/>
          </a:prstGeom>
        </p:spPr>
        <p:txBody>
          <a:bodyPr wrap="square">
            <a:spAutoFit/>
          </a:bodyPr>
          <a:lstStyle/>
          <a:p>
            <a:r>
              <a:rPr lang="en-US" sz="2000" dirty="0">
                <a:solidFill>
                  <a:schemeClr val="bg1">
                    <a:lumMod val="95000"/>
                  </a:schemeClr>
                </a:solidFill>
                <a:latin typeface="CMU Sans Serif" panose="02000603000000000000" pitchFamily="50" charset="0"/>
                <a:ea typeface="CMU Sans Serif" panose="02000603000000000000" pitchFamily="50" charset="0"/>
                <a:cs typeface="CMU Sans Serif" panose="02000603000000000000" pitchFamily="50" charset="0"/>
              </a:rPr>
              <a:t>discount / forward-looking factor</a:t>
            </a:r>
            <a:endParaRPr lang="en-US" sz="2000" dirty="0">
              <a:solidFill>
                <a:schemeClr val="bg1">
                  <a:lumMod val="95000"/>
                </a:schemeClr>
              </a:solidFill>
            </a:endParaRPr>
          </a:p>
        </p:txBody>
      </p:sp>
      <p:sp>
        <p:nvSpPr>
          <p:cNvPr id="11" name="Rectangle 10">
            <a:extLst>
              <a:ext uri="{FF2B5EF4-FFF2-40B4-BE49-F238E27FC236}">
                <a16:creationId xmlns:a16="http://schemas.microsoft.com/office/drawing/2014/main" id="{942834DE-3452-0448-BE9C-F6862FA91FCD}"/>
              </a:ext>
            </a:extLst>
          </p:cNvPr>
          <p:cNvSpPr/>
          <p:nvPr/>
        </p:nvSpPr>
        <p:spPr>
          <a:xfrm>
            <a:off x="2613179" y="4212328"/>
            <a:ext cx="4611505" cy="400110"/>
          </a:xfrm>
          <a:prstGeom prst="rect">
            <a:avLst/>
          </a:prstGeom>
        </p:spPr>
        <p:txBody>
          <a:bodyPr wrap="square">
            <a:spAutoFit/>
          </a:bodyPr>
          <a:lstStyle/>
          <a:p>
            <a:r>
              <a:rPr lang="en-US" sz="2000" dirty="0">
                <a:solidFill>
                  <a:schemeClr val="bg1">
                    <a:lumMod val="95000"/>
                  </a:schemeClr>
                </a:solidFill>
                <a:latin typeface="CMU Sans Serif" panose="02000603000000000000" pitchFamily="50" charset="0"/>
                <a:ea typeface="CMU Sans Serif" panose="02000603000000000000" pitchFamily="50" charset="0"/>
                <a:cs typeface="CMU Sans Serif" panose="02000603000000000000" pitchFamily="50" charset="0"/>
              </a:rPr>
              <a:t>cost of working for a unit time interval</a:t>
            </a:r>
            <a:endParaRPr lang="en-US" sz="2000" dirty="0">
              <a:solidFill>
                <a:schemeClr val="bg1">
                  <a:lumMod val="95000"/>
                </a:schemeClr>
              </a:solidFill>
            </a:endParaRPr>
          </a:p>
        </p:txBody>
      </p:sp>
      <p:sp>
        <p:nvSpPr>
          <p:cNvPr id="12" name="Rectangle 11">
            <a:extLst>
              <a:ext uri="{FF2B5EF4-FFF2-40B4-BE49-F238E27FC236}">
                <a16:creationId xmlns:a16="http://schemas.microsoft.com/office/drawing/2014/main" id="{5CE13374-F7B4-3F4C-BFBF-61A0C2B84962}"/>
              </a:ext>
            </a:extLst>
          </p:cNvPr>
          <p:cNvSpPr/>
          <p:nvPr/>
        </p:nvSpPr>
        <p:spPr>
          <a:xfrm>
            <a:off x="1990825" y="4100151"/>
            <a:ext cx="560366" cy="646331"/>
          </a:xfrm>
          <a:prstGeom prst="rect">
            <a:avLst/>
          </a:prstGeom>
        </p:spPr>
        <p:txBody>
          <a:bodyPr wrap="square">
            <a:spAutoFit/>
          </a:bodyPr>
          <a:lstStyle/>
          <a:p>
            <a:r>
              <a:rPr lang="en-US" sz="3600" i="1" dirty="0">
                <a:solidFill>
                  <a:schemeClr val="bg1">
                    <a:lumMod val="95000"/>
                  </a:schemeClr>
                </a:solidFill>
                <a:latin typeface="CMU Sans Serif" panose="02000603000000000000" pitchFamily="50" charset="0"/>
                <a:ea typeface="CMU Sans Serif" panose="02000603000000000000" pitchFamily="50" charset="0"/>
                <a:cs typeface="CMU Sans Serif" panose="02000603000000000000" pitchFamily="50" charset="0"/>
              </a:rPr>
              <a:t>C</a:t>
            </a:r>
            <a:r>
              <a:rPr lang="en-US" sz="3600" i="1" baseline="-25000" dirty="0">
                <a:solidFill>
                  <a:schemeClr val="bg1">
                    <a:lumMod val="95000"/>
                  </a:schemeClr>
                </a:solidFill>
                <a:latin typeface="CMU Sans Serif" panose="02000603000000000000" pitchFamily="50" charset="0"/>
                <a:ea typeface="CMU Sans Serif" panose="02000603000000000000" pitchFamily="50" charset="0"/>
                <a:cs typeface="CMU Sans Serif" panose="02000603000000000000" pitchFamily="50" charset="0"/>
              </a:rPr>
              <a:t>i</a:t>
            </a:r>
            <a:endParaRPr lang="en-US" sz="3600" i="1" baseline="-25000" dirty="0">
              <a:solidFill>
                <a:schemeClr val="bg1">
                  <a:lumMod val="95000"/>
                </a:schemeClr>
              </a:solidFill>
            </a:endParaRPr>
          </a:p>
        </p:txBody>
      </p:sp>
      <p:sp>
        <p:nvSpPr>
          <p:cNvPr id="13" name="Rectangle 12">
            <a:extLst>
              <a:ext uri="{FF2B5EF4-FFF2-40B4-BE49-F238E27FC236}">
                <a16:creationId xmlns:a16="http://schemas.microsoft.com/office/drawing/2014/main" id="{59FBD9DF-F5F7-894A-B2FA-6C82C7C67355}"/>
              </a:ext>
            </a:extLst>
          </p:cNvPr>
          <p:cNvSpPr/>
          <p:nvPr/>
        </p:nvSpPr>
        <p:spPr>
          <a:xfrm>
            <a:off x="2414847" y="4534127"/>
            <a:ext cx="5706319" cy="646331"/>
          </a:xfrm>
          <a:prstGeom prst="rect">
            <a:avLst/>
          </a:prstGeom>
        </p:spPr>
        <p:txBody>
          <a:bodyPr wrap="square">
            <a:spAutoFit/>
          </a:bodyPr>
          <a:lstStyle/>
          <a:p>
            <a:pPr algn="ctr"/>
            <a:r>
              <a:rPr lang="en-US" sz="2000" i="1" baseline="-25000" dirty="0">
                <a:solidFill>
                  <a:schemeClr val="bg1">
                    <a:lumMod val="95000"/>
                  </a:schemeClr>
                </a:solidFill>
                <a:latin typeface="CMU Sans Serif" panose="02000603000000000000" pitchFamily="50" charset="0"/>
                <a:ea typeface="CMU Sans Serif" panose="02000603000000000000" pitchFamily="50" charset="0"/>
                <a:cs typeface="CMU Sans Serif" panose="02000603000000000000" pitchFamily="50" charset="0"/>
              </a:rPr>
              <a:t>~</a:t>
            </a:r>
            <a:r>
              <a:rPr lang="en-US" sz="2000" i="1" dirty="0">
                <a:solidFill>
                  <a:schemeClr val="bg1">
                    <a:lumMod val="95000"/>
                  </a:schemeClr>
                </a:solidFill>
                <a:latin typeface="CMU Sans Serif" panose="02000603000000000000" pitchFamily="50" charset="0"/>
                <a:ea typeface="CMU Sans Serif" panose="02000603000000000000" pitchFamily="50" charset="0"/>
                <a:cs typeface="CMU Sans Serif" panose="02000603000000000000" pitchFamily="50" charset="0"/>
              </a:rPr>
              <a:t> </a:t>
            </a:r>
            <a:r>
              <a:rPr lang="en-US" sz="2000" dirty="0">
                <a:solidFill>
                  <a:schemeClr val="bg1">
                    <a:lumMod val="95000"/>
                  </a:schemeClr>
                </a:solidFill>
                <a:latin typeface="CMU Sans Serif" panose="02000603000000000000" pitchFamily="50" charset="0"/>
                <a:ea typeface="CMU Sans Serif" panose="02000603000000000000" pitchFamily="50" charset="0"/>
                <a:cs typeface="CMU Sans Serif" panose="02000603000000000000" pitchFamily="50" charset="0"/>
              </a:rPr>
              <a:t>Truncated Normal (</a:t>
            </a:r>
            <a:r>
              <a:rPr lang="en-US" sz="3600" i="1" dirty="0">
                <a:solidFill>
                  <a:srgbClr val="FFFF00"/>
                </a:solidFill>
                <a:latin typeface="CMU Sans Serif" panose="02000603000000000000" pitchFamily="50" charset="0"/>
                <a:ea typeface="CMU Sans Serif" panose="02000603000000000000" pitchFamily="50" charset="0"/>
                <a:cs typeface="CMU Sans Serif" panose="02000603000000000000" pitchFamily="50" charset="0"/>
              </a:rPr>
              <a:t>𝜇</a:t>
            </a:r>
            <a:r>
              <a:rPr lang="en-US" sz="3600" i="1" dirty="0">
                <a:solidFill>
                  <a:schemeClr val="bg1">
                    <a:lumMod val="95000"/>
                  </a:schemeClr>
                </a:solidFill>
                <a:latin typeface="CMU Sans Serif" panose="02000603000000000000" pitchFamily="50" charset="0"/>
                <a:ea typeface="CMU Sans Serif" panose="02000603000000000000" pitchFamily="50" charset="0"/>
                <a:cs typeface="CMU Sans Serif" panose="02000603000000000000" pitchFamily="50" charset="0"/>
              </a:rPr>
              <a:t>,</a:t>
            </a:r>
            <a:r>
              <a:rPr lang="en-US" sz="3600" i="1" dirty="0">
                <a:solidFill>
                  <a:srgbClr val="FFFF00"/>
                </a:solidFill>
                <a:latin typeface="CMU Sans Serif" panose="02000603000000000000" pitchFamily="50" charset="0"/>
                <a:ea typeface="CMU Sans Serif" panose="02000603000000000000" pitchFamily="50" charset="0"/>
                <a:cs typeface="CMU Sans Serif" panose="02000603000000000000" pitchFamily="50" charset="0"/>
              </a:rPr>
              <a:t>𝜎</a:t>
            </a:r>
            <a:r>
              <a:rPr lang="en-US" sz="3600" i="1" baseline="30000" dirty="0">
                <a:solidFill>
                  <a:schemeClr val="bg1">
                    <a:lumMod val="95000"/>
                  </a:schemeClr>
                </a:solidFill>
                <a:latin typeface="CMU Sans Serif" panose="02000603000000000000" pitchFamily="50" charset="0"/>
                <a:ea typeface="CMU Sans Serif" panose="02000603000000000000" pitchFamily="50" charset="0"/>
                <a:cs typeface="CMU Sans Serif" panose="02000603000000000000" pitchFamily="50" charset="0"/>
              </a:rPr>
              <a:t>2</a:t>
            </a:r>
            <a:r>
              <a:rPr lang="en-US" sz="2000" dirty="0">
                <a:solidFill>
                  <a:schemeClr val="bg1">
                    <a:lumMod val="95000"/>
                  </a:schemeClr>
                </a:solidFill>
                <a:latin typeface="CMU Sans Serif" panose="02000603000000000000" pitchFamily="50" charset="0"/>
                <a:ea typeface="CMU Sans Serif" panose="02000603000000000000" pitchFamily="50" charset="0"/>
                <a:cs typeface="CMU Sans Serif" panose="02000603000000000000" pitchFamily="50" charset="0"/>
              </a:rPr>
              <a:t>) </a:t>
            </a:r>
            <a:endParaRPr lang="en-US" sz="2000" baseline="-25000" dirty="0">
              <a:solidFill>
                <a:schemeClr val="bg1">
                  <a:lumMod val="95000"/>
                </a:schemeClr>
              </a:solidFill>
            </a:endParaRPr>
          </a:p>
        </p:txBody>
      </p:sp>
    </p:spTree>
    <p:extLst>
      <p:ext uri="{BB962C8B-B14F-4D97-AF65-F5344CB8AC3E}">
        <p14:creationId xmlns:p14="http://schemas.microsoft.com/office/powerpoint/2010/main" val="3618192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E450EC-EC17-2B48-8769-A55FD56F7D9C}"/>
              </a:ext>
            </a:extLst>
          </p:cNvPr>
          <p:cNvSpPr/>
          <p:nvPr/>
        </p:nvSpPr>
        <p:spPr>
          <a:xfrm>
            <a:off x="446747" y="609978"/>
            <a:ext cx="5229658"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Outcome of Interest</a:t>
            </a:r>
            <a:endParaRPr lang="en-US" sz="2800" b="1" dirty="0">
              <a:solidFill>
                <a:srgbClr val="FFC000"/>
              </a:solidFill>
              <a:latin typeface="Helvetica" charset="0"/>
              <a:ea typeface="Helvetica" charset="0"/>
              <a:cs typeface="Helvetica" charset="0"/>
            </a:endParaRPr>
          </a:p>
        </p:txBody>
      </p:sp>
      <p:sp>
        <p:nvSpPr>
          <p:cNvPr id="10" name="Rectangle 9">
            <a:extLst>
              <a:ext uri="{FF2B5EF4-FFF2-40B4-BE49-F238E27FC236}">
                <a16:creationId xmlns:a16="http://schemas.microsoft.com/office/drawing/2014/main" id="{8B40D205-4756-F542-A162-0F9323B07111}"/>
              </a:ext>
            </a:extLst>
          </p:cNvPr>
          <p:cNvSpPr/>
          <p:nvPr/>
        </p:nvSpPr>
        <p:spPr>
          <a:xfrm>
            <a:off x="446747" y="1655519"/>
            <a:ext cx="8164990" cy="523220"/>
          </a:xfrm>
          <a:prstGeom prst="rect">
            <a:avLst/>
          </a:prstGeom>
        </p:spPr>
        <p:txBody>
          <a:bodyPr wrap="square">
            <a:spAutoFit/>
          </a:bodyPr>
          <a:lstStyle/>
          <a:p>
            <a:r>
              <a:rPr lang="en-US" sz="28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For each day, fraction of drivers quitting at (</a:t>
            </a:r>
            <a:r>
              <a:rPr lang="en-US" sz="28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H,L</a:t>
            </a:r>
            <a:r>
              <a:rPr lang="en-US" sz="28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 </a:t>
            </a:r>
            <a:endParaRPr lang="en-US" sz="2800" dirty="0"/>
          </a:p>
        </p:txBody>
      </p:sp>
      <p:sp>
        <p:nvSpPr>
          <p:cNvPr id="4" name="Rectangle 3">
            <a:extLst>
              <a:ext uri="{FF2B5EF4-FFF2-40B4-BE49-F238E27FC236}">
                <a16:creationId xmlns:a16="http://schemas.microsoft.com/office/drawing/2014/main" id="{22B4D23D-AAD8-CB42-9DAA-90E9D6DF7144}"/>
              </a:ext>
            </a:extLst>
          </p:cNvPr>
          <p:cNvSpPr/>
          <p:nvPr/>
        </p:nvSpPr>
        <p:spPr>
          <a:xfrm>
            <a:off x="887104" y="2517293"/>
            <a:ext cx="3198923" cy="28940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H x L</a:t>
            </a:r>
          </a:p>
        </p:txBody>
      </p:sp>
      <p:sp>
        <p:nvSpPr>
          <p:cNvPr id="12" name="Rectangle 11">
            <a:extLst>
              <a:ext uri="{FF2B5EF4-FFF2-40B4-BE49-F238E27FC236}">
                <a16:creationId xmlns:a16="http://schemas.microsoft.com/office/drawing/2014/main" id="{94213CFF-2DE0-4E42-A315-AADDC6E71068}"/>
              </a:ext>
            </a:extLst>
          </p:cNvPr>
          <p:cNvSpPr/>
          <p:nvPr/>
        </p:nvSpPr>
        <p:spPr>
          <a:xfrm>
            <a:off x="4326315" y="2428331"/>
            <a:ext cx="3411940" cy="523220"/>
          </a:xfrm>
          <a:prstGeom prst="rect">
            <a:avLst/>
          </a:prstGeom>
        </p:spPr>
        <p:txBody>
          <a:bodyPr wrap="square">
            <a:spAutoFit/>
          </a:bodyPr>
          <a:lstStyle/>
          <a:p>
            <a:r>
              <a:rPr lang="en-US" sz="28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Hours: 7am to 11pm</a:t>
            </a:r>
            <a:endParaRPr lang="en-US" sz="2800" dirty="0"/>
          </a:p>
        </p:txBody>
      </p:sp>
      <p:sp>
        <p:nvSpPr>
          <p:cNvPr id="16" name="Rectangle 15">
            <a:extLst>
              <a:ext uri="{FF2B5EF4-FFF2-40B4-BE49-F238E27FC236}">
                <a16:creationId xmlns:a16="http://schemas.microsoft.com/office/drawing/2014/main" id="{3578582B-E690-E249-96DD-32092E9E7D67}"/>
              </a:ext>
            </a:extLst>
          </p:cNvPr>
          <p:cNvSpPr/>
          <p:nvPr/>
        </p:nvSpPr>
        <p:spPr>
          <a:xfrm>
            <a:off x="4326314" y="3615269"/>
            <a:ext cx="4058615" cy="523220"/>
          </a:xfrm>
          <a:prstGeom prst="rect">
            <a:avLst/>
          </a:prstGeom>
        </p:spPr>
        <p:txBody>
          <a:bodyPr wrap="square">
            <a:spAutoFit/>
          </a:bodyPr>
          <a:lstStyle/>
          <a:p>
            <a:r>
              <a:rPr lang="en-US" sz="28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Location: 1 of 20 regions</a:t>
            </a:r>
          </a:p>
        </p:txBody>
      </p:sp>
      <p:sp>
        <p:nvSpPr>
          <p:cNvPr id="15" name="Rectangle 14">
            <a:extLst>
              <a:ext uri="{FF2B5EF4-FFF2-40B4-BE49-F238E27FC236}">
                <a16:creationId xmlns:a16="http://schemas.microsoft.com/office/drawing/2014/main" id="{C7220193-62C5-EC48-B51F-A162622271FA}"/>
              </a:ext>
            </a:extLst>
          </p:cNvPr>
          <p:cNvSpPr/>
          <p:nvPr/>
        </p:nvSpPr>
        <p:spPr>
          <a:xfrm>
            <a:off x="4972989" y="2873871"/>
            <a:ext cx="2642462" cy="338554"/>
          </a:xfrm>
          <a:prstGeom prst="rect">
            <a:avLst/>
          </a:prstGeom>
        </p:spPr>
        <p:txBody>
          <a:bodyPr wrap="square">
            <a:spAutoFit/>
          </a:bodyPr>
          <a:lstStyle/>
          <a:p>
            <a:r>
              <a:rPr lang="en-US" sz="1600" dirty="0">
                <a:solidFill>
                  <a:schemeClr val="tx1">
                    <a:lumMod val="50000"/>
                    <a:lumOff val="50000"/>
                  </a:schemeClr>
                </a:solidFill>
                <a:latin typeface="CMU Sans Serif" panose="02000603000000000000" pitchFamily="50" charset="0"/>
                <a:ea typeface="CMU Sans Serif" panose="02000603000000000000" pitchFamily="50" charset="0"/>
                <a:cs typeface="CMU Sans Serif" panose="02000603000000000000" pitchFamily="50" charset="0"/>
              </a:rPr>
              <a:t>(Remaining left at 11:59pm)</a:t>
            </a:r>
            <a:endParaRPr lang="en-US" sz="1600" dirty="0">
              <a:solidFill>
                <a:schemeClr val="tx1">
                  <a:lumMod val="50000"/>
                  <a:lumOff val="50000"/>
                </a:schemeClr>
              </a:solidFill>
            </a:endParaRPr>
          </a:p>
        </p:txBody>
      </p:sp>
      <p:sp>
        <p:nvSpPr>
          <p:cNvPr id="17" name="Rectangle 16">
            <a:extLst>
              <a:ext uri="{FF2B5EF4-FFF2-40B4-BE49-F238E27FC236}">
                <a16:creationId xmlns:a16="http://schemas.microsoft.com/office/drawing/2014/main" id="{6D468BE3-84A8-ED4D-B636-F90874FE7E72}"/>
              </a:ext>
            </a:extLst>
          </p:cNvPr>
          <p:cNvSpPr/>
          <p:nvPr/>
        </p:nvSpPr>
        <p:spPr>
          <a:xfrm>
            <a:off x="4339962" y="4108320"/>
            <a:ext cx="4405695" cy="1323439"/>
          </a:xfrm>
          <a:prstGeom prst="rect">
            <a:avLst/>
          </a:prstGeom>
        </p:spPr>
        <p:txBody>
          <a:bodyPr wrap="square">
            <a:spAutoFit/>
          </a:bodyPr>
          <a:lstStyle/>
          <a:p>
            <a:r>
              <a:rPr lang="en-US" sz="1600" dirty="0">
                <a:solidFill>
                  <a:schemeClr val="tx1">
                    <a:lumMod val="50000"/>
                    <a:lumOff val="50000"/>
                  </a:schemeClr>
                </a:solidFill>
                <a:latin typeface="CMU Sans Serif" panose="02000603000000000000" pitchFamily="50" charset="0"/>
                <a:ea typeface="CMU Sans Serif" panose="02000603000000000000" pitchFamily="50" charset="0"/>
                <a:cs typeface="CMU Sans Serif" panose="02000603000000000000" pitchFamily="50" charset="0"/>
              </a:rPr>
              <a:t>Bronx, Brooklyn, Newark, Central Park, Chelsea, Downtown, Governors Island, Gramercy, Harlem, LES, LWS, Midtown, Morningside Heights, UES, UWS, Upper Manhattan, JFK, LaGuardia, Queens, Staten Island</a:t>
            </a:r>
            <a:endParaRPr lang="en-US" sz="1600" dirty="0">
              <a:solidFill>
                <a:schemeClr val="tx1">
                  <a:lumMod val="50000"/>
                  <a:lumOff val="50000"/>
                </a:schemeClr>
              </a:solidFill>
            </a:endParaRPr>
          </a:p>
        </p:txBody>
      </p:sp>
      <p:pic>
        <p:nvPicPr>
          <p:cNvPr id="18" name="Picture 17" descr="A picture containing drawing&#10;&#10;Description automatically generated">
            <a:extLst>
              <a:ext uri="{FF2B5EF4-FFF2-40B4-BE49-F238E27FC236}">
                <a16:creationId xmlns:a16="http://schemas.microsoft.com/office/drawing/2014/main" id="{52AB8377-89D0-544D-BDF2-D74512048528}"/>
              </a:ext>
            </a:extLst>
          </p:cNvPr>
          <p:cNvPicPr/>
          <p:nvPr/>
        </p:nvPicPr>
        <p:blipFill rotWithShape="1">
          <a:blip r:embed="rId3"/>
          <a:srcRect r="10254"/>
          <a:stretch/>
        </p:blipFill>
        <p:spPr>
          <a:xfrm>
            <a:off x="628650" y="2353936"/>
            <a:ext cx="3457377" cy="3139915"/>
          </a:xfrm>
          <a:prstGeom prst="rect">
            <a:avLst/>
          </a:prstGeom>
        </p:spPr>
      </p:pic>
      <p:sp>
        <p:nvSpPr>
          <p:cNvPr id="19" name="Rectangle 18">
            <a:extLst>
              <a:ext uri="{FF2B5EF4-FFF2-40B4-BE49-F238E27FC236}">
                <a16:creationId xmlns:a16="http://schemas.microsoft.com/office/drawing/2014/main" id="{81523E6F-885D-FB4C-AC54-1AE6B2690C54}"/>
              </a:ext>
            </a:extLst>
          </p:cNvPr>
          <p:cNvSpPr/>
          <p:nvPr/>
        </p:nvSpPr>
        <p:spPr>
          <a:xfrm>
            <a:off x="2569197" y="5939391"/>
            <a:ext cx="4705289" cy="707886"/>
          </a:xfrm>
          <a:prstGeom prst="rect">
            <a:avLst/>
          </a:prstGeom>
          <a:solidFill>
            <a:schemeClr val="bg1"/>
          </a:solidFill>
        </p:spPr>
        <p:txBody>
          <a:bodyPr wrap="square">
            <a:spAutoFit/>
          </a:bodyPr>
          <a:lstStyle/>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Each cell (H,L) is fraction of drivers quitting at location L and hour H: </a:t>
            </a:r>
            <a:r>
              <a:rPr lang="en-US" sz="2000" dirty="0" err="1">
                <a:latin typeface="CMU Sans Serif Medium" panose="02000603000000000000" pitchFamily="2" charset="0"/>
                <a:ea typeface="CMU Sans Serif Medium" panose="02000603000000000000" pitchFamily="2" charset="0"/>
                <a:cs typeface="CMU Sans Serif Medium" panose="02000603000000000000" pitchFamily="2" charset="0"/>
              </a:rPr>
              <a:t>f</a:t>
            </a:r>
            <a:r>
              <a:rPr lang="en-US" sz="2000" baseline="-25000" dirty="0" err="1">
                <a:latin typeface="CMU Sans Serif Medium" panose="02000603000000000000" pitchFamily="2" charset="0"/>
                <a:ea typeface="CMU Sans Serif Medium" panose="02000603000000000000" pitchFamily="2" charset="0"/>
                <a:cs typeface="CMU Sans Serif Medium" panose="02000603000000000000" pitchFamily="2" charset="0"/>
              </a:rPr>
              <a:t>L,H</a:t>
            </a:r>
            <a:endParaRPr lang="en-US" sz="2000" baseline="-25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cxnSp>
        <p:nvCxnSpPr>
          <p:cNvPr id="20" name="Straight Arrow Connector 19">
            <a:extLst>
              <a:ext uri="{FF2B5EF4-FFF2-40B4-BE49-F238E27FC236}">
                <a16:creationId xmlns:a16="http://schemas.microsoft.com/office/drawing/2014/main" id="{904ED551-6545-334B-92DE-5FF9447C37E1}"/>
              </a:ext>
            </a:extLst>
          </p:cNvPr>
          <p:cNvCxnSpPr>
            <a:cxnSpLocks/>
          </p:cNvCxnSpPr>
          <p:nvPr/>
        </p:nvCxnSpPr>
        <p:spPr>
          <a:xfrm flipH="1" flipV="1">
            <a:off x="3175000" y="5073188"/>
            <a:ext cx="911027" cy="8490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467FAAB-078C-7F44-BE67-A92E3E68496D}"/>
              </a:ext>
            </a:extLst>
          </p:cNvPr>
          <p:cNvSpPr/>
          <p:nvPr/>
        </p:nvSpPr>
        <p:spPr>
          <a:xfrm>
            <a:off x="476207" y="2178739"/>
            <a:ext cx="3821454" cy="338554"/>
          </a:xfrm>
          <a:prstGeom prst="rect">
            <a:avLst/>
          </a:prstGeom>
          <a:solidFill>
            <a:schemeClr val="bg1"/>
          </a:solidFill>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Data</a:t>
            </a:r>
          </a:p>
        </p:txBody>
      </p:sp>
      <p:sp>
        <p:nvSpPr>
          <p:cNvPr id="11" name="Rectangle 10">
            <a:extLst>
              <a:ext uri="{FF2B5EF4-FFF2-40B4-BE49-F238E27FC236}">
                <a16:creationId xmlns:a16="http://schemas.microsoft.com/office/drawing/2014/main" id="{561088F5-77D8-8F44-A87F-436E8B7DB2A1}"/>
              </a:ext>
            </a:extLst>
          </p:cNvPr>
          <p:cNvSpPr/>
          <p:nvPr/>
        </p:nvSpPr>
        <p:spPr>
          <a:xfrm>
            <a:off x="1632011" y="5411386"/>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p:sp>
        <p:nvSpPr>
          <p:cNvPr id="8" name="Rectangle 7">
            <a:extLst>
              <a:ext uri="{FF2B5EF4-FFF2-40B4-BE49-F238E27FC236}">
                <a16:creationId xmlns:a16="http://schemas.microsoft.com/office/drawing/2014/main" id="{C5F55752-9388-9C40-8DA0-906E2BE33C67}"/>
              </a:ext>
            </a:extLst>
          </p:cNvPr>
          <p:cNvSpPr/>
          <p:nvPr/>
        </p:nvSpPr>
        <p:spPr>
          <a:xfrm rot="16200000">
            <a:off x="-367751" y="3767477"/>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sp>
        <p:nvSpPr>
          <p:cNvPr id="3" name="TextBox 2">
            <a:hlinkClick r:id="rId4" action="ppaction://hlinksldjump"/>
            <a:extLst>
              <a:ext uri="{FF2B5EF4-FFF2-40B4-BE49-F238E27FC236}">
                <a16:creationId xmlns:a16="http://schemas.microsoft.com/office/drawing/2014/main" id="{C391F339-6ED3-D330-74FF-DF3C3D005422}"/>
              </a:ext>
            </a:extLst>
          </p:cNvPr>
          <p:cNvSpPr txBox="1"/>
          <p:nvPr/>
        </p:nvSpPr>
        <p:spPr>
          <a:xfrm>
            <a:off x="8618740" y="84723"/>
            <a:ext cx="402674"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sim</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368872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11"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picture containing drawing&#10;&#10;Description automatically generated">
            <a:extLst>
              <a:ext uri="{FF2B5EF4-FFF2-40B4-BE49-F238E27FC236}">
                <a16:creationId xmlns:a16="http://schemas.microsoft.com/office/drawing/2014/main" id="{94757431-4593-F84C-AD61-CB7CA4413059}"/>
              </a:ext>
            </a:extLst>
          </p:cNvPr>
          <p:cNvPicPr/>
          <p:nvPr/>
        </p:nvPicPr>
        <p:blipFill rotWithShape="1">
          <a:blip r:embed="rId3"/>
          <a:srcRect l="560" r="11276"/>
          <a:stretch/>
        </p:blipFill>
        <p:spPr>
          <a:xfrm>
            <a:off x="5062998" y="2413965"/>
            <a:ext cx="3388136" cy="3114191"/>
          </a:xfrm>
          <a:prstGeom prst="rect">
            <a:avLst/>
          </a:prstGeom>
        </p:spPr>
      </p:pic>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B03CDFE-946E-4446-AC9C-42EBD98EDCB6}"/>
                  </a:ext>
                </a:extLst>
              </p:cNvPr>
              <p:cNvSpPr txBox="1">
                <a:spLocks/>
              </p:cNvSpPr>
              <p:nvPr/>
            </p:nvSpPr>
            <p:spPr>
              <a:xfrm>
                <a:off x="628650" y="162475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Find parameters </a:t>
                </a:r>
                <a14:m>
                  <m:oMath xmlns:m="http://schemas.openxmlformats.org/officeDocument/2006/math">
                    <m:r>
                      <a:rPr lang="en-US" sz="2000" i="1" smtClean="0">
                        <a:latin typeface="Cambria Math" panose="02040503050406030204" pitchFamily="18" charset="0"/>
                        <a:ea typeface="Cambria Math" panose="02040503050406030204" pitchFamily="18" charset="0"/>
                      </a:rPr>
                      <m:t>𝜃</m:t>
                    </m:r>
                  </m:oMath>
                </a14:m>
                <a:r>
                  <a:rPr lang="en-US" sz="2000" dirty="0"/>
                  <a:t> that minimize </a:t>
                </a:r>
                <a:r>
                  <a:rPr lang="en-US" sz="2000" b="1" dirty="0"/>
                  <a:t>distance between two distributions</a:t>
                </a:r>
              </a:p>
            </p:txBody>
          </p:sp>
        </mc:Choice>
        <mc:Fallback xmlns="">
          <p:sp>
            <p:nvSpPr>
              <p:cNvPr id="5" name="Content Placeholder 2">
                <a:extLst>
                  <a:ext uri="{FF2B5EF4-FFF2-40B4-BE49-F238E27FC236}">
                    <a16:creationId xmlns:a16="http://schemas.microsoft.com/office/drawing/2014/main" id="{9B03CDFE-946E-4446-AC9C-42EBD98EDCB6}"/>
                  </a:ext>
                </a:extLst>
              </p:cNvPr>
              <p:cNvSpPr txBox="1">
                <a:spLocks noRot="1" noChangeAspect="1" noMove="1" noResize="1" noEditPoints="1" noAdjustHandles="1" noChangeArrowheads="1" noChangeShapeType="1" noTextEdit="1"/>
              </p:cNvSpPr>
              <p:nvPr/>
            </p:nvSpPr>
            <p:spPr>
              <a:xfrm>
                <a:off x="628650" y="1624753"/>
                <a:ext cx="7886700" cy="4256094"/>
              </a:xfrm>
              <a:prstGeom prst="rect">
                <a:avLst/>
              </a:prstGeom>
              <a:blipFill>
                <a:blip r:embed="rId5"/>
                <a:stretch>
                  <a:fillRect l="-804" t="-1488"/>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4E0E72E3-808D-C64D-9424-C85389877F0B}"/>
              </a:ext>
            </a:extLst>
          </p:cNvPr>
          <p:cNvSpPr/>
          <p:nvPr/>
        </p:nvSpPr>
        <p:spPr>
          <a:xfrm>
            <a:off x="446746" y="609978"/>
            <a:ext cx="806860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Simulation-Assisted Estimation</a:t>
            </a:r>
            <a:endParaRPr lang="en-US" sz="2800" b="1" dirty="0">
              <a:solidFill>
                <a:srgbClr val="FFC000"/>
              </a:solidFill>
              <a:latin typeface="Helvetica" charset="0"/>
              <a:ea typeface="Helvetica" charset="0"/>
              <a:cs typeface="Helvetica" charset="0"/>
            </a:endParaRPr>
          </a:p>
        </p:txBody>
      </p:sp>
      <p:sp>
        <p:nvSpPr>
          <p:cNvPr id="9" name="Rectangle 8">
            <a:extLst>
              <a:ext uri="{FF2B5EF4-FFF2-40B4-BE49-F238E27FC236}">
                <a16:creationId xmlns:a16="http://schemas.microsoft.com/office/drawing/2014/main" id="{10430E70-315B-DD41-8DB5-C847DD7B8BDC}"/>
              </a:ext>
            </a:extLst>
          </p:cNvPr>
          <p:cNvSpPr/>
          <p:nvPr/>
        </p:nvSpPr>
        <p:spPr>
          <a:xfrm rot="16200000">
            <a:off x="4115393" y="3767478"/>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sp>
        <p:nvSpPr>
          <p:cNvPr id="11" name="Rectangle 10">
            <a:extLst>
              <a:ext uri="{FF2B5EF4-FFF2-40B4-BE49-F238E27FC236}">
                <a16:creationId xmlns:a16="http://schemas.microsoft.com/office/drawing/2014/main" id="{5A91FFC5-57A7-D84E-8ED9-95921FB00E03}"/>
              </a:ext>
            </a:extLst>
          </p:cNvPr>
          <p:cNvSpPr/>
          <p:nvPr/>
        </p:nvSpPr>
        <p:spPr>
          <a:xfrm>
            <a:off x="5899254" y="5411386"/>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350DBA58-950E-2345-AD07-1B6D7E98F1FD}"/>
                  </a:ext>
                </a:extLst>
              </p:cNvPr>
              <p:cNvSpPr/>
              <p:nvPr/>
            </p:nvSpPr>
            <p:spPr>
              <a:xfrm>
                <a:off x="4998783" y="2178739"/>
                <a:ext cx="3821454" cy="338554"/>
              </a:xfrm>
              <a:prstGeom prst="rect">
                <a:avLst/>
              </a:prstGeom>
              <a:solidFill>
                <a:schemeClr val="bg1"/>
              </a:solidFill>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Simulation (given </a:t>
                </a:r>
                <a14:m>
                  <m:oMath xmlns:m="http://schemas.openxmlformats.org/officeDocument/2006/math">
                    <m:r>
                      <a:rPr lang="en-US" sz="1600" i="1">
                        <a:latin typeface="Cambria Math" panose="02040503050406030204" pitchFamily="18" charset="0"/>
                        <a:ea typeface="Cambria Math" panose="02040503050406030204" pitchFamily="18" charset="0"/>
                      </a:rPr>
                      <m:t>𝜃</m:t>
                    </m:r>
                  </m:oMath>
                </a14:m>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mc:Choice>
        <mc:Fallback>
          <p:sp>
            <p:nvSpPr>
              <p:cNvPr id="16" name="Rectangle 15">
                <a:extLst>
                  <a:ext uri="{FF2B5EF4-FFF2-40B4-BE49-F238E27FC236}">
                    <a16:creationId xmlns:a16="http://schemas.microsoft.com/office/drawing/2014/main" id="{350DBA58-950E-2345-AD07-1B6D7E98F1FD}"/>
                  </a:ext>
                </a:extLst>
              </p:cNvPr>
              <p:cNvSpPr>
                <a:spLocks noRot="1" noChangeAspect="1" noMove="1" noResize="1" noEditPoints="1" noAdjustHandles="1" noChangeArrowheads="1" noChangeShapeType="1" noTextEdit="1"/>
              </p:cNvSpPr>
              <p:nvPr/>
            </p:nvSpPr>
            <p:spPr>
              <a:xfrm>
                <a:off x="4998783" y="2178739"/>
                <a:ext cx="3821454" cy="338554"/>
              </a:xfrm>
              <a:prstGeom prst="rect">
                <a:avLst/>
              </a:prstGeom>
              <a:blipFill>
                <a:blip r:embed="rId6"/>
                <a:stretch>
                  <a:fillRect t="-3571" b="-21429"/>
                </a:stretch>
              </a:blipFill>
            </p:spPr>
            <p:txBody>
              <a:bodyPr/>
              <a:lstStyle/>
              <a:p>
                <a:r>
                  <a:rPr lang="en-US">
                    <a:noFill/>
                  </a:rPr>
                  <a:t> </a:t>
                </a:r>
              </a:p>
            </p:txBody>
          </p:sp>
        </mc:Fallback>
      </mc:AlternateContent>
      <p:pic>
        <p:nvPicPr>
          <p:cNvPr id="4" name="Picture 3" descr="A picture containing drawing&#10;&#10;Description automatically generated">
            <a:extLst>
              <a:ext uri="{FF2B5EF4-FFF2-40B4-BE49-F238E27FC236}">
                <a16:creationId xmlns:a16="http://schemas.microsoft.com/office/drawing/2014/main" id="{DAD930CF-3E7B-7FBB-3461-38384A7E2C30}"/>
              </a:ext>
            </a:extLst>
          </p:cNvPr>
          <p:cNvPicPr/>
          <p:nvPr/>
        </p:nvPicPr>
        <p:blipFill rotWithShape="1">
          <a:blip r:embed="rId7"/>
          <a:srcRect r="10254"/>
          <a:stretch/>
        </p:blipFill>
        <p:spPr>
          <a:xfrm>
            <a:off x="628650" y="2353936"/>
            <a:ext cx="3457377" cy="3139915"/>
          </a:xfrm>
          <a:prstGeom prst="rect">
            <a:avLst/>
          </a:prstGeom>
        </p:spPr>
      </p:pic>
      <p:sp>
        <p:nvSpPr>
          <p:cNvPr id="6" name="Rectangle 5">
            <a:extLst>
              <a:ext uri="{FF2B5EF4-FFF2-40B4-BE49-F238E27FC236}">
                <a16:creationId xmlns:a16="http://schemas.microsoft.com/office/drawing/2014/main" id="{3FEA435B-0B7E-9F6A-56CA-055BCEE6B377}"/>
              </a:ext>
            </a:extLst>
          </p:cNvPr>
          <p:cNvSpPr/>
          <p:nvPr/>
        </p:nvSpPr>
        <p:spPr>
          <a:xfrm>
            <a:off x="476207" y="2178739"/>
            <a:ext cx="3821454" cy="338554"/>
          </a:xfrm>
          <a:prstGeom prst="rect">
            <a:avLst/>
          </a:prstGeom>
          <a:solidFill>
            <a:schemeClr val="bg1"/>
          </a:solidFill>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Data</a:t>
            </a:r>
          </a:p>
        </p:txBody>
      </p:sp>
      <p:sp>
        <p:nvSpPr>
          <p:cNvPr id="7" name="Rectangle 6">
            <a:extLst>
              <a:ext uri="{FF2B5EF4-FFF2-40B4-BE49-F238E27FC236}">
                <a16:creationId xmlns:a16="http://schemas.microsoft.com/office/drawing/2014/main" id="{D5E2117E-E944-3AAA-3FA5-241E7274144C}"/>
              </a:ext>
            </a:extLst>
          </p:cNvPr>
          <p:cNvSpPr/>
          <p:nvPr/>
        </p:nvSpPr>
        <p:spPr>
          <a:xfrm>
            <a:off x="1632011" y="5411386"/>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p:sp>
        <p:nvSpPr>
          <p:cNvPr id="10" name="Rectangle 9">
            <a:extLst>
              <a:ext uri="{FF2B5EF4-FFF2-40B4-BE49-F238E27FC236}">
                <a16:creationId xmlns:a16="http://schemas.microsoft.com/office/drawing/2014/main" id="{97712F55-0227-9C11-E967-DA3008D497B6}"/>
              </a:ext>
            </a:extLst>
          </p:cNvPr>
          <p:cNvSpPr/>
          <p:nvPr/>
        </p:nvSpPr>
        <p:spPr>
          <a:xfrm rot="16200000">
            <a:off x="-367751" y="3767477"/>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sp>
        <p:nvSpPr>
          <p:cNvPr id="13" name="TextBox 12">
            <a:extLst>
              <a:ext uri="{FF2B5EF4-FFF2-40B4-BE49-F238E27FC236}">
                <a16:creationId xmlns:a16="http://schemas.microsoft.com/office/drawing/2014/main" id="{02F1E60F-9F41-2C46-F98C-9FBE85E93074}"/>
              </a:ext>
            </a:extLst>
          </p:cNvPr>
          <p:cNvSpPr txBox="1"/>
          <p:nvPr/>
        </p:nvSpPr>
        <p:spPr>
          <a:xfrm>
            <a:off x="6468243" y="80417"/>
            <a:ext cx="2658100" cy="307777"/>
          </a:xfrm>
          <a:prstGeom prst="rect">
            <a:avLst/>
          </a:prstGeom>
          <a:noFill/>
        </p:spPr>
        <p:txBody>
          <a:bodyPr wrap="none" rtlCol="0">
            <a:spAutoFit/>
          </a:bodyPr>
          <a:lstStyle/>
          <a:p>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More detail at </a:t>
            </a: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hlinkClick r:id="rId8">
                  <a:extLst>
                    <a:ext uri="{A12FA001-AC4F-418D-AE19-62706E023703}">
                      <ahyp:hlinkClr xmlns:ahyp="http://schemas.microsoft.com/office/drawing/2018/hyperlinkcolor" val="tx"/>
                    </a:ext>
                  </a:extLst>
                </a:hlinkClick>
              </a:rPr>
              <a:t>bit.ly/mmwpaper</a:t>
            </a: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a:t>
            </a:r>
          </a:p>
        </p:txBody>
      </p:sp>
    </p:spTree>
    <p:extLst>
      <p:ext uri="{BB962C8B-B14F-4D97-AF65-F5344CB8AC3E}">
        <p14:creationId xmlns:p14="http://schemas.microsoft.com/office/powerpoint/2010/main" val="40235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7" y="609978"/>
            <a:ext cx="5548940"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Simulating Decisions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C791C907-0F99-3E4B-BBA8-0DA7F77D2792}"/>
              </a:ext>
            </a:extLst>
          </p:cNvPr>
          <p:cNvSpPr/>
          <p:nvPr/>
        </p:nvSpPr>
        <p:spPr>
          <a:xfrm>
            <a:off x="763311" y="1600268"/>
            <a:ext cx="5414793" cy="400110"/>
          </a:xfrm>
          <a:prstGeom prst="rect">
            <a:avLst/>
          </a:prstGeom>
        </p:spPr>
        <p:txBody>
          <a:bodyPr wrap="square">
            <a:spAutoFit/>
          </a:bodyPr>
          <a:lstStyle/>
          <a:p>
            <a:pPr lvl="0"/>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Grid value	</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CCFA6B5-9FC0-FA44-B0CD-4E34FC4ABAFF}"/>
                  </a:ext>
                </a:extLst>
              </p:cNvPr>
              <p:cNvSpPr/>
              <p:nvPr/>
            </p:nvSpPr>
            <p:spPr>
              <a:xfrm>
                <a:off x="2059224" y="1596175"/>
                <a:ext cx="3165995" cy="400110"/>
              </a:xfrm>
              <a:prstGeom prst="rect">
                <a:avLst/>
              </a:prstGeom>
            </p:spPr>
            <p:txBody>
              <a:bodyPr wrap="none">
                <a:spAutoFit/>
              </a:bodyPr>
              <a:lstStyle/>
              <a:p>
                <a:pPr algn="ctr"/>
                <a14:m>
                  <m:oMath xmlns:m="http://schemas.openxmlformats.org/officeDocument/2006/math">
                    <m:r>
                      <a:rPr lang="en-US" sz="2000" i="1" smtClean="0">
                        <a:latin typeface="Cambria Math" panose="02040503050406030204" pitchFamily="18" charset="0"/>
                        <a:ea typeface="Cambria Math" panose="02040503050406030204" pitchFamily="18" charset="0"/>
                        <a:cs typeface="CMU Sans Serif Medium" panose="02000603000000000000" pitchFamily="2" charset="0"/>
                      </a:rPr>
                      <m:t>𝛽</m:t>
                    </m:r>
                  </m:oMath>
                </a14:m>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 [0.825, 0.85, …, 0.975]</a:t>
                </a:r>
              </a:p>
            </p:txBody>
          </p:sp>
        </mc:Choice>
        <mc:Fallback xmlns="">
          <p:sp>
            <p:nvSpPr>
              <p:cNvPr id="9" name="Rectangle 8">
                <a:extLst>
                  <a:ext uri="{FF2B5EF4-FFF2-40B4-BE49-F238E27FC236}">
                    <a16:creationId xmlns:a16="http://schemas.microsoft.com/office/drawing/2014/main" id="{7CCFA6B5-9FC0-FA44-B0CD-4E34FC4ABAFF}"/>
                  </a:ext>
                </a:extLst>
              </p:cNvPr>
              <p:cNvSpPr>
                <a:spLocks noRot="1" noChangeAspect="1" noMove="1" noResize="1" noEditPoints="1" noAdjustHandles="1" noChangeArrowheads="1" noChangeShapeType="1" noTextEdit="1"/>
              </p:cNvSpPr>
              <p:nvPr/>
            </p:nvSpPr>
            <p:spPr>
              <a:xfrm>
                <a:off x="2059224" y="1596175"/>
                <a:ext cx="3165995" cy="400110"/>
              </a:xfrm>
              <a:prstGeom prst="rect">
                <a:avLst/>
              </a:prstGeom>
              <a:blipFill>
                <a:blip r:embed="rId3"/>
                <a:stretch>
                  <a:fillRect l="-400" t="-6250" r="-1600" b="-31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30B60D58-84F6-904F-84DB-C075D6F0089E}"/>
                  </a:ext>
                </a:extLst>
              </p:cNvPr>
              <p:cNvSpPr/>
              <p:nvPr/>
            </p:nvSpPr>
            <p:spPr>
              <a:xfrm>
                <a:off x="763310" y="1996285"/>
                <a:ext cx="6446531" cy="400110"/>
              </a:xfrm>
              <a:prstGeom prst="rect">
                <a:avLst/>
              </a:prstGeom>
            </p:spPr>
            <p:txBody>
              <a:bodyPr wrap="square">
                <a:spAutoFit/>
              </a:bodyPr>
              <a:lstStyle/>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For each (</a:t>
                </a:r>
                <a14:m>
                  <m:oMath xmlns:m="http://schemas.openxmlformats.org/officeDocument/2006/math">
                    <m:r>
                      <a:rPr lang="en-US" sz="2000" i="1">
                        <a:latin typeface="Cambria Math" panose="02040503050406030204" pitchFamily="18" charset="0"/>
                        <a:ea typeface="Cambria Math" panose="02040503050406030204" pitchFamily="18" charset="0"/>
                        <a:cs typeface="CMU Sans Serif Medium" panose="02000603000000000000" pitchFamily="2" charset="0"/>
                      </a:rPr>
                      <m:t>𝛽</m:t>
                    </m:r>
                  </m:oMath>
                </a14:m>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,C), simulate each driver’s decision 100 times</a:t>
                </a:r>
              </a:p>
            </p:txBody>
          </p:sp>
        </mc:Choice>
        <mc:Fallback xmlns="">
          <p:sp>
            <p:nvSpPr>
              <p:cNvPr id="10" name="Rectangle 9">
                <a:extLst>
                  <a:ext uri="{FF2B5EF4-FFF2-40B4-BE49-F238E27FC236}">
                    <a16:creationId xmlns:a16="http://schemas.microsoft.com/office/drawing/2014/main" id="{30B60D58-84F6-904F-84DB-C075D6F0089E}"/>
                  </a:ext>
                </a:extLst>
              </p:cNvPr>
              <p:cNvSpPr>
                <a:spLocks noRot="1" noChangeAspect="1" noMove="1" noResize="1" noEditPoints="1" noAdjustHandles="1" noChangeArrowheads="1" noChangeShapeType="1" noTextEdit="1"/>
              </p:cNvSpPr>
              <p:nvPr/>
            </p:nvSpPr>
            <p:spPr>
              <a:xfrm>
                <a:off x="763310" y="1996285"/>
                <a:ext cx="6446531" cy="400110"/>
              </a:xfrm>
              <a:prstGeom prst="rect">
                <a:avLst/>
              </a:prstGeom>
              <a:blipFill>
                <a:blip r:embed="rId4"/>
                <a:stretch>
                  <a:fillRect l="-984" t="-3030" b="-30303"/>
                </a:stretch>
              </a:blipFill>
            </p:spPr>
            <p:txBody>
              <a:bodyPr/>
              <a:lstStyle/>
              <a:p>
                <a:r>
                  <a:rPr lang="en-US">
                    <a:noFill/>
                  </a:rPr>
                  <a:t> </a:t>
                </a:r>
              </a:p>
            </p:txBody>
          </p:sp>
        </mc:Fallback>
      </mc:AlternateContent>
      <p:pic>
        <p:nvPicPr>
          <p:cNvPr id="12" name="Picture 2">
            <a:extLst>
              <a:ext uri="{FF2B5EF4-FFF2-40B4-BE49-F238E27FC236}">
                <a16:creationId xmlns:a16="http://schemas.microsoft.com/office/drawing/2014/main" id="{2ABCA39E-9873-3848-9DD7-28B2035DC1C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2776" b="50613"/>
          <a:stretch/>
        </p:blipFill>
        <p:spPr bwMode="auto">
          <a:xfrm>
            <a:off x="2059224" y="2615077"/>
            <a:ext cx="760665" cy="919477"/>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C19F9B6F-E141-7F48-B765-62BF07D727E2}"/>
              </a:ext>
            </a:extLst>
          </p:cNvPr>
          <p:cNvSpPr/>
          <p:nvPr/>
        </p:nvSpPr>
        <p:spPr>
          <a:xfrm>
            <a:off x="763312" y="4163510"/>
            <a:ext cx="874420" cy="400110"/>
          </a:xfrm>
          <a:prstGeom prst="rect">
            <a:avLst/>
          </a:prstGeom>
        </p:spPr>
        <p:txBody>
          <a:bodyPr wrap="square">
            <a:spAutoFit/>
          </a:bodyPr>
          <a:lstStyle/>
          <a:p>
            <a:pPr lvl="0"/>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Day 1</a:t>
            </a:r>
          </a:p>
        </p:txBody>
      </p:sp>
      <p:sp>
        <p:nvSpPr>
          <p:cNvPr id="21" name="Rectangle 20">
            <a:extLst>
              <a:ext uri="{FF2B5EF4-FFF2-40B4-BE49-F238E27FC236}">
                <a16:creationId xmlns:a16="http://schemas.microsoft.com/office/drawing/2014/main" id="{B24C9622-F989-B84F-8B7F-130B591325D1}"/>
              </a:ext>
            </a:extLst>
          </p:cNvPr>
          <p:cNvSpPr/>
          <p:nvPr/>
        </p:nvSpPr>
        <p:spPr>
          <a:xfrm>
            <a:off x="763312" y="5773946"/>
            <a:ext cx="874420" cy="400110"/>
          </a:xfrm>
          <a:prstGeom prst="rect">
            <a:avLst/>
          </a:prstGeom>
        </p:spPr>
        <p:txBody>
          <a:bodyPr wrap="square">
            <a:spAutoFit/>
          </a:bodyPr>
          <a:lstStyle/>
          <a:p>
            <a:pPr lvl="0"/>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Day T</a:t>
            </a:r>
          </a:p>
        </p:txBody>
      </p:sp>
      <p:sp>
        <p:nvSpPr>
          <p:cNvPr id="23" name="Rectangle 22">
            <a:extLst>
              <a:ext uri="{FF2B5EF4-FFF2-40B4-BE49-F238E27FC236}">
                <a16:creationId xmlns:a16="http://schemas.microsoft.com/office/drawing/2014/main" id="{F58FF56A-B9A9-9A43-9714-F07AACC8AA65}"/>
              </a:ext>
            </a:extLst>
          </p:cNvPr>
          <p:cNvSpPr/>
          <p:nvPr/>
        </p:nvSpPr>
        <p:spPr>
          <a:xfrm rot="5400000">
            <a:off x="1000466" y="4968728"/>
            <a:ext cx="400111" cy="400110"/>
          </a:xfrm>
          <a:prstGeom prst="rect">
            <a:avLst/>
          </a:prstGeom>
        </p:spPr>
        <p:txBody>
          <a:bodyPr wrap="square">
            <a:spAutoFit/>
          </a:bodyPr>
          <a:lstStyle/>
          <a:p>
            <a:pPr lvl="0"/>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p:sp>
        <p:nvSpPr>
          <p:cNvPr id="24" name="Rectangle 23">
            <a:extLst>
              <a:ext uri="{FF2B5EF4-FFF2-40B4-BE49-F238E27FC236}">
                <a16:creationId xmlns:a16="http://schemas.microsoft.com/office/drawing/2014/main" id="{41CD66DB-0A66-7643-BDD9-B1700321F52F}"/>
              </a:ext>
            </a:extLst>
          </p:cNvPr>
          <p:cNvSpPr/>
          <p:nvPr/>
        </p:nvSpPr>
        <p:spPr>
          <a:xfrm rot="16200000">
            <a:off x="1211483" y="4190099"/>
            <a:ext cx="1296386" cy="228925"/>
          </a:xfrm>
          <a:prstGeom prst="rect">
            <a:avLst/>
          </a:prstGeom>
          <a:solidFill>
            <a:schemeClr val="bg1"/>
          </a:solidFill>
        </p:spPr>
        <p:txBody>
          <a:bodyPr wrap="square">
            <a:spAutoFit/>
          </a:bodyPr>
          <a:lstStyle/>
          <a:p>
            <a:pPr lvl="0" algn="ct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sp>
        <p:nvSpPr>
          <p:cNvPr id="25" name="Rectangle 24">
            <a:extLst>
              <a:ext uri="{FF2B5EF4-FFF2-40B4-BE49-F238E27FC236}">
                <a16:creationId xmlns:a16="http://schemas.microsoft.com/office/drawing/2014/main" id="{EF705352-A835-2045-BEF4-2C4637E027BE}"/>
              </a:ext>
            </a:extLst>
          </p:cNvPr>
          <p:cNvSpPr/>
          <p:nvPr/>
        </p:nvSpPr>
        <p:spPr>
          <a:xfrm>
            <a:off x="1919193" y="4797570"/>
            <a:ext cx="1296386" cy="276999"/>
          </a:xfrm>
          <a:prstGeom prst="rect">
            <a:avLst/>
          </a:prstGeom>
          <a:solidFill>
            <a:schemeClr val="bg1"/>
          </a:solidFill>
        </p:spPr>
        <p:txBody>
          <a:bodyPr wrap="square">
            <a:spAutoFit/>
          </a:bodyPr>
          <a:lstStyle/>
          <a:p>
            <a:pPr lvl="0" algn="ct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p:sp>
        <p:nvSpPr>
          <p:cNvPr id="26" name="Rectangle 25">
            <a:extLst>
              <a:ext uri="{FF2B5EF4-FFF2-40B4-BE49-F238E27FC236}">
                <a16:creationId xmlns:a16="http://schemas.microsoft.com/office/drawing/2014/main" id="{C711086C-0856-5343-AD93-FEDDF0EC80DF}"/>
              </a:ext>
            </a:extLst>
          </p:cNvPr>
          <p:cNvSpPr/>
          <p:nvPr/>
        </p:nvSpPr>
        <p:spPr>
          <a:xfrm>
            <a:off x="2059224" y="3829294"/>
            <a:ext cx="1016324" cy="91947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H x L</a:t>
            </a:r>
          </a:p>
        </p:txBody>
      </p:sp>
      <p:sp>
        <p:nvSpPr>
          <p:cNvPr id="40" name="Rectangle 39">
            <a:extLst>
              <a:ext uri="{FF2B5EF4-FFF2-40B4-BE49-F238E27FC236}">
                <a16:creationId xmlns:a16="http://schemas.microsoft.com/office/drawing/2014/main" id="{AD8536DC-31FD-054C-A7B0-6D8C9DC788BC}"/>
              </a:ext>
            </a:extLst>
          </p:cNvPr>
          <p:cNvSpPr/>
          <p:nvPr/>
        </p:nvSpPr>
        <p:spPr>
          <a:xfrm>
            <a:off x="5082589" y="1596175"/>
            <a:ext cx="2714205" cy="400110"/>
          </a:xfrm>
          <a:prstGeom prst="rect">
            <a:avLst/>
          </a:prstGeom>
        </p:spPr>
        <p:txBody>
          <a:bodyPr wrap="none">
            <a:spAutoFit/>
          </a:bodyPr>
          <a:lstStyle/>
          <a:p>
            <a:pPr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x   C = [0, 0.25, …, 5]</a:t>
            </a:r>
          </a:p>
        </p:txBody>
      </p:sp>
      <p:sp>
        <p:nvSpPr>
          <p:cNvPr id="42" name="Rectangle 41">
            <a:extLst>
              <a:ext uri="{FF2B5EF4-FFF2-40B4-BE49-F238E27FC236}">
                <a16:creationId xmlns:a16="http://schemas.microsoft.com/office/drawing/2014/main" id="{10F608EE-E4B3-E643-84E3-272CC78C2532}"/>
              </a:ext>
            </a:extLst>
          </p:cNvPr>
          <p:cNvSpPr/>
          <p:nvPr/>
        </p:nvSpPr>
        <p:spPr>
          <a:xfrm>
            <a:off x="3215579" y="3965866"/>
            <a:ext cx="4275129" cy="646331"/>
          </a:xfrm>
          <a:prstGeom prst="rect">
            <a:avLst/>
          </a:prstGeom>
        </p:spPr>
        <p:txBody>
          <a:bodyPr wrap="square">
            <a:spAutoFit/>
          </a:bodyPr>
          <a:lstStyle/>
          <a:p>
            <a:pPr lvl="0"/>
            <a:r>
              <a:rPr lang="en-US" dirty="0">
                <a:solidFill>
                  <a:schemeClr val="accent2">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Distribution of quitting time and location for each driver across 100 simulations.</a:t>
            </a:r>
          </a:p>
        </p:txBody>
      </p:sp>
      <p:sp>
        <p:nvSpPr>
          <p:cNvPr id="43" name="Rectangle 42">
            <a:extLst>
              <a:ext uri="{FF2B5EF4-FFF2-40B4-BE49-F238E27FC236}">
                <a16:creationId xmlns:a16="http://schemas.microsoft.com/office/drawing/2014/main" id="{2A370875-645D-3C45-A6D9-5BD2E5335318}"/>
              </a:ext>
            </a:extLst>
          </p:cNvPr>
          <p:cNvSpPr/>
          <p:nvPr/>
        </p:nvSpPr>
        <p:spPr>
          <a:xfrm rot="16200000">
            <a:off x="1211483" y="5827830"/>
            <a:ext cx="1296386" cy="228925"/>
          </a:xfrm>
          <a:prstGeom prst="rect">
            <a:avLst/>
          </a:prstGeom>
          <a:solidFill>
            <a:schemeClr val="bg1"/>
          </a:solidFill>
        </p:spPr>
        <p:txBody>
          <a:bodyPr wrap="square">
            <a:spAutoFit/>
          </a:bodyPr>
          <a:lstStyle/>
          <a:p>
            <a:pPr lvl="0" algn="ct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sp>
        <p:nvSpPr>
          <p:cNvPr id="44" name="Rectangle 43">
            <a:extLst>
              <a:ext uri="{FF2B5EF4-FFF2-40B4-BE49-F238E27FC236}">
                <a16:creationId xmlns:a16="http://schemas.microsoft.com/office/drawing/2014/main" id="{844A3AB4-9433-BC48-863E-E9E190868A7C}"/>
              </a:ext>
            </a:extLst>
          </p:cNvPr>
          <p:cNvSpPr/>
          <p:nvPr/>
        </p:nvSpPr>
        <p:spPr>
          <a:xfrm>
            <a:off x="1919193" y="6435301"/>
            <a:ext cx="1296386" cy="276999"/>
          </a:xfrm>
          <a:prstGeom prst="rect">
            <a:avLst/>
          </a:prstGeom>
          <a:solidFill>
            <a:schemeClr val="bg1"/>
          </a:solidFill>
        </p:spPr>
        <p:txBody>
          <a:bodyPr wrap="square">
            <a:spAutoFit/>
          </a:bodyPr>
          <a:lstStyle/>
          <a:p>
            <a:pPr lvl="0" algn="ct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p:sp>
        <p:nvSpPr>
          <p:cNvPr id="45" name="Rectangle 44">
            <a:extLst>
              <a:ext uri="{FF2B5EF4-FFF2-40B4-BE49-F238E27FC236}">
                <a16:creationId xmlns:a16="http://schemas.microsoft.com/office/drawing/2014/main" id="{24C33EA4-7235-3247-80FA-F85E3D1DABD3}"/>
              </a:ext>
            </a:extLst>
          </p:cNvPr>
          <p:cNvSpPr/>
          <p:nvPr/>
        </p:nvSpPr>
        <p:spPr>
          <a:xfrm>
            <a:off x="2059224" y="5467025"/>
            <a:ext cx="1016324" cy="91947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H x L</a:t>
            </a:r>
          </a:p>
        </p:txBody>
      </p:sp>
      <p:sp>
        <p:nvSpPr>
          <p:cNvPr id="64" name="Rectangle 63">
            <a:extLst>
              <a:ext uri="{FF2B5EF4-FFF2-40B4-BE49-F238E27FC236}">
                <a16:creationId xmlns:a16="http://schemas.microsoft.com/office/drawing/2014/main" id="{8F8E8054-855C-3E47-BC57-73D0BFE7DDD2}"/>
              </a:ext>
            </a:extLst>
          </p:cNvPr>
          <p:cNvSpPr/>
          <p:nvPr/>
        </p:nvSpPr>
        <p:spPr>
          <a:xfrm>
            <a:off x="7893063" y="993802"/>
            <a:ext cx="1016324" cy="91947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B x C</a:t>
            </a:r>
          </a:p>
        </p:txBody>
      </p:sp>
    </p:spTree>
    <p:extLst>
      <p:ext uri="{BB962C8B-B14F-4D97-AF65-F5344CB8AC3E}">
        <p14:creationId xmlns:p14="http://schemas.microsoft.com/office/powerpoint/2010/main" val="29396700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32E87A3-2861-0651-B60E-46A58DF9BEB8}"/>
            </a:ext>
          </a:extLst>
        </p:cNvPr>
        <p:cNvGrpSpPr/>
        <p:nvPr/>
      </p:nvGrpSpPr>
      <p:grpSpPr>
        <a:xfrm>
          <a:off x="0" y="0"/>
          <a:ext cx="0" cy="0"/>
          <a:chOff x="0" y="0"/>
          <a:chExt cx="0" cy="0"/>
        </a:xfrm>
      </p:grpSpPr>
      <p:pic>
        <p:nvPicPr>
          <p:cNvPr id="39" name="Picture 2">
            <a:extLst>
              <a:ext uri="{FF2B5EF4-FFF2-40B4-BE49-F238E27FC236}">
                <a16:creationId xmlns:a16="http://schemas.microsoft.com/office/drawing/2014/main" id="{D37977FE-39CA-903D-57B4-A63F3E24A2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776" b="50613"/>
          <a:stretch/>
        </p:blipFill>
        <p:spPr bwMode="auto">
          <a:xfrm>
            <a:off x="1359681" y="2804912"/>
            <a:ext cx="760665" cy="91947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1F455306-5C1E-83CF-6A03-116F4AE7EB6C}"/>
              </a:ext>
            </a:extLst>
          </p:cNvPr>
          <p:cNvSpPr/>
          <p:nvPr/>
        </p:nvSpPr>
        <p:spPr>
          <a:xfrm>
            <a:off x="446747" y="609978"/>
            <a:ext cx="5548940"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Simulating Decisions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E1324EF8-2464-C14E-F367-194DE0937F2A}"/>
              </a:ext>
            </a:extLst>
          </p:cNvPr>
          <p:cNvSpPr/>
          <p:nvPr/>
        </p:nvSpPr>
        <p:spPr>
          <a:xfrm>
            <a:off x="702778" y="1600268"/>
            <a:ext cx="5414793" cy="400110"/>
          </a:xfrm>
          <a:prstGeom prst="rect">
            <a:avLst/>
          </a:prstGeom>
        </p:spPr>
        <p:txBody>
          <a:bodyPr wrap="square">
            <a:spAutoFit/>
          </a:bodyPr>
          <a:lstStyle/>
          <a:p>
            <a:pPr lvl="0"/>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For a given  	</a:t>
            </a:r>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738106C9-518F-5DC9-3C57-8FFB9EE044B8}"/>
                  </a:ext>
                </a:extLst>
              </p:cNvPr>
              <p:cNvSpPr/>
              <p:nvPr/>
            </p:nvSpPr>
            <p:spPr>
              <a:xfrm>
                <a:off x="2057716" y="1596175"/>
                <a:ext cx="1722331"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𝜽</m:t>
                      </m:r>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 (</m:t>
                      </m:r>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𝜷</m:t>
                      </m:r>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m:t>
                      </m:r>
                      <m:r>
                        <a:rPr lang="en-US" sz="2000" b="1" i="1">
                          <a:latin typeface="Cambria Math" panose="02040503050406030204" pitchFamily="18" charset="0"/>
                          <a:ea typeface="Cambria Math" panose="02040503050406030204" pitchFamily="18" charset="0"/>
                          <a:cs typeface="CMU Sans Serif Medium" panose="02000603000000000000" pitchFamily="2" charset="0"/>
                        </a:rPr>
                        <m:t>𝝁</m:t>
                      </m:r>
                      <m:r>
                        <a:rPr lang="en-US" sz="2000" b="1" i="1">
                          <a:latin typeface="Cambria Math" panose="02040503050406030204" pitchFamily="18" charset="0"/>
                          <a:ea typeface="Cambria Math" panose="02040503050406030204" pitchFamily="18" charset="0"/>
                          <a:cs typeface="CMU Sans Serif Medium" panose="02000603000000000000" pitchFamily="2" charset="0"/>
                        </a:rPr>
                        <m:t>,</m:t>
                      </m:r>
                      <m:r>
                        <a:rPr lang="en-US" sz="2000" b="1" i="1">
                          <a:latin typeface="Cambria Math" panose="02040503050406030204" pitchFamily="18" charset="0"/>
                          <a:ea typeface="Cambria Math" panose="02040503050406030204" pitchFamily="18" charset="0"/>
                          <a:cs typeface="CMU Sans Serif Medium" panose="02000603000000000000" pitchFamily="2" charset="0"/>
                        </a:rPr>
                        <m:t>𝝈</m:t>
                      </m:r>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m:t>
                      </m:r>
                    </m:oMath>
                  </m:oMathPara>
                </a14:m>
                <a:endPar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mc:Choice>
        <mc:Fallback>
          <p:sp>
            <p:nvSpPr>
              <p:cNvPr id="9" name="Rectangle 8">
                <a:extLst>
                  <a:ext uri="{FF2B5EF4-FFF2-40B4-BE49-F238E27FC236}">
                    <a16:creationId xmlns:a16="http://schemas.microsoft.com/office/drawing/2014/main" id="{738106C9-518F-5DC9-3C57-8FFB9EE044B8}"/>
                  </a:ext>
                </a:extLst>
              </p:cNvPr>
              <p:cNvSpPr>
                <a:spLocks noRot="1" noChangeAspect="1" noMove="1" noResize="1" noEditPoints="1" noAdjustHandles="1" noChangeArrowheads="1" noChangeShapeType="1" noTextEdit="1"/>
              </p:cNvSpPr>
              <p:nvPr/>
            </p:nvSpPr>
            <p:spPr>
              <a:xfrm>
                <a:off x="2057716" y="1596175"/>
                <a:ext cx="1722331" cy="400110"/>
              </a:xfrm>
              <a:prstGeom prst="rect">
                <a:avLst/>
              </a:prstGeom>
              <a:blipFill>
                <a:blip r:embed="rId4"/>
                <a:stretch>
                  <a:fillRect b="-15625"/>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98CDBE52-2C3D-3413-2FEF-659A351AC7E0}"/>
              </a:ext>
            </a:extLst>
          </p:cNvPr>
          <p:cNvSpPr/>
          <p:nvPr/>
        </p:nvSpPr>
        <p:spPr>
          <a:xfrm>
            <a:off x="3984183" y="1596175"/>
            <a:ext cx="5287312" cy="400110"/>
          </a:xfrm>
          <a:prstGeom prst="rect">
            <a:avLst/>
          </a:prstGeom>
        </p:spPr>
        <p:txBody>
          <a:bodyPr wrap="square">
            <a:spAutoFit/>
          </a:bodyPr>
          <a:lstStyle/>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Draw all C</a:t>
            </a:r>
            <a:r>
              <a:rPr lang="en-US" baseline="-25000" dirty="0">
                <a:latin typeface="CMU Sans Serif Medium" panose="02000603000000000000" pitchFamily="2" charset="0"/>
                <a:ea typeface="CMU Sans Serif Medium" panose="02000603000000000000" pitchFamily="2" charset="0"/>
                <a:cs typeface="CMU Sans Serif Medium" panose="02000603000000000000" pitchFamily="2" charset="0"/>
              </a:rPr>
              <a:t>i</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from </a:t>
            </a:r>
            <a:r>
              <a:rPr lang="en-US" sz="2000" dirty="0" err="1">
                <a:latin typeface="CMU Sans Serif Medium" panose="02000603000000000000" pitchFamily="2" charset="0"/>
                <a:ea typeface="CMU Sans Serif Medium" panose="02000603000000000000" pitchFamily="2" charset="0"/>
                <a:cs typeface="CMU Sans Serif Medium" panose="02000603000000000000" pitchFamily="2" charset="0"/>
              </a:rPr>
              <a:t>TruncatedNormal</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a:t>
            </a:r>
          </a:p>
        </p:txBody>
      </p:sp>
      <p:pic>
        <p:nvPicPr>
          <p:cNvPr id="11" name="Picture 10">
            <a:extLst>
              <a:ext uri="{FF2B5EF4-FFF2-40B4-BE49-F238E27FC236}">
                <a16:creationId xmlns:a16="http://schemas.microsoft.com/office/drawing/2014/main" id="{3E4F033E-F0C0-E076-6C4F-F73EFB450968}"/>
              </a:ext>
            </a:extLst>
          </p:cNvPr>
          <p:cNvPicPr>
            <a:picLocks noChangeAspect="1"/>
          </p:cNvPicPr>
          <p:nvPr/>
        </p:nvPicPr>
        <p:blipFill>
          <a:blip r:embed="rId5"/>
          <a:stretch>
            <a:fillRect/>
          </a:stretch>
        </p:blipFill>
        <p:spPr>
          <a:xfrm>
            <a:off x="7853825" y="1540319"/>
            <a:ext cx="801108" cy="469614"/>
          </a:xfrm>
          <a:prstGeom prst="rect">
            <a:avLst/>
          </a:prstGeom>
        </p:spPr>
      </p:pic>
      <p:sp>
        <p:nvSpPr>
          <p:cNvPr id="40" name="Rectangle 39">
            <a:extLst>
              <a:ext uri="{FF2B5EF4-FFF2-40B4-BE49-F238E27FC236}">
                <a16:creationId xmlns:a16="http://schemas.microsoft.com/office/drawing/2014/main" id="{4BD25372-1159-B333-89A2-682A73D56E6D}"/>
              </a:ext>
            </a:extLst>
          </p:cNvPr>
          <p:cNvSpPr/>
          <p:nvPr/>
        </p:nvSpPr>
        <p:spPr>
          <a:xfrm>
            <a:off x="3626749" y="2195106"/>
            <a:ext cx="2697364" cy="244032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3" name="Oval 2">
            <a:extLst>
              <a:ext uri="{FF2B5EF4-FFF2-40B4-BE49-F238E27FC236}">
                <a16:creationId xmlns:a16="http://schemas.microsoft.com/office/drawing/2014/main" id="{54E30011-AC1B-6824-004D-BD349E26B190}"/>
              </a:ext>
            </a:extLst>
          </p:cNvPr>
          <p:cNvSpPr/>
          <p:nvPr/>
        </p:nvSpPr>
        <p:spPr>
          <a:xfrm>
            <a:off x="3984183" y="2809019"/>
            <a:ext cx="169066" cy="16906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BA7E95A-9E7D-0D41-85C8-0607FE5E7F9E}"/>
              </a:ext>
            </a:extLst>
          </p:cNvPr>
          <p:cNvSpPr/>
          <p:nvPr/>
        </p:nvSpPr>
        <p:spPr>
          <a:xfrm>
            <a:off x="3697580" y="2476524"/>
            <a:ext cx="874420" cy="369332"/>
          </a:xfrm>
          <a:prstGeom prst="rect">
            <a:avLst/>
          </a:prstGeom>
        </p:spPr>
        <p:txBody>
          <a:bodyPr wrap="square">
            <a:spAutoFit/>
          </a:bodyPr>
          <a:lstStyle/>
          <a:p>
            <a:pPr lvl="0"/>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42" name="Oval 41">
            <a:extLst>
              <a:ext uri="{FF2B5EF4-FFF2-40B4-BE49-F238E27FC236}">
                <a16:creationId xmlns:a16="http://schemas.microsoft.com/office/drawing/2014/main" id="{ABAF2BF8-9ECF-E324-98C7-39776D05D666}"/>
              </a:ext>
            </a:extLst>
          </p:cNvPr>
          <p:cNvSpPr/>
          <p:nvPr/>
        </p:nvSpPr>
        <p:spPr>
          <a:xfrm>
            <a:off x="3984183" y="4091908"/>
            <a:ext cx="169066" cy="16906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A971800-A4F3-F24F-CFB0-3C9A8DCC3E6C}"/>
              </a:ext>
            </a:extLst>
          </p:cNvPr>
          <p:cNvSpPr/>
          <p:nvPr/>
        </p:nvSpPr>
        <p:spPr>
          <a:xfrm>
            <a:off x="3697580" y="3759413"/>
            <a:ext cx="874420" cy="369332"/>
          </a:xfrm>
          <a:prstGeom prst="rect">
            <a:avLst/>
          </a:prstGeom>
        </p:spPr>
        <p:txBody>
          <a:bodyPr wrap="square">
            <a:spAutoFit/>
          </a:bodyPr>
          <a:lstStyle/>
          <a:p>
            <a:pPr lvl="0"/>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44" name="Oval 43">
            <a:extLst>
              <a:ext uri="{FF2B5EF4-FFF2-40B4-BE49-F238E27FC236}">
                <a16:creationId xmlns:a16="http://schemas.microsoft.com/office/drawing/2014/main" id="{8847A775-A35E-DCE1-DEC5-20E211BB7118}"/>
              </a:ext>
            </a:extLst>
          </p:cNvPr>
          <p:cNvSpPr/>
          <p:nvPr/>
        </p:nvSpPr>
        <p:spPr>
          <a:xfrm>
            <a:off x="5799335" y="4091908"/>
            <a:ext cx="169066" cy="16906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A9FD5DB-93F3-D534-195D-A78A7DD28FCB}"/>
              </a:ext>
            </a:extLst>
          </p:cNvPr>
          <p:cNvSpPr/>
          <p:nvPr/>
        </p:nvSpPr>
        <p:spPr>
          <a:xfrm>
            <a:off x="5611000" y="3759413"/>
            <a:ext cx="874420" cy="369332"/>
          </a:xfrm>
          <a:prstGeom prst="rect">
            <a:avLst/>
          </a:prstGeom>
        </p:spPr>
        <p:txBody>
          <a:bodyPr wrap="square">
            <a:spAutoFit/>
          </a:bodyPr>
          <a:lstStyle/>
          <a:p>
            <a:pPr lvl="0"/>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46" name="Oval 45">
            <a:extLst>
              <a:ext uri="{FF2B5EF4-FFF2-40B4-BE49-F238E27FC236}">
                <a16:creationId xmlns:a16="http://schemas.microsoft.com/office/drawing/2014/main" id="{60697908-B1B4-4229-DC54-75AC99237E3D}"/>
              </a:ext>
            </a:extLst>
          </p:cNvPr>
          <p:cNvSpPr/>
          <p:nvPr/>
        </p:nvSpPr>
        <p:spPr>
          <a:xfrm>
            <a:off x="5799335" y="2768075"/>
            <a:ext cx="169066" cy="16906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F9F0854-5686-A1EA-4A12-0FC6F4ED7531}"/>
              </a:ext>
            </a:extLst>
          </p:cNvPr>
          <p:cNvSpPr/>
          <p:nvPr/>
        </p:nvSpPr>
        <p:spPr>
          <a:xfrm>
            <a:off x="5611000" y="2435580"/>
            <a:ext cx="874420" cy="369332"/>
          </a:xfrm>
          <a:prstGeom prst="rect">
            <a:avLst/>
          </a:prstGeom>
        </p:spPr>
        <p:txBody>
          <a:bodyPr wrap="square">
            <a:spAutoFit/>
          </a:bodyPr>
          <a:lstStyle/>
          <a:p>
            <a:pPr lvl="0"/>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50" name="Rectangle 49">
            <a:extLst>
              <a:ext uri="{FF2B5EF4-FFF2-40B4-BE49-F238E27FC236}">
                <a16:creationId xmlns:a16="http://schemas.microsoft.com/office/drawing/2014/main" id="{6F887302-D63B-B7E4-CEEF-9CEEC8811966}"/>
              </a:ext>
            </a:extLst>
          </p:cNvPr>
          <p:cNvSpPr/>
          <p:nvPr/>
        </p:nvSpPr>
        <p:spPr>
          <a:xfrm>
            <a:off x="1560242" y="3856999"/>
            <a:ext cx="874420" cy="369332"/>
          </a:xfrm>
          <a:prstGeom prst="rect">
            <a:avLst/>
          </a:prstGeom>
        </p:spPr>
        <p:txBody>
          <a:bodyPr wrap="square">
            <a:spAutoFit/>
          </a:bodyPr>
          <a:lstStyle/>
          <a:p>
            <a: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𝛽,C</a:t>
            </a:r>
            <a:r>
              <a:rPr lang="en-US"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53" name="Rectangle 52">
            <a:extLst>
              <a:ext uri="{FF2B5EF4-FFF2-40B4-BE49-F238E27FC236}">
                <a16:creationId xmlns:a16="http://schemas.microsoft.com/office/drawing/2014/main" id="{F2B1761E-AD41-5D96-3DDB-79EAB2847C31}"/>
              </a:ext>
            </a:extLst>
          </p:cNvPr>
          <p:cNvSpPr/>
          <p:nvPr/>
        </p:nvSpPr>
        <p:spPr>
          <a:xfrm>
            <a:off x="4924915" y="3045210"/>
            <a:ext cx="874420" cy="369332"/>
          </a:xfrm>
          <a:prstGeom prst="rect">
            <a:avLst/>
          </a:prstGeom>
        </p:spPr>
        <p:txBody>
          <a:bodyPr wrap="square">
            <a:spAutoFit/>
          </a:bodyPr>
          <a:lstStyle/>
          <a:p>
            <a: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𝛽,C</a:t>
            </a:r>
            <a:r>
              <a:rPr lang="en-US"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4" name="5-Point Star 3">
            <a:extLst>
              <a:ext uri="{FF2B5EF4-FFF2-40B4-BE49-F238E27FC236}">
                <a16:creationId xmlns:a16="http://schemas.microsoft.com/office/drawing/2014/main" id="{1C0D8330-6C00-1440-CBF6-F0045DE2225F}"/>
              </a:ext>
            </a:extLst>
          </p:cNvPr>
          <p:cNvSpPr/>
          <p:nvPr/>
        </p:nvSpPr>
        <p:spPr>
          <a:xfrm>
            <a:off x="5148966" y="3432412"/>
            <a:ext cx="270396" cy="270396"/>
          </a:xfrm>
          <a:prstGeom prst="star5">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2053BF70-3761-FD72-5AEF-99240C2DF02C}"/>
              </a:ext>
            </a:extLst>
          </p:cNvPr>
          <p:cNvSpPr/>
          <p:nvPr/>
        </p:nvSpPr>
        <p:spPr>
          <a:xfrm>
            <a:off x="6537996" y="3276918"/>
            <a:ext cx="2464335" cy="923330"/>
          </a:xfrm>
          <a:prstGeom prst="rect">
            <a:avLst/>
          </a:prstGeom>
        </p:spPr>
        <p:txBody>
          <a:bodyPr wrap="square">
            <a:spAutoFit/>
          </a:bodyPr>
          <a:lstStyle/>
          <a:p>
            <a: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 x C </a:t>
            </a:r>
            <a:b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grid of pre-computed decisions</a:t>
            </a:r>
          </a:p>
        </p:txBody>
      </p:sp>
      <p:cxnSp>
        <p:nvCxnSpPr>
          <p:cNvPr id="6" name="Straight Connector 5">
            <a:extLst>
              <a:ext uri="{FF2B5EF4-FFF2-40B4-BE49-F238E27FC236}">
                <a16:creationId xmlns:a16="http://schemas.microsoft.com/office/drawing/2014/main" id="{D54EC919-54B7-C85B-1FE3-A4AD91907186}"/>
              </a:ext>
            </a:extLst>
          </p:cNvPr>
          <p:cNvCxnSpPr/>
          <p:nvPr/>
        </p:nvCxnSpPr>
        <p:spPr>
          <a:xfrm>
            <a:off x="4153249" y="2937141"/>
            <a:ext cx="995717" cy="597413"/>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BC11576-EB93-2C4C-9505-8EE9BC2DBCCE}"/>
              </a:ext>
            </a:extLst>
          </p:cNvPr>
          <p:cNvCxnSpPr>
            <a:cxnSpLocks/>
          </p:cNvCxnSpPr>
          <p:nvPr/>
        </p:nvCxnSpPr>
        <p:spPr>
          <a:xfrm flipV="1">
            <a:off x="4153249" y="3657446"/>
            <a:ext cx="1004926" cy="535289"/>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FA34DBD-F4A6-247B-2F5C-A085C023C37B}"/>
              </a:ext>
            </a:extLst>
          </p:cNvPr>
          <p:cNvCxnSpPr>
            <a:cxnSpLocks/>
          </p:cNvCxnSpPr>
          <p:nvPr/>
        </p:nvCxnSpPr>
        <p:spPr>
          <a:xfrm flipV="1">
            <a:off x="5340604" y="2948403"/>
            <a:ext cx="512566" cy="575593"/>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A0DCCC9-F511-F91A-9814-497685D8B263}"/>
              </a:ext>
            </a:extLst>
          </p:cNvPr>
          <p:cNvCxnSpPr>
            <a:cxnSpLocks/>
            <a:endCxn id="44" idx="1"/>
          </p:cNvCxnSpPr>
          <p:nvPr/>
        </p:nvCxnSpPr>
        <p:spPr>
          <a:xfrm>
            <a:off x="5299661" y="3619532"/>
            <a:ext cx="524433" cy="497135"/>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4610811-5DFE-AB69-DBA4-0846F74ECF59}"/>
              </a:ext>
            </a:extLst>
          </p:cNvPr>
          <p:cNvSpPr/>
          <p:nvPr/>
        </p:nvSpPr>
        <p:spPr>
          <a:xfrm>
            <a:off x="1091488" y="2975930"/>
            <a:ext cx="536386" cy="273280"/>
          </a:xfrm>
          <a:prstGeom prst="rect">
            <a:avLst/>
          </a:prstGeom>
        </p:spPr>
        <p:txBody>
          <a:bodyPr wrap="square">
            <a:spAutoFit/>
          </a:bodyPr>
          <a:lstStyle/>
          <a:p>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20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1</a:t>
            </a:r>
            <a:endParaRPr lang="en-US" sz="2000" i="1" baseline="-25000" dirty="0"/>
          </a:p>
        </p:txBody>
      </p:sp>
    </p:spTree>
    <p:extLst>
      <p:ext uri="{BB962C8B-B14F-4D97-AF65-F5344CB8AC3E}">
        <p14:creationId xmlns:p14="http://schemas.microsoft.com/office/powerpoint/2010/main" val="3248363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B6317-6901-9831-459E-593953FC825B}"/>
            </a:ext>
          </a:extLst>
        </p:cNvPr>
        <p:cNvGrpSpPr/>
        <p:nvPr/>
      </p:nvGrpSpPr>
      <p:grpSpPr>
        <a:xfrm>
          <a:off x="0" y="0"/>
          <a:ext cx="0" cy="0"/>
          <a:chOff x="0" y="0"/>
          <a:chExt cx="0" cy="0"/>
        </a:xfrm>
      </p:grpSpPr>
      <p:pic>
        <p:nvPicPr>
          <p:cNvPr id="13" name="Picture 2" descr="A driver for multiple ride-share companies in Manhattan in 2016. An ecosystem of apps has grown to help drivers get the most out of their shifts.">
            <a:extLst>
              <a:ext uri="{FF2B5EF4-FFF2-40B4-BE49-F238E27FC236}">
                <a16:creationId xmlns:a16="http://schemas.microsoft.com/office/drawing/2014/main" id="{D1269603-3487-3535-6157-DF971554E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747" y="1436602"/>
            <a:ext cx="4231910" cy="2821273"/>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4E343780-BC5E-D238-5219-603005B1B54A}"/>
              </a:ext>
            </a:extLst>
          </p:cNvPr>
          <p:cNvSpPr/>
          <p:nvPr/>
        </p:nvSpPr>
        <p:spPr>
          <a:xfrm>
            <a:off x="5032274" y="2577762"/>
            <a:ext cx="3247344"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“Multihoming”</a:t>
            </a:r>
          </a:p>
        </p:txBody>
      </p:sp>
      <p:pic>
        <p:nvPicPr>
          <p:cNvPr id="6" name="Picture 5">
            <a:extLst>
              <a:ext uri="{FF2B5EF4-FFF2-40B4-BE49-F238E27FC236}">
                <a16:creationId xmlns:a16="http://schemas.microsoft.com/office/drawing/2014/main" id="{C740D098-9BDF-C62E-7155-EB90B5CCA291}"/>
              </a:ext>
            </a:extLst>
          </p:cNvPr>
          <p:cNvPicPr>
            <a:picLocks noChangeAspect="1"/>
          </p:cNvPicPr>
          <p:nvPr/>
        </p:nvPicPr>
        <p:blipFill>
          <a:blip r:embed="rId4"/>
          <a:stretch>
            <a:fillRect/>
          </a:stretch>
        </p:blipFill>
        <p:spPr>
          <a:xfrm>
            <a:off x="2171068" y="4527573"/>
            <a:ext cx="581235" cy="392343"/>
          </a:xfrm>
          <a:prstGeom prst="rect">
            <a:avLst/>
          </a:prstGeom>
        </p:spPr>
      </p:pic>
      <p:pic>
        <p:nvPicPr>
          <p:cNvPr id="12" name="Picture 11">
            <a:extLst>
              <a:ext uri="{FF2B5EF4-FFF2-40B4-BE49-F238E27FC236}">
                <a16:creationId xmlns:a16="http://schemas.microsoft.com/office/drawing/2014/main" id="{E1A43512-F10C-180F-E812-5A12876D845F}"/>
              </a:ext>
            </a:extLst>
          </p:cNvPr>
          <p:cNvPicPr>
            <a:picLocks noChangeAspect="1"/>
          </p:cNvPicPr>
          <p:nvPr/>
        </p:nvPicPr>
        <p:blipFill>
          <a:blip r:embed="rId5"/>
          <a:stretch>
            <a:fillRect/>
          </a:stretch>
        </p:blipFill>
        <p:spPr>
          <a:xfrm>
            <a:off x="3432663" y="5131447"/>
            <a:ext cx="966541" cy="194441"/>
          </a:xfrm>
          <a:prstGeom prst="rect">
            <a:avLst/>
          </a:prstGeom>
        </p:spPr>
      </p:pic>
      <p:pic>
        <p:nvPicPr>
          <p:cNvPr id="14" name="Picture 6" descr="Uber Eats logo and symbol, meaning, history, PNG">
            <a:extLst>
              <a:ext uri="{FF2B5EF4-FFF2-40B4-BE49-F238E27FC236}">
                <a16:creationId xmlns:a16="http://schemas.microsoft.com/office/drawing/2014/main" id="{81952F67-246A-CEF1-2775-684F676C82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9074" y="4941142"/>
            <a:ext cx="1022315" cy="57505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via-logo-b - DC DWV">
            <a:extLst>
              <a:ext uri="{FF2B5EF4-FFF2-40B4-BE49-F238E27FC236}">
                <a16:creationId xmlns:a16="http://schemas.microsoft.com/office/drawing/2014/main" id="{3ECEDAC2-C99B-DD14-D1C1-FA50C58EA4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9131" y="4388465"/>
            <a:ext cx="1374014" cy="6304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wnload GrubHub Logo in SVG Vector or PNG File Format - Logo.wine">
            <a:extLst>
              <a:ext uri="{FF2B5EF4-FFF2-40B4-BE49-F238E27FC236}">
                <a16:creationId xmlns:a16="http://schemas.microsoft.com/office/drawing/2014/main" id="{3732537C-B91D-B115-DA2D-94F75D8416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1370" y="5327032"/>
            <a:ext cx="1123304" cy="74886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90976F02-661F-4C24-6EC5-A7A06EAC6FE4}"/>
              </a:ext>
            </a:extLst>
          </p:cNvPr>
          <p:cNvSpPr/>
          <p:nvPr/>
        </p:nvSpPr>
        <p:spPr>
          <a:xfrm>
            <a:off x="446748" y="609978"/>
            <a:ext cx="6977310"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Recruiting Workers is Hard</a:t>
            </a:r>
            <a:endParaRPr lang="en-US" sz="2800" b="1" dirty="0">
              <a:solidFill>
                <a:srgbClr val="FFC000"/>
              </a:solidFill>
              <a:latin typeface="Helvetica" charset="0"/>
              <a:ea typeface="Helvetica" charset="0"/>
              <a:cs typeface="Helvetica" charset="0"/>
            </a:endParaRPr>
          </a:p>
        </p:txBody>
      </p:sp>
      <p:pic>
        <p:nvPicPr>
          <p:cNvPr id="18" name="Picture 17">
            <a:extLst>
              <a:ext uri="{FF2B5EF4-FFF2-40B4-BE49-F238E27FC236}">
                <a16:creationId xmlns:a16="http://schemas.microsoft.com/office/drawing/2014/main" id="{21B9C63C-3F83-D337-484C-03D19CDF28C6}"/>
              </a:ext>
            </a:extLst>
          </p:cNvPr>
          <p:cNvPicPr>
            <a:picLocks noChangeAspect="1"/>
          </p:cNvPicPr>
          <p:nvPr/>
        </p:nvPicPr>
        <p:blipFill>
          <a:blip r:embed="rId9"/>
          <a:stretch>
            <a:fillRect/>
          </a:stretch>
        </p:blipFill>
        <p:spPr>
          <a:xfrm>
            <a:off x="1782047" y="4319715"/>
            <a:ext cx="6870023" cy="2117368"/>
          </a:xfrm>
          <a:prstGeom prst="rect">
            <a:avLst/>
          </a:prstGeom>
        </p:spPr>
      </p:pic>
      <p:sp>
        <p:nvSpPr>
          <p:cNvPr id="19" name="Rectangle 18">
            <a:extLst>
              <a:ext uri="{FF2B5EF4-FFF2-40B4-BE49-F238E27FC236}">
                <a16:creationId xmlns:a16="http://schemas.microsoft.com/office/drawing/2014/main" id="{A94D277D-FFA4-67FF-570C-5BC3B65750E1}"/>
              </a:ext>
            </a:extLst>
          </p:cNvPr>
          <p:cNvSpPr/>
          <p:nvPr/>
        </p:nvSpPr>
        <p:spPr>
          <a:xfrm>
            <a:off x="25450" y="6596390"/>
            <a:ext cx="6630496" cy="261610"/>
          </a:xfrm>
          <a:prstGeom prst="rect">
            <a:avLst/>
          </a:prstGeom>
        </p:spPr>
        <p:txBody>
          <a:bodyPr wrap="square">
            <a:spAutoFit/>
          </a:bodyPr>
          <a:lstStyle/>
          <a:p>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https://</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www.theverge.com</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/2018/8/8/17661374/uber-</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lyft</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nyc</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-cap-vote-city-council-new-</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york</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-taxi</a:t>
            </a:r>
          </a:p>
        </p:txBody>
      </p:sp>
      <p:sp>
        <p:nvSpPr>
          <p:cNvPr id="9" name="Rectangle 8">
            <a:extLst>
              <a:ext uri="{FF2B5EF4-FFF2-40B4-BE49-F238E27FC236}">
                <a16:creationId xmlns:a16="http://schemas.microsoft.com/office/drawing/2014/main" id="{0002A9DA-B0AF-2689-184B-052397ACE034}"/>
              </a:ext>
            </a:extLst>
          </p:cNvPr>
          <p:cNvSpPr/>
          <p:nvPr/>
        </p:nvSpPr>
        <p:spPr>
          <a:xfrm>
            <a:off x="0" y="-158262"/>
            <a:ext cx="9226062" cy="7174523"/>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C4CEEEF-A49C-A8DB-DE83-CC7BFAA0A773}"/>
              </a:ext>
            </a:extLst>
          </p:cNvPr>
          <p:cNvSpPr/>
          <p:nvPr/>
        </p:nvSpPr>
        <p:spPr>
          <a:xfrm>
            <a:off x="2123157" y="1617319"/>
            <a:ext cx="4849962" cy="692497"/>
          </a:xfrm>
          <a:prstGeom prst="rect">
            <a:avLst/>
          </a:prstGeom>
          <a:solidFill>
            <a:srgbClr val="C00000"/>
          </a:solidFill>
        </p:spPr>
        <p:txBody>
          <a:bodyPr wrap="square">
            <a:spAutoFit/>
          </a:bodyPr>
          <a:lstStyle/>
          <a:p>
            <a:pPr algn="ctr"/>
            <a:r>
              <a:rPr lang="en-US" sz="3900" b="1" dirty="0">
                <a:solidFill>
                  <a:schemeClr val="bg1"/>
                </a:solidFill>
                <a:latin typeface="Helvetica" charset="0"/>
                <a:ea typeface="Helvetica" charset="0"/>
                <a:cs typeface="Helvetica" charset="0"/>
              </a:rPr>
              <a:t>How workers make</a:t>
            </a:r>
            <a:endParaRPr lang="en-US" sz="3900" b="1" i="1" dirty="0">
              <a:solidFill>
                <a:schemeClr val="bg1"/>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1274974D-EDBE-3E2C-1AE4-4096082C140F}"/>
              </a:ext>
            </a:extLst>
          </p:cNvPr>
          <p:cNvSpPr/>
          <p:nvPr/>
        </p:nvSpPr>
        <p:spPr>
          <a:xfrm>
            <a:off x="1416919" y="2309816"/>
            <a:ext cx="6262438" cy="692497"/>
          </a:xfrm>
          <a:prstGeom prst="rect">
            <a:avLst/>
          </a:prstGeom>
          <a:solidFill>
            <a:srgbClr val="C00000"/>
          </a:solidFill>
        </p:spPr>
        <p:txBody>
          <a:bodyPr wrap="square">
            <a:spAutoFit/>
          </a:bodyPr>
          <a:lstStyle/>
          <a:p>
            <a:pPr algn="ctr"/>
            <a:r>
              <a:rPr lang="en-US" sz="3900" b="1" dirty="0">
                <a:solidFill>
                  <a:schemeClr val="bg1"/>
                </a:solidFill>
                <a:latin typeface="Helvetica" charset="0"/>
                <a:ea typeface="Helvetica" charset="0"/>
                <a:cs typeface="Helvetica" charset="0"/>
              </a:rPr>
              <a:t>multihoming decisions?</a:t>
            </a:r>
            <a:endParaRPr lang="en-US" sz="3900" b="1" i="1" dirty="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7602309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48D3BF6-D11F-9969-F843-5FCB3F1C6F0D}"/>
            </a:ext>
          </a:extLst>
        </p:cNvPr>
        <p:cNvGrpSpPr/>
        <p:nvPr/>
      </p:nvGrpSpPr>
      <p:grpSpPr>
        <a:xfrm>
          <a:off x="0" y="0"/>
          <a:ext cx="0" cy="0"/>
          <a:chOff x="0" y="0"/>
          <a:chExt cx="0" cy="0"/>
        </a:xfrm>
      </p:grpSpPr>
      <p:pic>
        <p:nvPicPr>
          <p:cNvPr id="39" name="Picture 2">
            <a:extLst>
              <a:ext uri="{FF2B5EF4-FFF2-40B4-BE49-F238E27FC236}">
                <a16:creationId xmlns:a16="http://schemas.microsoft.com/office/drawing/2014/main" id="{85AA9729-9B71-7C45-46A9-4102BDB180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776" b="50613"/>
          <a:stretch/>
        </p:blipFill>
        <p:spPr bwMode="auto">
          <a:xfrm>
            <a:off x="1359681" y="2804912"/>
            <a:ext cx="760665" cy="91947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FAD6B362-4BA5-705D-397F-90FE2A1FD545}"/>
              </a:ext>
            </a:extLst>
          </p:cNvPr>
          <p:cNvSpPr/>
          <p:nvPr/>
        </p:nvSpPr>
        <p:spPr>
          <a:xfrm>
            <a:off x="446747" y="609978"/>
            <a:ext cx="5548940"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Simulating Decisions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59C7B5BC-A739-A5E9-6AF7-2D3CF437F59D}"/>
              </a:ext>
            </a:extLst>
          </p:cNvPr>
          <p:cNvSpPr/>
          <p:nvPr/>
        </p:nvSpPr>
        <p:spPr>
          <a:xfrm>
            <a:off x="702778" y="1600268"/>
            <a:ext cx="5414793" cy="400110"/>
          </a:xfrm>
          <a:prstGeom prst="rect">
            <a:avLst/>
          </a:prstGeom>
        </p:spPr>
        <p:txBody>
          <a:bodyPr wrap="square">
            <a:spAutoFit/>
          </a:bodyPr>
          <a:lstStyle/>
          <a:p>
            <a:pPr lvl="0"/>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For a given  	</a:t>
            </a:r>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507BD0C9-68E2-9018-5491-BD0E3D4647CC}"/>
                  </a:ext>
                </a:extLst>
              </p:cNvPr>
              <p:cNvSpPr/>
              <p:nvPr/>
            </p:nvSpPr>
            <p:spPr>
              <a:xfrm>
                <a:off x="2057716" y="1596175"/>
                <a:ext cx="1722331" cy="40011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𝜽</m:t>
                      </m:r>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 (</m:t>
                      </m:r>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𝜷</m:t>
                      </m:r>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m:t>
                      </m:r>
                      <m:r>
                        <a:rPr lang="en-US" sz="2000" b="1" i="1">
                          <a:latin typeface="Cambria Math" panose="02040503050406030204" pitchFamily="18" charset="0"/>
                          <a:ea typeface="Cambria Math" panose="02040503050406030204" pitchFamily="18" charset="0"/>
                          <a:cs typeface="CMU Sans Serif Medium" panose="02000603000000000000" pitchFamily="2" charset="0"/>
                        </a:rPr>
                        <m:t>𝝁</m:t>
                      </m:r>
                      <m:r>
                        <a:rPr lang="en-US" sz="2000" b="1" i="1">
                          <a:latin typeface="Cambria Math" panose="02040503050406030204" pitchFamily="18" charset="0"/>
                          <a:ea typeface="Cambria Math" panose="02040503050406030204" pitchFamily="18" charset="0"/>
                          <a:cs typeface="CMU Sans Serif Medium" panose="02000603000000000000" pitchFamily="2" charset="0"/>
                        </a:rPr>
                        <m:t>,</m:t>
                      </m:r>
                      <m:r>
                        <a:rPr lang="en-US" sz="2000" b="1" i="1">
                          <a:latin typeface="Cambria Math" panose="02040503050406030204" pitchFamily="18" charset="0"/>
                          <a:ea typeface="Cambria Math" panose="02040503050406030204" pitchFamily="18" charset="0"/>
                          <a:cs typeface="CMU Sans Serif Medium" panose="02000603000000000000" pitchFamily="2" charset="0"/>
                        </a:rPr>
                        <m:t>𝝈</m:t>
                      </m:r>
                      <m:r>
                        <a:rPr lang="en-US" sz="2000" b="1" i="1" smtClean="0">
                          <a:latin typeface="Cambria Math" panose="02040503050406030204" pitchFamily="18" charset="0"/>
                          <a:ea typeface="Cambria Math" panose="02040503050406030204" pitchFamily="18" charset="0"/>
                          <a:cs typeface="CMU Sans Serif Medium" panose="02000603000000000000" pitchFamily="2" charset="0"/>
                        </a:rPr>
                        <m:t>)</m:t>
                      </m:r>
                    </m:oMath>
                  </m:oMathPara>
                </a14:m>
                <a:endPar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mc:Choice>
        <mc:Fallback>
          <p:sp>
            <p:nvSpPr>
              <p:cNvPr id="9" name="Rectangle 8">
                <a:extLst>
                  <a:ext uri="{FF2B5EF4-FFF2-40B4-BE49-F238E27FC236}">
                    <a16:creationId xmlns:a16="http://schemas.microsoft.com/office/drawing/2014/main" id="{507BD0C9-68E2-9018-5491-BD0E3D4647CC}"/>
                  </a:ext>
                </a:extLst>
              </p:cNvPr>
              <p:cNvSpPr>
                <a:spLocks noRot="1" noChangeAspect="1" noMove="1" noResize="1" noEditPoints="1" noAdjustHandles="1" noChangeArrowheads="1" noChangeShapeType="1" noTextEdit="1"/>
              </p:cNvSpPr>
              <p:nvPr/>
            </p:nvSpPr>
            <p:spPr>
              <a:xfrm>
                <a:off x="2057716" y="1596175"/>
                <a:ext cx="1722331" cy="400110"/>
              </a:xfrm>
              <a:prstGeom prst="rect">
                <a:avLst/>
              </a:prstGeom>
              <a:blipFill>
                <a:blip r:embed="rId4"/>
                <a:stretch>
                  <a:fillRect b="-15625"/>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3837679D-7864-D229-0DB9-F497F3CA9F7B}"/>
              </a:ext>
            </a:extLst>
          </p:cNvPr>
          <p:cNvSpPr/>
          <p:nvPr/>
        </p:nvSpPr>
        <p:spPr>
          <a:xfrm>
            <a:off x="3984183" y="1596175"/>
            <a:ext cx="5287312" cy="400110"/>
          </a:xfrm>
          <a:prstGeom prst="rect">
            <a:avLst/>
          </a:prstGeom>
        </p:spPr>
        <p:txBody>
          <a:bodyPr wrap="square">
            <a:spAutoFit/>
          </a:bodyPr>
          <a:lstStyle/>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Draw all C</a:t>
            </a:r>
            <a:r>
              <a:rPr lang="en-US" baseline="-25000" dirty="0">
                <a:latin typeface="CMU Sans Serif Medium" panose="02000603000000000000" pitchFamily="2" charset="0"/>
                <a:ea typeface="CMU Sans Serif Medium" panose="02000603000000000000" pitchFamily="2" charset="0"/>
                <a:cs typeface="CMU Sans Serif Medium" panose="02000603000000000000" pitchFamily="2" charset="0"/>
              </a:rPr>
              <a:t>i</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from </a:t>
            </a:r>
            <a:r>
              <a:rPr lang="en-US" sz="2000" dirty="0" err="1">
                <a:latin typeface="CMU Sans Serif Medium" panose="02000603000000000000" pitchFamily="2" charset="0"/>
                <a:ea typeface="CMU Sans Serif Medium" panose="02000603000000000000" pitchFamily="2" charset="0"/>
                <a:cs typeface="CMU Sans Serif Medium" panose="02000603000000000000" pitchFamily="2" charset="0"/>
              </a:rPr>
              <a:t>TruncatedNormal</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a:t>
            </a:r>
          </a:p>
        </p:txBody>
      </p:sp>
      <p:pic>
        <p:nvPicPr>
          <p:cNvPr id="11" name="Picture 10">
            <a:extLst>
              <a:ext uri="{FF2B5EF4-FFF2-40B4-BE49-F238E27FC236}">
                <a16:creationId xmlns:a16="http://schemas.microsoft.com/office/drawing/2014/main" id="{B3167B17-54EF-8AAA-2A7D-1FEB1BC77F3D}"/>
              </a:ext>
            </a:extLst>
          </p:cNvPr>
          <p:cNvPicPr>
            <a:picLocks noChangeAspect="1"/>
          </p:cNvPicPr>
          <p:nvPr/>
        </p:nvPicPr>
        <p:blipFill>
          <a:blip r:embed="rId5"/>
          <a:stretch>
            <a:fillRect/>
          </a:stretch>
        </p:blipFill>
        <p:spPr>
          <a:xfrm>
            <a:off x="7853825" y="1540319"/>
            <a:ext cx="801108" cy="469614"/>
          </a:xfrm>
          <a:prstGeom prst="rect">
            <a:avLst/>
          </a:prstGeom>
        </p:spPr>
      </p:pic>
      <p:sp>
        <p:nvSpPr>
          <p:cNvPr id="40" name="Rectangle 39">
            <a:extLst>
              <a:ext uri="{FF2B5EF4-FFF2-40B4-BE49-F238E27FC236}">
                <a16:creationId xmlns:a16="http://schemas.microsoft.com/office/drawing/2014/main" id="{85E38806-6873-6365-C0E4-8B43A64B5967}"/>
              </a:ext>
            </a:extLst>
          </p:cNvPr>
          <p:cNvSpPr/>
          <p:nvPr/>
        </p:nvSpPr>
        <p:spPr>
          <a:xfrm>
            <a:off x="3626749" y="2195106"/>
            <a:ext cx="2697364" cy="244032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3" name="Oval 2">
            <a:extLst>
              <a:ext uri="{FF2B5EF4-FFF2-40B4-BE49-F238E27FC236}">
                <a16:creationId xmlns:a16="http://schemas.microsoft.com/office/drawing/2014/main" id="{E6ADC51C-CF5C-2105-A74A-BCF5A37F4B3B}"/>
              </a:ext>
            </a:extLst>
          </p:cNvPr>
          <p:cNvSpPr/>
          <p:nvPr/>
        </p:nvSpPr>
        <p:spPr>
          <a:xfrm>
            <a:off x="3984183" y="2809019"/>
            <a:ext cx="169066" cy="16906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53D4A4E-0384-6187-AA9B-EC7E52D1593D}"/>
              </a:ext>
            </a:extLst>
          </p:cNvPr>
          <p:cNvSpPr/>
          <p:nvPr/>
        </p:nvSpPr>
        <p:spPr>
          <a:xfrm>
            <a:off x="3697580" y="2476524"/>
            <a:ext cx="874420" cy="369332"/>
          </a:xfrm>
          <a:prstGeom prst="rect">
            <a:avLst/>
          </a:prstGeom>
        </p:spPr>
        <p:txBody>
          <a:bodyPr wrap="square">
            <a:spAutoFit/>
          </a:bodyPr>
          <a:lstStyle/>
          <a:p>
            <a:pPr lvl="0"/>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42" name="Oval 41">
            <a:extLst>
              <a:ext uri="{FF2B5EF4-FFF2-40B4-BE49-F238E27FC236}">
                <a16:creationId xmlns:a16="http://schemas.microsoft.com/office/drawing/2014/main" id="{96CE589C-95EE-F747-8AFF-6FCBAB1F873C}"/>
              </a:ext>
            </a:extLst>
          </p:cNvPr>
          <p:cNvSpPr/>
          <p:nvPr/>
        </p:nvSpPr>
        <p:spPr>
          <a:xfrm>
            <a:off x="3984183" y="4091908"/>
            <a:ext cx="169066" cy="16906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A3704DD-95A0-BC58-D0D7-63ED7FDD0D58}"/>
              </a:ext>
            </a:extLst>
          </p:cNvPr>
          <p:cNvSpPr/>
          <p:nvPr/>
        </p:nvSpPr>
        <p:spPr>
          <a:xfrm>
            <a:off x="3697580" y="3759413"/>
            <a:ext cx="874420" cy="369332"/>
          </a:xfrm>
          <a:prstGeom prst="rect">
            <a:avLst/>
          </a:prstGeom>
        </p:spPr>
        <p:txBody>
          <a:bodyPr wrap="square">
            <a:spAutoFit/>
          </a:bodyPr>
          <a:lstStyle/>
          <a:p>
            <a:pPr lvl="0"/>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44" name="Oval 43">
            <a:extLst>
              <a:ext uri="{FF2B5EF4-FFF2-40B4-BE49-F238E27FC236}">
                <a16:creationId xmlns:a16="http://schemas.microsoft.com/office/drawing/2014/main" id="{F1AD5BD4-A1CC-3B07-F7A4-FDC2AD6FE9EB}"/>
              </a:ext>
            </a:extLst>
          </p:cNvPr>
          <p:cNvSpPr/>
          <p:nvPr/>
        </p:nvSpPr>
        <p:spPr>
          <a:xfrm>
            <a:off x="5799335" y="4091908"/>
            <a:ext cx="169066" cy="16906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0254FBC-7960-88D5-9C91-D67FD83DD42A}"/>
              </a:ext>
            </a:extLst>
          </p:cNvPr>
          <p:cNvSpPr/>
          <p:nvPr/>
        </p:nvSpPr>
        <p:spPr>
          <a:xfrm>
            <a:off x="5611000" y="3759413"/>
            <a:ext cx="874420" cy="369332"/>
          </a:xfrm>
          <a:prstGeom prst="rect">
            <a:avLst/>
          </a:prstGeom>
        </p:spPr>
        <p:txBody>
          <a:bodyPr wrap="square">
            <a:spAutoFit/>
          </a:bodyPr>
          <a:lstStyle/>
          <a:p>
            <a:pPr lvl="0"/>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46" name="Oval 45">
            <a:extLst>
              <a:ext uri="{FF2B5EF4-FFF2-40B4-BE49-F238E27FC236}">
                <a16:creationId xmlns:a16="http://schemas.microsoft.com/office/drawing/2014/main" id="{F3833D59-B9A6-E6EC-1688-DD0784E21647}"/>
              </a:ext>
            </a:extLst>
          </p:cNvPr>
          <p:cNvSpPr/>
          <p:nvPr/>
        </p:nvSpPr>
        <p:spPr>
          <a:xfrm>
            <a:off x="5799335" y="2768075"/>
            <a:ext cx="169066" cy="169066"/>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0FD8535-55B5-988B-1B94-25A1F4C8073C}"/>
              </a:ext>
            </a:extLst>
          </p:cNvPr>
          <p:cNvSpPr/>
          <p:nvPr/>
        </p:nvSpPr>
        <p:spPr>
          <a:xfrm>
            <a:off x="5611000" y="2435580"/>
            <a:ext cx="874420" cy="369332"/>
          </a:xfrm>
          <a:prstGeom prst="rect">
            <a:avLst/>
          </a:prstGeom>
        </p:spPr>
        <p:txBody>
          <a:bodyPr wrap="square">
            <a:spAutoFit/>
          </a:bodyPr>
          <a:lstStyle/>
          <a:p>
            <a:pPr lvl="0"/>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50" name="Rectangle 49">
            <a:extLst>
              <a:ext uri="{FF2B5EF4-FFF2-40B4-BE49-F238E27FC236}">
                <a16:creationId xmlns:a16="http://schemas.microsoft.com/office/drawing/2014/main" id="{86FD7EDE-784E-EA88-7804-F86138B74EEC}"/>
              </a:ext>
            </a:extLst>
          </p:cNvPr>
          <p:cNvSpPr/>
          <p:nvPr/>
        </p:nvSpPr>
        <p:spPr>
          <a:xfrm>
            <a:off x="1560242" y="3856999"/>
            <a:ext cx="874420" cy="369332"/>
          </a:xfrm>
          <a:prstGeom prst="rect">
            <a:avLst/>
          </a:prstGeom>
        </p:spPr>
        <p:txBody>
          <a:bodyPr wrap="square">
            <a:spAutoFit/>
          </a:bodyPr>
          <a:lstStyle/>
          <a:p>
            <a: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𝛽,C</a:t>
            </a:r>
            <a:r>
              <a:rPr lang="en-US"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51" name="Rectangle 50">
            <a:extLst>
              <a:ext uri="{FF2B5EF4-FFF2-40B4-BE49-F238E27FC236}">
                <a16:creationId xmlns:a16="http://schemas.microsoft.com/office/drawing/2014/main" id="{C54576FC-D868-CB3E-D8E7-A574DFED3886}"/>
              </a:ext>
            </a:extLst>
          </p:cNvPr>
          <p:cNvSpPr/>
          <p:nvPr/>
        </p:nvSpPr>
        <p:spPr>
          <a:xfrm>
            <a:off x="2197688" y="5297925"/>
            <a:ext cx="2424975" cy="646331"/>
          </a:xfrm>
          <a:prstGeom prst="rect">
            <a:avLst/>
          </a:prstGeom>
        </p:spPr>
        <p:txBody>
          <a:bodyPr wrap="square">
            <a:spAutoFit/>
          </a:bodyPr>
          <a:lstStyle/>
          <a:p>
            <a:pPr lvl="0"/>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 Linear </a:t>
            </a:r>
            <a:b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	Interpolation</a:t>
            </a:r>
            <a:endParaRPr lang="en-US" i="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 name="5-Point Star 3">
            <a:extLst>
              <a:ext uri="{FF2B5EF4-FFF2-40B4-BE49-F238E27FC236}">
                <a16:creationId xmlns:a16="http://schemas.microsoft.com/office/drawing/2014/main" id="{7D265D4B-49EA-2331-08E1-B13965A57B96}"/>
              </a:ext>
            </a:extLst>
          </p:cNvPr>
          <p:cNvSpPr/>
          <p:nvPr/>
        </p:nvSpPr>
        <p:spPr>
          <a:xfrm>
            <a:off x="5148966" y="3432412"/>
            <a:ext cx="270396" cy="270396"/>
          </a:xfrm>
          <a:prstGeom prst="star5">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A9214DFB-FD6B-578C-8D74-3B6D4FB5328D}"/>
              </a:ext>
            </a:extLst>
          </p:cNvPr>
          <p:cNvSpPr/>
          <p:nvPr/>
        </p:nvSpPr>
        <p:spPr>
          <a:xfrm>
            <a:off x="6537996" y="3276918"/>
            <a:ext cx="2464335" cy="923330"/>
          </a:xfrm>
          <a:prstGeom prst="rect">
            <a:avLst/>
          </a:prstGeom>
        </p:spPr>
        <p:txBody>
          <a:bodyPr wrap="square">
            <a:spAutoFit/>
          </a:bodyPr>
          <a:lstStyle/>
          <a:p>
            <a: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 x C </a:t>
            </a:r>
            <a:b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grid of pre-computed decisions</a:t>
            </a:r>
          </a:p>
        </p:txBody>
      </p:sp>
      <p:cxnSp>
        <p:nvCxnSpPr>
          <p:cNvPr id="6" name="Straight Connector 5">
            <a:extLst>
              <a:ext uri="{FF2B5EF4-FFF2-40B4-BE49-F238E27FC236}">
                <a16:creationId xmlns:a16="http://schemas.microsoft.com/office/drawing/2014/main" id="{4ABFA75D-5B1D-E866-3508-F5034582223D}"/>
              </a:ext>
            </a:extLst>
          </p:cNvPr>
          <p:cNvCxnSpPr/>
          <p:nvPr/>
        </p:nvCxnSpPr>
        <p:spPr>
          <a:xfrm>
            <a:off x="4153249" y="2937141"/>
            <a:ext cx="995717" cy="597413"/>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DA2755C-EA15-5630-6E68-B55EABD11461}"/>
              </a:ext>
            </a:extLst>
          </p:cNvPr>
          <p:cNvCxnSpPr>
            <a:cxnSpLocks/>
          </p:cNvCxnSpPr>
          <p:nvPr/>
        </p:nvCxnSpPr>
        <p:spPr>
          <a:xfrm flipV="1">
            <a:off x="4153249" y="3657446"/>
            <a:ext cx="1004926" cy="535289"/>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2C7A6DA-E7FF-DDA2-5D01-83B2636F32C6}"/>
              </a:ext>
            </a:extLst>
          </p:cNvPr>
          <p:cNvCxnSpPr>
            <a:cxnSpLocks/>
          </p:cNvCxnSpPr>
          <p:nvPr/>
        </p:nvCxnSpPr>
        <p:spPr>
          <a:xfrm flipV="1">
            <a:off x="5340604" y="2948403"/>
            <a:ext cx="512566" cy="575593"/>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E167E9B-A256-4095-AEEE-19BB8DA8D8D1}"/>
              </a:ext>
            </a:extLst>
          </p:cNvPr>
          <p:cNvCxnSpPr>
            <a:cxnSpLocks/>
            <a:endCxn id="44" idx="1"/>
          </p:cNvCxnSpPr>
          <p:nvPr/>
        </p:nvCxnSpPr>
        <p:spPr>
          <a:xfrm>
            <a:off x="5299661" y="3619532"/>
            <a:ext cx="524433" cy="497135"/>
          </a:xfrm>
          <a:prstGeom prst="line">
            <a:avLst/>
          </a:prstGeom>
          <a:ln w="1905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8C57A6C-E2C7-190C-50DC-42ACCCDC6C0B}"/>
              </a:ext>
            </a:extLst>
          </p:cNvPr>
          <p:cNvSpPr/>
          <p:nvPr/>
        </p:nvSpPr>
        <p:spPr>
          <a:xfrm>
            <a:off x="4381112" y="5280744"/>
            <a:ext cx="1016324" cy="91947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H x L</a:t>
            </a:r>
          </a:p>
        </p:txBody>
      </p:sp>
      <p:sp>
        <p:nvSpPr>
          <p:cNvPr id="64" name="Rectangle 63">
            <a:extLst>
              <a:ext uri="{FF2B5EF4-FFF2-40B4-BE49-F238E27FC236}">
                <a16:creationId xmlns:a16="http://schemas.microsoft.com/office/drawing/2014/main" id="{8873698A-EF52-6F1C-1A1D-7A002AAD4A16}"/>
              </a:ext>
            </a:extLst>
          </p:cNvPr>
          <p:cNvSpPr/>
          <p:nvPr/>
        </p:nvSpPr>
        <p:spPr>
          <a:xfrm>
            <a:off x="4544942" y="4940241"/>
            <a:ext cx="874420" cy="369332"/>
          </a:xfrm>
          <a:prstGeom prst="rect">
            <a:avLst/>
          </a:prstGeom>
        </p:spPr>
        <p:txBody>
          <a:bodyPr wrap="square">
            <a:spAutoFit/>
          </a:bodyPr>
          <a:lstStyle/>
          <a:p>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73" name="Rectangle 72">
            <a:extLst>
              <a:ext uri="{FF2B5EF4-FFF2-40B4-BE49-F238E27FC236}">
                <a16:creationId xmlns:a16="http://schemas.microsoft.com/office/drawing/2014/main" id="{9099A637-BF4F-C543-382C-4C190627707C}"/>
              </a:ext>
            </a:extLst>
          </p:cNvPr>
          <p:cNvSpPr/>
          <p:nvPr/>
        </p:nvSpPr>
        <p:spPr>
          <a:xfrm>
            <a:off x="5486581" y="5280744"/>
            <a:ext cx="1016324" cy="91947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H x L</a:t>
            </a:r>
          </a:p>
        </p:txBody>
      </p:sp>
      <p:sp>
        <p:nvSpPr>
          <p:cNvPr id="74" name="Rectangle 73">
            <a:extLst>
              <a:ext uri="{FF2B5EF4-FFF2-40B4-BE49-F238E27FC236}">
                <a16:creationId xmlns:a16="http://schemas.microsoft.com/office/drawing/2014/main" id="{C0C3E3CC-EB56-194D-2B2B-23DBB6D11C07}"/>
              </a:ext>
            </a:extLst>
          </p:cNvPr>
          <p:cNvSpPr/>
          <p:nvPr/>
        </p:nvSpPr>
        <p:spPr>
          <a:xfrm>
            <a:off x="5650411" y="4940241"/>
            <a:ext cx="874420" cy="369332"/>
          </a:xfrm>
          <a:prstGeom prst="rect">
            <a:avLst/>
          </a:prstGeom>
        </p:spPr>
        <p:txBody>
          <a:bodyPr wrap="square">
            <a:spAutoFit/>
          </a:bodyPr>
          <a:lstStyle/>
          <a:p>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75" name="Rectangle 74">
            <a:extLst>
              <a:ext uri="{FF2B5EF4-FFF2-40B4-BE49-F238E27FC236}">
                <a16:creationId xmlns:a16="http://schemas.microsoft.com/office/drawing/2014/main" id="{B3A24F00-E7F1-7C30-20C1-5C9FB44D092B}"/>
              </a:ext>
            </a:extLst>
          </p:cNvPr>
          <p:cNvSpPr/>
          <p:nvPr/>
        </p:nvSpPr>
        <p:spPr>
          <a:xfrm>
            <a:off x="6592049" y="5280744"/>
            <a:ext cx="1016324" cy="91947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H x L</a:t>
            </a:r>
          </a:p>
        </p:txBody>
      </p:sp>
      <p:sp>
        <p:nvSpPr>
          <p:cNvPr id="76" name="Rectangle 75">
            <a:extLst>
              <a:ext uri="{FF2B5EF4-FFF2-40B4-BE49-F238E27FC236}">
                <a16:creationId xmlns:a16="http://schemas.microsoft.com/office/drawing/2014/main" id="{C20A75B0-F66D-1BAA-963A-DE460C498CE6}"/>
              </a:ext>
            </a:extLst>
          </p:cNvPr>
          <p:cNvSpPr/>
          <p:nvPr/>
        </p:nvSpPr>
        <p:spPr>
          <a:xfrm>
            <a:off x="6755879" y="4940241"/>
            <a:ext cx="874420" cy="369332"/>
          </a:xfrm>
          <a:prstGeom prst="rect">
            <a:avLst/>
          </a:prstGeom>
        </p:spPr>
        <p:txBody>
          <a:bodyPr wrap="square">
            <a:spAutoFit/>
          </a:bodyPr>
          <a:lstStyle/>
          <a:p>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77" name="Rectangle 76">
            <a:extLst>
              <a:ext uri="{FF2B5EF4-FFF2-40B4-BE49-F238E27FC236}">
                <a16:creationId xmlns:a16="http://schemas.microsoft.com/office/drawing/2014/main" id="{92C556D2-704C-15E8-9233-B61163F8CF96}"/>
              </a:ext>
            </a:extLst>
          </p:cNvPr>
          <p:cNvSpPr/>
          <p:nvPr/>
        </p:nvSpPr>
        <p:spPr>
          <a:xfrm>
            <a:off x="7683870" y="5280744"/>
            <a:ext cx="1016324" cy="91947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H x L</a:t>
            </a:r>
          </a:p>
        </p:txBody>
      </p:sp>
      <p:sp>
        <p:nvSpPr>
          <p:cNvPr id="78" name="Rectangle 77">
            <a:extLst>
              <a:ext uri="{FF2B5EF4-FFF2-40B4-BE49-F238E27FC236}">
                <a16:creationId xmlns:a16="http://schemas.microsoft.com/office/drawing/2014/main" id="{CCC95C5A-50F0-D6A5-961A-8DADDA1C29B2}"/>
              </a:ext>
            </a:extLst>
          </p:cNvPr>
          <p:cNvSpPr/>
          <p:nvPr/>
        </p:nvSpPr>
        <p:spPr>
          <a:xfrm>
            <a:off x="7847700" y="4940241"/>
            <a:ext cx="874420" cy="369332"/>
          </a:xfrm>
          <a:prstGeom prst="rect">
            <a:avLst/>
          </a:prstGeom>
        </p:spPr>
        <p:txBody>
          <a:bodyPr wrap="square">
            <a:spAutoFit/>
          </a:bodyPr>
          <a:lstStyle/>
          <a:p>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r>
              <a:rPr lang="en-US" i="1"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t>
            </a:r>
            <a:r>
              <a:rPr lang="en-US" i="1"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79" name="Rectangle 78">
            <a:extLst>
              <a:ext uri="{FF2B5EF4-FFF2-40B4-BE49-F238E27FC236}">
                <a16:creationId xmlns:a16="http://schemas.microsoft.com/office/drawing/2014/main" id="{40A3A63F-4903-E09B-B8DB-25B39195C557}"/>
              </a:ext>
            </a:extLst>
          </p:cNvPr>
          <p:cNvSpPr/>
          <p:nvPr/>
        </p:nvSpPr>
        <p:spPr>
          <a:xfrm>
            <a:off x="4021187" y="5339398"/>
            <a:ext cx="714587" cy="830997"/>
          </a:xfrm>
          <a:prstGeom prst="rect">
            <a:avLst/>
          </a:prstGeom>
        </p:spPr>
        <p:txBody>
          <a:bodyPr wrap="square">
            <a:spAutoFit/>
          </a:bodyPr>
          <a:lstStyle/>
          <a:p>
            <a:pPr lvl="0"/>
            <a:r>
              <a:rPr lang="en-US" sz="4800" dirty="0">
                <a:latin typeface="CMU Sans Serif Medium" panose="02000603000000000000" pitchFamily="2" charset="0"/>
                <a:ea typeface="CMU Sans Serif Medium" panose="02000603000000000000" pitchFamily="2" charset="0"/>
                <a:cs typeface="CMU Sans Serif Medium" panose="02000603000000000000" pitchFamily="2" charset="0"/>
              </a:rPr>
              <a:t>(</a:t>
            </a:r>
            <a:endParaRPr lang="en-US" sz="4800" i="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80" name="Rectangle 79">
            <a:extLst>
              <a:ext uri="{FF2B5EF4-FFF2-40B4-BE49-F238E27FC236}">
                <a16:creationId xmlns:a16="http://schemas.microsoft.com/office/drawing/2014/main" id="{AEDAF7BB-DB6C-A65F-0F4D-4858A487A446}"/>
              </a:ext>
            </a:extLst>
          </p:cNvPr>
          <p:cNvSpPr/>
          <p:nvPr/>
        </p:nvSpPr>
        <p:spPr>
          <a:xfrm>
            <a:off x="8654933" y="5339398"/>
            <a:ext cx="714587" cy="830997"/>
          </a:xfrm>
          <a:prstGeom prst="rect">
            <a:avLst/>
          </a:prstGeom>
        </p:spPr>
        <p:txBody>
          <a:bodyPr wrap="square">
            <a:spAutoFit/>
          </a:bodyPr>
          <a:lstStyle/>
          <a:p>
            <a:pPr lvl="0"/>
            <a:r>
              <a:rPr lang="en-US" sz="4800" dirty="0">
                <a:latin typeface="CMU Sans Serif Medium" panose="02000603000000000000" pitchFamily="2" charset="0"/>
                <a:ea typeface="CMU Sans Serif Medium" panose="02000603000000000000" pitchFamily="2" charset="0"/>
                <a:cs typeface="CMU Sans Serif Medium" panose="02000603000000000000" pitchFamily="2" charset="0"/>
              </a:rPr>
              <a:t>)</a:t>
            </a:r>
            <a:endParaRPr lang="en-US" sz="4800" i="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 name="Rectangle 4">
            <a:extLst>
              <a:ext uri="{FF2B5EF4-FFF2-40B4-BE49-F238E27FC236}">
                <a16:creationId xmlns:a16="http://schemas.microsoft.com/office/drawing/2014/main" id="{1C78959A-4E98-ABE9-7A55-2835A16AA9FC}"/>
              </a:ext>
            </a:extLst>
          </p:cNvPr>
          <p:cNvSpPr/>
          <p:nvPr/>
        </p:nvSpPr>
        <p:spPr>
          <a:xfrm>
            <a:off x="4274190" y="6198555"/>
            <a:ext cx="4275129" cy="584775"/>
          </a:xfrm>
          <a:prstGeom prst="rect">
            <a:avLst/>
          </a:prstGeom>
        </p:spPr>
        <p:txBody>
          <a:bodyPr wrap="square">
            <a:spAutoFit/>
          </a:bodyPr>
          <a:lstStyle/>
          <a:p>
            <a:pPr lvl="0"/>
            <a:r>
              <a:rPr lang="en-US" sz="1600" dirty="0">
                <a:solidFill>
                  <a:schemeClr val="accent2">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Distributions of quitting time and location </a:t>
            </a:r>
            <a:br>
              <a:rPr lang="en-US" sz="1600" dirty="0">
                <a:solidFill>
                  <a:schemeClr val="accent2">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accent2">
                    <a:lumMod val="7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for each driver across 100 simulations.</a:t>
            </a:r>
          </a:p>
        </p:txBody>
      </p:sp>
      <p:sp>
        <p:nvSpPr>
          <p:cNvPr id="8" name="Rectangle 7">
            <a:extLst>
              <a:ext uri="{FF2B5EF4-FFF2-40B4-BE49-F238E27FC236}">
                <a16:creationId xmlns:a16="http://schemas.microsoft.com/office/drawing/2014/main" id="{3942A54E-DC10-B5A9-DD31-171578938AD0}"/>
              </a:ext>
            </a:extLst>
          </p:cNvPr>
          <p:cNvSpPr/>
          <p:nvPr/>
        </p:nvSpPr>
        <p:spPr>
          <a:xfrm>
            <a:off x="1091488" y="2975930"/>
            <a:ext cx="536386" cy="273280"/>
          </a:xfrm>
          <a:prstGeom prst="rect">
            <a:avLst/>
          </a:prstGeom>
        </p:spPr>
        <p:txBody>
          <a:bodyPr wrap="square">
            <a:spAutoFit/>
          </a:bodyPr>
          <a:lstStyle/>
          <a:p>
            <a:r>
              <a:rPr lang="en-US" sz="2000" i="1"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C</a:t>
            </a:r>
            <a:r>
              <a:rPr lang="en-US" sz="2000" i="1" baseline="-25000" dirty="0">
                <a:solidFill>
                  <a:prstClr val="black"/>
                </a:solidFill>
                <a:latin typeface="CMU Sans Serif" panose="02000603000000000000" pitchFamily="50" charset="0"/>
                <a:ea typeface="CMU Sans Serif" panose="02000603000000000000" pitchFamily="50" charset="0"/>
                <a:cs typeface="CMU Sans Serif" panose="02000603000000000000" pitchFamily="50" charset="0"/>
              </a:rPr>
              <a:t>1</a:t>
            </a:r>
            <a:endParaRPr lang="en-US" sz="2000" i="1" baseline="-25000" dirty="0"/>
          </a:p>
        </p:txBody>
      </p:sp>
      <p:sp>
        <p:nvSpPr>
          <p:cNvPr id="13" name="Rectangle 12">
            <a:extLst>
              <a:ext uri="{FF2B5EF4-FFF2-40B4-BE49-F238E27FC236}">
                <a16:creationId xmlns:a16="http://schemas.microsoft.com/office/drawing/2014/main" id="{9D0450EF-ACB2-96E1-84CA-0E66BA84FFDB}"/>
              </a:ext>
            </a:extLst>
          </p:cNvPr>
          <p:cNvSpPr/>
          <p:nvPr/>
        </p:nvSpPr>
        <p:spPr>
          <a:xfrm rot="16200000">
            <a:off x="-12941" y="5611723"/>
            <a:ext cx="1296386" cy="228925"/>
          </a:xfrm>
          <a:prstGeom prst="rect">
            <a:avLst/>
          </a:prstGeom>
          <a:solidFill>
            <a:schemeClr val="bg1"/>
          </a:solidFill>
        </p:spPr>
        <p:txBody>
          <a:bodyPr wrap="square">
            <a:spAutoFit/>
          </a:bodyPr>
          <a:lstStyle/>
          <a:p>
            <a:pPr lvl="0" algn="ct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sp>
        <p:nvSpPr>
          <p:cNvPr id="14" name="Rectangle 13">
            <a:extLst>
              <a:ext uri="{FF2B5EF4-FFF2-40B4-BE49-F238E27FC236}">
                <a16:creationId xmlns:a16="http://schemas.microsoft.com/office/drawing/2014/main" id="{B324F7A4-104C-C392-60CC-E2E63C8145EF}"/>
              </a:ext>
            </a:extLst>
          </p:cNvPr>
          <p:cNvSpPr/>
          <p:nvPr/>
        </p:nvSpPr>
        <p:spPr>
          <a:xfrm>
            <a:off x="694769" y="6219194"/>
            <a:ext cx="1296386" cy="276999"/>
          </a:xfrm>
          <a:prstGeom prst="rect">
            <a:avLst/>
          </a:prstGeom>
          <a:solidFill>
            <a:schemeClr val="bg1"/>
          </a:solidFill>
        </p:spPr>
        <p:txBody>
          <a:bodyPr wrap="square">
            <a:spAutoFit/>
          </a:bodyPr>
          <a:lstStyle/>
          <a:p>
            <a:pPr lvl="0" algn="ct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p:sp>
        <p:nvSpPr>
          <p:cNvPr id="15" name="Rectangle 14">
            <a:extLst>
              <a:ext uri="{FF2B5EF4-FFF2-40B4-BE49-F238E27FC236}">
                <a16:creationId xmlns:a16="http://schemas.microsoft.com/office/drawing/2014/main" id="{FCDD2384-D1A9-BB4C-415F-8BCAF2BEEE1B}"/>
              </a:ext>
            </a:extLst>
          </p:cNvPr>
          <p:cNvSpPr/>
          <p:nvPr/>
        </p:nvSpPr>
        <p:spPr>
          <a:xfrm>
            <a:off x="834800" y="5250918"/>
            <a:ext cx="1016324" cy="91947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H x L</a:t>
            </a:r>
          </a:p>
        </p:txBody>
      </p:sp>
      <p:sp>
        <p:nvSpPr>
          <p:cNvPr id="2" name="Rectangle 1">
            <a:extLst>
              <a:ext uri="{FF2B5EF4-FFF2-40B4-BE49-F238E27FC236}">
                <a16:creationId xmlns:a16="http://schemas.microsoft.com/office/drawing/2014/main" id="{CE7D1027-0A97-404F-117A-1B8E1BFC35A4}"/>
              </a:ext>
            </a:extLst>
          </p:cNvPr>
          <p:cNvSpPr/>
          <p:nvPr/>
        </p:nvSpPr>
        <p:spPr>
          <a:xfrm>
            <a:off x="4924915" y="3045210"/>
            <a:ext cx="874420" cy="369332"/>
          </a:xfrm>
          <a:prstGeom prst="rect">
            <a:avLst/>
          </a:prstGeom>
        </p:spPr>
        <p:txBody>
          <a:bodyPr wrap="square">
            <a:spAutoFit/>
          </a:bodyPr>
          <a:lstStyle/>
          <a:p>
            <a:r>
              <a:rPr lang="en-US"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𝛽,C</a:t>
            </a:r>
            <a:r>
              <a:rPr lang="en-US" baseline="-25000" dirty="0">
                <a:solidFill>
                  <a:schemeClr val="accent6">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Tree>
    <p:extLst>
      <p:ext uri="{BB962C8B-B14F-4D97-AF65-F5344CB8AC3E}">
        <p14:creationId xmlns:p14="http://schemas.microsoft.com/office/powerpoint/2010/main" val="1364105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6" y="609978"/>
            <a:ext cx="699908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Gen. Adversarial Networks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B566C6F9-A9A6-4A44-B0BA-596F11D1CDC5}"/>
              </a:ext>
            </a:extLst>
          </p:cNvPr>
          <p:cNvSpPr/>
          <p:nvPr/>
        </p:nvSpPr>
        <p:spPr>
          <a:xfrm>
            <a:off x="6948958" y="46740"/>
            <a:ext cx="2321082" cy="307777"/>
          </a:xfrm>
          <a:prstGeom prst="rect">
            <a:avLst/>
          </a:prstGeom>
        </p:spPr>
        <p:txBody>
          <a:bodyPr wrap="square">
            <a:spAutoFit/>
          </a:bodyPr>
          <a:lstStyle/>
          <a:p>
            <a:pPr lvl="0" algn="ct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Goodfellow et al (2014)</a:t>
            </a:r>
          </a:p>
        </p:txBody>
      </p:sp>
      <p:pic>
        <p:nvPicPr>
          <p:cNvPr id="10" name="Picture 2">
            <a:extLst>
              <a:ext uri="{FF2B5EF4-FFF2-40B4-BE49-F238E27FC236}">
                <a16:creationId xmlns:a16="http://schemas.microsoft.com/office/drawing/2014/main" id="{DCAEE253-8340-644C-A82A-C4584DB92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262" y="1573325"/>
            <a:ext cx="6245476" cy="414955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396EE4B-F620-B14E-8D77-4B605CC9D623}"/>
              </a:ext>
            </a:extLst>
          </p:cNvPr>
          <p:cNvSpPr/>
          <p:nvPr/>
        </p:nvSpPr>
        <p:spPr>
          <a:xfrm>
            <a:off x="2986476" y="3648102"/>
            <a:ext cx="834410" cy="584775"/>
          </a:xfrm>
          <a:prstGeom prst="rect">
            <a:avLst/>
          </a:prstGeom>
        </p:spPr>
        <p:txBody>
          <a:bodyPr wrap="square">
            <a:spAutoFit/>
          </a:bodyPr>
          <a:lstStyle/>
          <a:p>
            <a:pPr lvl="0" algn="ctr"/>
            <a:r>
              <a:rPr lang="en-US" sz="3200" b="1" dirty="0">
                <a:latin typeface="CMU Sans Serif Medium" panose="02000603000000000000" pitchFamily="2" charset="0"/>
                <a:ea typeface="CMU Sans Serif Medium" panose="02000603000000000000" pitchFamily="2" charset="0"/>
                <a:cs typeface="CMU Sans Serif Medium" panose="02000603000000000000" pitchFamily="2" charset="0"/>
              </a:rPr>
              <a:t>“G”</a:t>
            </a:r>
          </a:p>
        </p:txBody>
      </p:sp>
      <p:sp>
        <p:nvSpPr>
          <p:cNvPr id="12" name="Rectangle 11">
            <a:extLst>
              <a:ext uri="{FF2B5EF4-FFF2-40B4-BE49-F238E27FC236}">
                <a16:creationId xmlns:a16="http://schemas.microsoft.com/office/drawing/2014/main" id="{60D11A59-954F-B64B-96B8-5CA7650475F2}"/>
              </a:ext>
            </a:extLst>
          </p:cNvPr>
          <p:cNvSpPr/>
          <p:nvPr/>
        </p:nvSpPr>
        <p:spPr>
          <a:xfrm>
            <a:off x="5729676" y="2289005"/>
            <a:ext cx="834410" cy="584775"/>
          </a:xfrm>
          <a:prstGeom prst="rect">
            <a:avLst/>
          </a:prstGeom>
        </p:spPr>
        <p:txBody>
          <a:bodyPr wrap="square">
            <a:spAutoFit/>
          </a:bodyPr>
          <a:lstStyle/>
          <a:p>
            <a:pPr lvl="0" algn="ctr"/>
            <a:r>
              <a:rPr lang="en-US" sz="3200" b="1" dirty="0">
                <a:latin typeface="CMU Sans Serif Medium" panose="02000603000000000000" pitchFamily="2" charset="0"/>
                <a:ea typeface="CMU Sans Serif Medium" panose="02000603000000000000" pitchFamily="2" charset="0"/>
                <a:cs typeface="CMU Sans Serif Medium" panose="02000603000000000000" pitchFamily="2" charset="0"/>
              </a:rPr>
              <a:t>“D”</a:t>
            </a:r>
          </a:p>
        </p:txBody>
      </p:sp>
      <p:pic>
        <p:nvPicPr>
          <p:cNvPr id="3" name="Picture 2">
            <a:extLst>
              <a:ext uri="{FF2B5EF4-FFF2-40B4-BE49-F238E27FC236}">
                <a16:creationId xmlns:a16="http://schemas.microsoft.com/office/drawing/2014/main" id="{2167F7DD-9278-4A4B-A037-C078B9BF2029}"/>
              </a:ext>
            </a:extLst>
          </p:cNvPr>
          <p:cNvPicPr>
            <a:picLocks noChangeAspect="1"/>
          </p:cNvPicPr>
          <p:nvPr/>
        </p:nvPicPr>
        <p:blipFill>
          <a:blip r:embed="rId4"/>
          <a:stretch>
            <a:fillRect/>
          </a:stretch>
        </p:blipFill>
        <p:spPr>
          <a:xfrm>
            <a:off x="4217927" y="5890462"/>
            <a:ext cx="4692318" cy="571996"/>
          </a:xfrm>
          <a:prstGeom prst="rect">
            <a:avLst/>
          </a:prstGeom>
        </p:spPr>
      </p:pic>
    </p:spTree>
    <p:extLst>
      <p:ext uri="{BB962C8B-B14F-4D97-AF65-F5344CB8AC3E}">
        <p14:creationId xmlns:p14="http://schemas.microsoft.com/office/powerpoint/2010/main" val="19146973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DCAEE253-8340-644C-A82A-C4584DB92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262" y="1573325"/>
            <a:ext cx="6245476" cy="414955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396EE4B-F620-B14E-8D77-4B605CC9D623}"/>
              </a:ext>
            </a:extLst>
          </p:cNvPr>
          <p:cNvSpPr/>
          <p:nvPr/>
        </p:nvSpPr>
        <p:spPr>
          <a:xfrm>
            <a:off x="371263" y="5837099"/>
            <a:ext cx="3500124" cy="584775"/>
          </a:xfrm>
          <a:prstGeom prst="rect">
            <a:avLst/>
          </a:prstGeom>
        </p:spPr>
        <p:txBody>
          <a:bodyPr wrap="square">
            <a:spAutoFit/>
          </a:bodyPr>
          <a:lstStyle/>
          <a:p>
            <a:pPr lvl="0" algn="ctr"/>
            <a:r>
              <a:rPr lang="en-US" sz="3200" b="1" dirty="0">
                <a:latin typeface="CMU Sans Serif Medium" panose="02000603000000000000" pitchFamily="2" charset="0"/>
                <a:ea typeface="CMU Sans Serif Medium" panose="02000603000000000000" pitchFamily="2" charset="0"/>
                <a:cs typeface="CMU Sans Serif Medium" panose="02000603000000000000" pitchFamily="2" charset="0"/>
              </a:rPr>
              <a:t>“G”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 structural model</a:t>
            </a:r>
            <a:endParaRPr lang="en-US" sz="32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2" name="Rectangle 11">
            <a:extLst>
              <a:ext uri="{FF2B5EF4-FFF2-40B4-BE49-F238E27FC236}">
                <a16:creationId xmlns:a16="http://schemas.microsoft.com/office/drawing/2014/main" id="{60D11A59-954F-B64B-96B8-5CA7650475F2}"/>
              </a:ext>
            </a:extLst>
          </p:cNvPr>
          <p:cNvSpPr/>
          <p:nvPr/>
        </p:nvSpPr>
        <p:spPr>
          <a:xfrm>
            <a:off x="1162922" y="2487860"/>
            <a:ext cx="834410" cy="461665"/>
          </a:xfrm>
          <a:prstGeom prst="rect">
            <a:avLst/>
          </a:prstGeom>
        </p:spPr>
        <p:txBody>
          <a:bodyPr wrap="square">
            <a:spAutoFit/>
          </a:bodyPr>
          <a:lstStyle/>
          <a:p>
            <a:pPr lvl="0"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X</a:t>
            </a:r>
          </a:p>
        </p:txBody>
      </p:sp>
      <p:sp>
        <p:nvSpPr>
          <p:cNvPr id="8" name="Rectangle 7">
            <a:extLst>
              <a:ext uri="{FF2B5EF4-FFF2-40B4-BE49-F238E27FC236}">
                <a16:creationId xmlns:a16="http://schemas.microsoft.com/office/drawing/2014/main" id="{70BDDA88-C261-2549-A2CE-579F2D91AD69}"/>
              </a:ext>
            </a:extLst>
          </p:cNvPr>
          <p:cNvSpPr/>
          <p:nvPr/>
        </p:nvSpPr>
        <p:spPr>
          <a:xfrm>
            <a:off x="446746" y="609978"/>
            <a:ext cx="5884605"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Adversarial Estimation</a:t>
            </a:r>
            <a:endParaRPr lang="en-US" sz="2800" b="1" dirty="0">
              <a:solidFill>
                <a:srgbClr val="FFC000"/>
              </a:solidFill>
              <a:latin typeface="Helvetica" charset="0"/>
              <a:ea typeface="Helvetica" charset="0"/>
              <a:cs typeface="Helvetica" charset="0"/>
            </a:endParaRPr>
          </a:p>
        </p:txBody>
      </p:sp>
      <p:sp>
        <p:nvSpPr>
          <p:cNvPr id="9" name="Rectangle 8">
            <a:extLst>
              <a:ext uri="{FF2B5EF4-FFF2-40B4-BE49-F238E27FC236}">
                <a16:creationId xmlns:a16="http://schemas.microsoft.com/office/drawing/2014/main" id="{2AC602CD-BAC5-DB4F-8968-4706FCA960BD}"/>
              </a:ext>
            </a:extLst>
          </p:cNvPr>
          <p:cNvSpPr/>
          <p:nvPr/>
        </p:nvSpPr>
        <p:spPr>
          <a:xfrm>
            <a:off x="5885392" y="78899"/>
            <a:ext cx="3618692" cy="307777"/>
          </a:xfrm>
          <a:prstGeom prst="rect">
            <a:avLst/>
          </a:prstGeom>
        </p:spPr>
        <p:txBody>
          <a:bodyPr wrap="square">
            <a:spAutoFit/>
          </a:bodyPr>
          <a:lstStyle/>
          <a:p>
            <a:pPr lvl="0" algn="ctr"/>
            <a:r>
              <a:rPr lang="en-US" sz="1400" dirty="0" err="1">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Kaji</a:t>
            </a: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Manresa &amp; </a:t>
            </a:r>
            <a:r>
              <a:rPr lang="en-US" sz="1400" dirty="0" err="1">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Pouliot</a:t>
            </a: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(2020)</a:t>
            </a:r>
          </a:p>
        </p:txBody>
      </p:sp>
      <p:pic>
        <p:nvPicPr>
          <p:cNvPr id="13" name="Picture 12" descr="A picture containing drawing&#10;&#10;Description automatically generated">
            <a:extLst>
              <a:ext uri="{FF2B5EF4-FFF2-40B4-BE49-F238E27FC236}">
                <a16:creationId xmlns:a16="http://schemas.microsoft.com/office/drawing/2014/main" id="{E12CC222-1DE7-BE41-AA26-866799D38A9E}"/>
              </a:ext>
            </a:extLst>
          </p:cNvPr>
          <p:cNvPicPr/>
          <p:nvPr/>
        </p:nvPicPr>
        <p:blipFill rotWithShape="1">
          <a:blip r:embed="rId4"/>
          <a:srcRect r="9527"/>
          <a:stretch/>
        </p:blipFill>
        <p:spPr>
          <a:xfrm>
            <a:off x="2135564" y="1827020"/>
            <a:ext cx="2021451" cy="1821082"/>
          </a:xfrm>
          <a:prstGeom prst="rect">
            <a:avLst/>
          </a:prstGeom>
        </p:spPr>
      </p:pic>
      <p:sp>
        <p:nvSpPr>
          <p:cNvPr id="14" name="Rectangle 13">
            <a:extLst>
              <a:ext uri="{FF2B5EF4-FFF2-40B4-BE49-F238E27FC236}">
                <a16:creationId xmlns:a16="http://schemas.microsoft.com/office/drawing/2014/main" id="{C2DB516B-3B7D-8C4E-93EB-FE0564A22804}"/>
              </a:ext>
            </a:extLst>
          </p:cNvPr>
          <p:cNvSpPr/>
          <p:nvPr/>
        </p:nvSpPr>
        <p:spPr>
          <a:xfrm rot="16200000">
            <a:off x="1172898" y="2578499"/>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sp>
        <p:nvSpPr>
          <p:cNvPr id="15" name="Rectangle 14">
            <a:extLst>
              <a:ext uri="{FF2B5EF4-FFF2-40B4-BE49-F238E27FC236}">
                <a16:creationId xmlns:a16="http://schemas.microsoft.com/office/drawing/2014/main" id="{2A1A190C-393E-B74C-810D-C732C468ED6C}"/>
              </a:ext>
            </a:extLst>
          </p:cNvPr>
          <p:cNvSpPr/>
          <p:nvPr/>
        </p:nvSpPr>
        <p:spPr>
          <a:xfrm>
            <a:off x="2162860" y="1573325"/>
            <a:ext cx="1994155" cy="338554"/>
          </a:xfrm>
          <a:prstGeom prst="rect">
            <a:avLst/>
          </a:prstGeom>
          <a:solidFill>
            <a:schemeClr val="bg1"/>
          </a:solidFill>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Data</a:t>
            </a:r>
          </a:p>
        </p:txBody>
      </p:sp>
      <p:sp>
        <p:nvSpPr>
          <p:cNvPr id="16" name="Rectangle 15">
            <a:extLst>
              <a:ext uri="{FF2B5EF4-FFF2-40B4-BE49-F238E27FC236}">
                <a16:creationId xmlns:a16="http://schemas.microsoft.com/office/drawing/2014/main" id="{3FEF4A2B-B22A-5043-9AA1-F64383A44E2A}"/>
              </a:ext>
            </a:extLst>
          </p:cNvPr>
          <p:cNvSpPr/>
          <p:nvPr/>
        </p:nvSpPr>
        <p:spPr>
          <a:xfrm>
            <a:off x="2162017" y="3527519"/>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p:sp>
        <p:nvSpPr>
          <p:cNvPr id="17" name="Rectangle 16">
            <a:extLst>
              <a:ext uri="{FF2B5EF4-FFF2-40B4-BE49-F238E27FC236}">
                <a16:creationId xmlns:a16="http://schemas.microsoft.com/office/drawing/2014/main" id="{1FB23538-E5AE-FE47-B95E-5C8160751F4A}"/>
              </a:ext>
            </a:extLst>
          </p:cNvPr>
          <p:cNvSpPr/>
          <p:nvPr/>
        </p:nvSpPr>
        <p:spPr>
          <a:xfrm>
            <a:off x="6994630" y="2769174"/>
            <a:ext cx="1072621" cy="307777"/>
          </a:xfrm>
          <a:prstGeom prst="rect">
            <a:avLst/>
          </a:prstGeom>
          <a:solidFill>
            <a:schemeClr val="bg1"/>
          </a:solidFill>
        </p:spPr>
        <p:txBody>
          <a:bodyPr wrap="square">
            <a:spAutoFit/>
          </a:bodyPr>
          <a:lstStyle/>
          <a:p>
            <a:pPr lvl="0" algn="ctr"/>
            <a:r>
              <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rPr>
              <a:t>Simulated</a:t>
            </a:r>
          </a:p>
        </p:txBody>
      </p:sp>
      <p:pic>
        <p:nvPicPr>
          <p:cNvPr id="18" name="Picture 17" descr="A picture containing drawing&#10;&#10;Description automatically generated">
            <a:extLst>
              <a:ext uri="{FF2B5EF4-FFF2-40B4-BE49-F238E27FC236}">
                <a16:creationId xmlns:a16="http://schemas.microsoft.com/office/drawing/2014/main" id="{5AB19920-43C7-3C4E-BFFC-B8EDC8273613}"/>
              </a:ext>
            </a:extLst>
          </p:cNvPr>
          <p:cNvPicPr/>
          <p:nvPr/>
        </p:nvPicPr>
        <p:blipFill rotWithShape="1">
          <a:blip r:embed="rId5"/>
          <a:srcRect l="560" r="11276"/>
          <a:stretch/>
        </p:blipFill>
        <p:spPr>
          <a:xfrm>
            <a:off x="4113959" y="4502549"/>
            <a:ext cx="2081447" cy="1913153"/>
          </a:xfrm>
          <a:prstGeom prst="rect">
            <a:avLst/>
          </a:prstGeom>
        </p:spPr>
      </p:pic>
      <p:sp>
        <p:nvSpPr>
          <p:cNvPr id="20" name="Rectangle 19">
            <a:extLst>
              <a:ext uri="{FF2B5EF4-FFF2-40B4-BE49-F238E27FC236}">
                <a16:creationId xmlns:a16="http://schemas.microsoft.com/office/drawing/2014/main" id="{C84FC29F-CF45-2E40-AB7B-A371BC7B212F}"/>
              </a:ext>
            </a:extLst>
          </p:cNvPr>
          <p:cNvSpPr/>
          <p:nvPr/>
        </p:nvSpPr>
        <p:spPr>
          <a:xfrm>
            <a:off x="4248842" y="6293237"/>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location</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41300E9D-1FD0-414D-9F6E-60E5D376F818}"/>
                  </a:ext>
                </a:extLst>
              </p:cNvPr>
              <p:cNvSpPr/>
              <p:nvPr/>
            </p:nvSpPr>
            <p:spPr>
              <a:xfrm>
                <a:off x="4161504" y="4254400"/>
                <a:ext cx="2081447" cy="338554"/>
              </a:xfrm>
              <a:prstGeom prst="rect">
                <a:avLst/>
              </a:prstGeom>
              <a:solidFill>
                <a:schemeClr val="bg1"/>
              </a:solidFill>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Simulation (given </a:t>
                </a:r>
                <a14:m>
                  <m:oMath xmlns:m="http://schemas.openxmlformats.org/officeDocument/2006/math">
                    <m:r>
                      <a:rPr lang="en-US" sz="1600" i="1">
                        <a:latin typeface="Cambria Math" panose="02040503050406030204" pitchFamily="18" charset="0"/>
                        <a:ea typeface="Cambria Math" panose="02040503050406030204" pitchFamily="18" charset="0"/>
                      </a:rPr>
                      <m:t>𝜃</m:t>
                    </m:r>
                  </m:oMath>
                </a14:m>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mc:Choice>
        <mc:Fallback xmlns="">
          <p:sp>
            <p:nvSpPr>
              <p:cNvPr id="21" name="Rectangle 20">
                <a:extLst>
                  <a:ext uri="{FF2B5EF4-FFF2-40B4-BE49-F238E27FC236}">
                    <a16:creationId xmlns:a16="http://schemas.microsoft.com/office/drawing/2014/main" id="{41300E9D-1FD0-414D-9F6E-60E5D376F818}"/>
                  </a:ext>
                </a:extLst>
              </p:cNvPr>
              <p:cNvSpPr>
                <a:spLocks noRot="1" noChangeAspect="1" noMove="1" noResize="1" noEditPoints="1" noAdjustHandles="1" noChangeArrowheads="1" noChangeShapeType="1" noTextEdit="1"/>
              </p:cNvSpPr>
              <p:nvPr/>
            </p:nvSpPr>
            <p:spPr>
              <a:xfrm>
                <a:off x="4161504" y="4254400"/>
                <a:ext cx="2081447" cy="338554"/>
              </a:xfrm>
              <a:prstGeom prst="rect">
                <a:avLst/>
              </a:prstGeom>
              <a:blipFill>
                <a:blip r:embed="rId6"/>
                <a:stretch>
                  <a:fillRect t="-7407" b="-25926"/>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8DC8830B-9F2A-6845-8453-7493A29B9F5F}"/>
              </a:ext>
            </a:extLst>
          </p:cNvPr>
          <p:cNvSpPr/>
          <p:nvPr/>
        </p:nvSpPr>
        <p:spPr>
          <a:xfrm>
            <a:off x="1449262" y="4423677"/>
            <a:ext cx="2591402" cy="1465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FA222A-2359-964A-BBBE-F5879F744A8F}"/>
              </a:ext>
            </a:extLst>
          </p:cNvPr>
          <p:cNvSpPr/>
          <p:nvPr/>
        </p:nvSpPr>
        <p:spPr>
          <a:xfrm rot="16200000">
            <a:off x="3091646" y="5282291"/>
            <a:ext cx="1898039" cy="338554"/>
          </a:xfrm>
          <a:prstGeom prst="rect">
            <a:avLst/>
          </a:prstGeom>
          <a:solidFill>
            <a:schemeClr val="bg1"/>
          </a:solidFill>
        </p:spPr>
        <p:txBody>
          <a:bodyPr wrap="square">
            <a:spAutoFit/>
          </a:bodyPr>
          <a:lstStyle/>
          <a:p>
            <a:pPr lvl="0" algn="ctr"/>
            <a:r>
              <a:rPr lang="en-US" sz="16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Quitting Hour</a:t>
            </a:r>
          </a:p>
        </p:txBody>
      </p:sp>
      <p:cxnSp>
        <p:nvCxnSpPr>
          <p:cNvPr id="5" name="Straight Arrow Connector 4">
            <a:extLst>
              <a:ext uri="{FF2B5EF4-FFF2-40B4-BE49-F238E27FC236}">
                <a16:creationId xmlns:a16="http://schemas.microsoft.com/office/drawing/2014/main" id="{0B7C4270-D1F2-A140-807C-1E910797E98C}"/>
              </a:ext>
            </a:extLst>
          </p:cNvPr>
          <p:cNvCxnSpPr/>
          <p:nvPr/>
        </p:nvCxnSpPr>
        <p:spPr>
          <a:xfrm>
            <a:off x="3111036" y="5336275"/>
            <a:ext cx="61480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0305A99-E183-C840-8A65-540E822AC4CC}"/>
              </a:ext>
            </a:extLst>
          </p:cNvPr>
          <p:cNvPicPr>
            <a:picLocks noChangeAspect="1"/>
          </p:cNvPicPr>
          <p:nvPr/>
        </p:nvPicPr>
        <p:blipFill>
          <a:blip r:embed="rId7"/>
          <a:stretch>
            <a:fillRect/>
          </a:stretch>
        </p:blipFill>
        <p:spPr>
          <a:xfrm>
            <a:off x="791424" y="4571946"/>
            <a:ext cx="2189001" cy="1150934"/>
          </a:xfrm>
          <a:prstGeom prst="rect">
            <a:avLst/>
          </a:prstGeom>
        </p:spPr>
      </p:pic>
      <p:sp>
        <p:nvSpPr>
          <p:cNvPr id="54" name="Rectangle 53">
            <a:extLst>
              <a:ext uri="{FF2B5EF4-FFF2-40B4-BE49-F238E27FC236}">
                <a16:creationId xmlns:a16="http://schemas.microsoft.com/office/drawing/2014/main" id="{0F8C076B-B154-8146-9D41-C1DBF2C2AD72}"/>
              </a:ext>
            </a:extLst>
          </p:cNvPr>
          <p:cNvSpPr/>
          <p:nvPr/>
        </p:nvSpPr>
        <p:spPr>
          <a:xfrm>
            <a:off x="7439839" y="3869830"/>
            <a:ext cx="1281381" cy="400110"/>
          </a:xfrm>
          <a:prstGeom prst="rect">
            <a:avLst/>
          </a:prstGeom>
        </p:spPr>
        <p:txBody>
          <a:bodyPr wrap="square">
            <a:spAutoFit/>
          </a:bodyPr>
          <a:lstStyle/>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Y = 1</a:t>
            </a:r>
          </a:p>
        </p:txBody>
      </p:sp>
      <p:sp>
        <p:nvSpPr>
          <p:cNvPr id="55" name="Rectangle 54">
            <a:extLst>
              <a:ext uri="{FF2B5EF4-FFF2-40B4-BE49-F238E27FC236}">
                <a16:creationId xmlns:a16="http://schemas.microsoft.com/office/drawing/2014/main" id="{5D176549-E207-104D-8B3C-A3A33C40A258}"/>
              </a:ext>
            </a:extLst>
          </p:cNvPr>
          <p:cNvSpPr/>
          <p:nvPr/>
        </p:nvSpPr>
        <p:spPr>
          <a:xfrm>
            <a:off x="7413282" y="3127409"/>
            <a:ext cx="1307938" cy="400110"/>
          </a:xfrm>
          <a:prstGeom prst="rect">
            <a:avLst/>
          </a:prstGeom>
        </p:spPr>
        <p:txBody>
          <a:bodyPr wrap="square">
            <a:spAutoFit/>
          </a:bodyPr>
          <a:lstStyle/>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Y = 0</a:t>
            </a:r>
          </a:p>
        </p:txBody>
      </p:sp>
      <p:sp>
        <p:nvSpPr>
          <p:cNvPr id="57" name="Rectangle 56">
            <a:extLst>
              <a:ext uri="{FF2B5EF4-FFF2-40B4-BE49-F238E27FC236}">
                <a16:creationId xmlns:a16="http://schemas.microsoft.com/office/drawing/2014/main" id="{B8770D11-252F-9841-A170-D8F4D20985DB}"/>
              </a:ext>
            </a:extLst>
          </p:cNvPr>
          <p:cNvSpPr/>
          <p:nvPr/>
        </p:nvSpPr>
        <p:spPr>
          <a:xfrm>
            <a:off x="6139850" y="5204533"/>
            <a:ext cx="834410" cy="461665"/>
          </a:xfrm>
          <a:prstGeom prst="rect">
            <a:avLst/>
          </a:prstGeom>
        </p:spPr>
        <p:txBody>
          <a:bodyPr wrap="square">
            <a:spAutoFit/>
          </a:bodyPr>
          <a:lstStyle/>
          <a:p>
            <a:pPr lvl="0" algn="ct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X</a:t>
            </a:r>
          </a:p>
        </p:txBody>
      </p:sp>
      <p:pic>
        <p:nvPicPr>
          <p:cNvPr id="59" name="Picture 58">
            <a:extLst>
              <a:ext uri="{FF2B5EF4-FFF2-40B4-BE49-F238E27FC236}">
                <a16:creationId xmlns:a16="http://schemas.microsoft.com/office/drawing/2014/main" id="{AC9290A0-9B38-9548-BF99-73A3E34BAC6E}"/>
              </a:ext>
            </a:extLst>
          </p:cNvPr>
          <p:cNvPicPr>
            <a:picLocks noChangeAspect="1"/>
          </p:cNvPicPr>
          <p:nvPr/>
        </p:nvPicPr>
        <p:blipFill rotWithShape="1">
          <a:blip r:embed="rId8"/>
          <a:srcRect t="27496"/>
          <a:stretch/>
        </p:blipFill>
        <p:spPr>
          <a:xfrm>
            <a:off x="6676870" y="5128088"/>
            <a:ext cx="281085" cy="313173"/>
          </a:xfrm>
          <a:prstGeom prst="rect">
            <a:avLst/>
          </a:prstGeom>
        </p:spPr>
      </p:pic>
      <p:sp>
        <p:nvSpPr>
          <p:cNvPr id="61" name="Rectangle 60">
            <a:extLst>
              <a:ext uri="{FF2B5EF4-FFF2-40B4-BE49-F238E27FC236}">
                <a16:creationId xmlns:a16="http://schemas.microsoft.com/office/drawing/2014/main" id="{5B72591B-9984-6541-A3A5-7CA1AA6C4E36}"/>
              </a:ext>
            </a:extLst>
          </p:cNvPr>
          <p:cNvSpPr/>
          <p:nvPr/>
        </p:nvSpPr>
        <p:spPr>
          <a:xfrm>
            <a:off x="5729676" y="2289005"/>
            <a:ext cx="834410" cy="584775"/>
          </a:xfrm>
          <a:prstGeom prst="rect">
            <a:avLst/>
          </a:prstGeom>
        </p:spPr>
        <p:txBody>
          <a:bodyPr wrap="square">
            <a:spAutoFit/>
          </a:bodyPr>
          <a:lstStyle/>
          <a:p>
            <a:pPr lvl="0" algn="ctr"/>
            <a:r>
              <a:rPr lang="en-US" sz="3200" b="1" dirty="0">
                <a:latin typeface="CMU Sans Serif Medium" panose="02000603000000000000" pitchFamily="2" charset="0"/>
                <a:ea typeface="CMU Sans Serif Medium" panose="02000603000000000000" pitchFamily="2" charset="0"/>
                <a:cs typeface="CMU Sans Serif Medium" panose="02000603000000000000" pitchFamily="2" charset="0"/>
              </a:rPr>
              <a:t>“D”</a:t>
            </a:r>
          </a:p>
        </p:txBody>
      </p:sp>
      <p:pic>
        <p:nvPicPr>
          <p:cNvPr id="22" name="Picture 21">
            <a:extLst>
              <a:ext uri="{FF2B5EF4-FFF2-40B4-BE49-F238E27FC236}">
                <a16:creationId xmlns:a16="http://schemas.microsoft.com/office/drawing/2014/main" id="{8A313E9F-6F22-9830-E96F-6AA672CCB074}"/>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073854" y="1516853"/>
            <a:ext cx="3877949" cy="589565"/>
          </a:xfrm>
          <a:prstGeom prst="rect">
            <a:avLst/>
          </a:prstGeom>
        </p:spPr>
      </p:pic>
      <p:sp>
        <p:nvSpPr>
          <p:cNvPr id="23" name="Rectangle 22">
            <a:extLst>
              <a:ext uri="{FF2B5EF4-FFF2-40B4-BE49-F238E27FC236}">
                <a16:creationId xmlns:a16="http://schemas.microsoft.com/office/drawing/2014/main" id="{487F6B5B-353A-3A6D-2715-6099591B842A}"/>
              </a:ext>
            </a:extLst>
          </p:cNvPr>
          <p:cNvSpPr/>
          <p:nvPr/>
        </p:nvSpPr>
        <p:spPr>
          <a:xfrm>
            <a:off x="6267440" y="1416739"/>
            <a:ext cx="1028761" cy="216206"/>
          </a:xfrm>
          <a:prstGeom prst="rect">
            <a:avLst/>
          </a:prstGeom>
          <a:solidFill>
            <a:schemeClr val="accent4">
              <a:lumMod val="20000"/>
              <a:lumOff val="80000"/>
            </a:schemeClr>
          </a:solidFill>
        </p:spPr>
        <p:txBody>
          <a:bodyPr wrap="square">
            <a:spAutoFit/>
          </a:bodyPr>
          <a:lstStyle/>
          <a:p>
            <a:pPr lvl="0" algn="ctr"/>
            <a:r>
              <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rPr>
              <a:t>Real Data</a:t>
            </a:r>
          </a:p>
        </p:txBody>
      </p:sp>
      <p:sp>
        <p:nvSpPr>
          <p:cNvPr id="24" name="Rectangle 23">
            <a:extLst>
              <a:ext uri="{FF2B5EF4-FFF2-40B4-BE49-F238E27FC236}">
                <a16:creationId xmlns:a16="http://schemas.microsoft.com/office/drawing/2014/main" id="{6F2144C4-5C57-AF93-78A7-3B2860B8F0DF}"/>
              </a:ext>
            </a:extLst>
          </p:cNvPr>
          <p:cNvSpPr/>
          <p:nvPr/>
        </p:nvSpPr>
        <p:spPr>
          <a:xfrm>
            <a:off x="7804438" y="1405928"/>
            <a:ext cx="1207795" cy="237827"/>
          </a:xfrm>
          <a:prstGeom prst="rect">
            <a:avLst/>
          </a:prstGeom>
          <a:solidFill>
            <a:schemeClr val="accent4">
              <a:lumMod val="20000"/>
              <a:lumOff val="80000"/>
            </a:schemeClr>
          </a:solidFill>
        </p:spPr>
        <p:txBody>
          <a:bodyPr wrap="square">
            <a:spAutoFit/>
          </a:bodyPr>
          <a:lstStyle/>
          <a:p>
            <a:pPr lvl="0" algn="ctr"/>
            <a:r>
              <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rPr>
              <a:t>Simulated Data</a:t>
            </a:r>
          </a:p>
        </p:txBody>
      </p:sp>
      <p:sp>
        <p:nvSpPr>
          <p:cNvPr id="25" name="TextBox 24">
            <a:hlinkClick r:id="rId10" action="ppaction://hlinksldjump"/>
            <a:extLst>
              <a:ext uri="{FF2B5EF4-FFF2-40B4-BE49-F238E27FC236}">
                <a16:creationId xmlns:a16="http://schemas.microsoft.com/office/drawing/2014/main" id="{6FBDAB0A-F47E-00E8-76C9-AF54FF86DEB7}"/>
              </a:ext>
            </a:extLst>
          </p:cNvPr>
          <p:cNvSpPr txBox="1"/>
          <p:nvPr/>
        </p:nvSpPr>
        <p:spPr>
          <a:xfrm>
            <a:off x="7832102" y="6493291"/>
            <a:ext cx="1180131" cy="276999"/>
          </a:xfrm>
          <a:prstGeom prst="rect">
            <a:avLst/>
          </a:prstGeom>
          <a:solidFill>
            <a:schemeClr val="bg1"/>
          </a:solidFill>
          <a:ln w="19050">
            <a:solidFill>
              <a:schemeClr val="bg1">
                <a:lumMod val="50000"/>
              </a:schemeClr>
            </a:solidFill>
          </a:ln>
        </p:spPr>
        <p:txBody>
          <a:bodyPr wrap="none" rtlCol="0">
            <a:spAutoFit/>
          </a:bodyPr>
          <a:lstStyle/>
          <a:p>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implementation</a:t>
            </a:r>
            <a:endPar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209033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C3B0C58-F597-D743-8FD1-9A5D510AC4AA}"/>
              </a:ext>
            </a:extLst>
          </p:cNvPr>
          <p:cNvSpPr txBox="1">
            <a:spLocks/>
          </p:cNvSpPr>
          <p:nvPr/>
        </p:nvSpPr>
        <p:spPr>
          <a:xfrm>
            <a:off x="628650" y="162475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The estimator      is the solution to </a:t>
            </a: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min-max problem:</a:t>
            </a:r>
            <a:endPar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0" indent="0">
              <a:buNone/>
            </a:pPr>
            <a:endPar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0" indent="0">
              <a:buNone/>
            </a:pPr>
            <a:endPar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0" indent="0">
              <a:buNone/>
            </a:pPr>
            <a:endPar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0" indent="0">
              <a:buNone/>
            </a:pP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Framework:</a:t>
            </a:r>
          </a:p>
          <a:p>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Inner maximization = MLE of the discriminator D</a:t>
            </a:r>
          </a:p>
          <a:p>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Outer minimization = push the model to find values </a:t>
            </a:r>
            <a:b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for which real and simulated data are similar</a:t>
            </a:r>
          </a:p>
          <a:p>
            <a:pPr marL="0" indent="0">
              <a:buNone/>
            </a:pPr>
            <a:endPar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3" name="Rectangle 12">
            <a:extLst>
              <a:ext uri="{FF2B5EF4-FFF2-40B4-BE49-F238E27FC236}">
                <a16:creationId xmlns:a16="http://schemas.microsoft.com/office/drawing/2014/main" id="{2760F0DB-CCA5-7E45-BDC3-2534E00846BF}"/>
              </a:ext>
            </a:extLst>
          </p:cNvPr>
          <p:cNvSpPr/>
          <p:nvPr/>
        </p:nvSpPr>
        <p:spPr>
          <a:xfrm>
            <a:off x="1130300" y="2022871"/>
            <a:ext cx="7112000" cy="1401739"/>
          </a:xfrm>
          <a:prstGeom prst="rect">
            <a:avLst/>
          </a:prstGeom>
          <a:solidFill>
            <a:srgbClr val="2FE6F3">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4E5E635-E9C7-C940-92EB-30AA8C3F7A49}"/>
              </a:ext>
            </a:extLst>
          </p:cNvPr>
          <p:cNvSpPr/>
          <p:nvPr/>
        </p:nvSpPr>
        <p:spPr>
          <a:xfrm>
            <a:off x="901700" y="3869965"/>
            <a:ext cx="2540000" cy="369442"/>
          </a:xfrm>
          <a:prstGeom prst="rect">
            <a:avLst/>
          </a:prstGeom>
          <a:solidFill>
            <a:srgbClr val="E2F0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06C6E6D-409A-154F-BC6D-F6B5795ACE6D}"/>
              </a:ext>
            </a:extLst>
          </p:cNvPr>
          <p:cNvSpPr/>
          <p:nvPr/>
        </p:nvSpPr>
        <p:spPr>
          <a:xfrm>
            <a:off x="1752600" y="2111772"/>
            <a:ext cx="6375400" cy="1139428"/>
          </a:xfrm>
          <a:prstGeom prst="rect">
            <a:avLst/>
          </a:prstGeom>
          <a:solidFill>
            <a:srgbClr val="E2F0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E0E72E3-808D-C64D-9424-C85389877F0B}"/>
              </a:ext>
            </a:extLst>
          </p:cNvPr>
          <p:cNvSpPr/>
          <p:nvPr/>
        </p:nvSpPr>
        <p:spPr>
          <a:xfrm>
            <a:off x="446746" y="609978"/>
            <a:ext cx="5884605"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Adversarial Estimation</a:t>
            </a:r>
            <a:endParaRPr lang="en-US" sz="2800" b="1" dirty="0">
              <a:solidFill>
                <a:srgbClr val="FFC000"/>
              </a:solidFill>
              <a:latin typeface="Helvetica" charset="0"/>
              <a:ea typeface="Helvetica" charset="0"/>
              <a:cs typeface="Helvetica" charset="0"/>
            </a:endParaRPr>
          </a:p>
        </p:txBody>
      </p:sp>
      <p:pic>
        <p:nvPicPr>
          <p:cNvPr id="3" name="Picture 2">
            <a:extLst>
              <a:ext uri="{FF2B5EF4-FFF2-40B4-BE49-F238E27FC236}">
                <a16:creationId xmlns:a16="http://schemas.microsoft.com/office/drawing/2014/main" id="{D064ADD0-BDC6-3E4E-9CF1-6B8B9ABD509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36989" y="2111772"/>
            <a:ext cx="6870023" cy="1044450"/>
          </a:xfrm>
          <a:prstGeom prst="rect">
            <a:avLst/>
          </a:prstGeom>
        </p:spPr>
      </p:pic>
      <p:pic>
        <p:nvPicPr>
          <p:cNvPr id="4" name="Picture 3">
            <a:extLst>
              <a:ext uri="{FF2B5EF4-FFF2-40B4-BE49-F238E27FC236}">
                <a16:creationId xmlns:a16="http://schemas.microsoft.com/office/drawing/2014/main" id="{5ECD2DCD-4164-F94B-9F7C-A46E333859AB}"/>
              </a:ext>
            </a:extLst>
          </p:cNvPr>
          <p:cNvPicPr>
            <a:picLocks noChangeAspect="1"/>
          </p:cNvPicPr>
          <p:nvPr/>
        </p:nvPicPr>
        <p:blipFill>
          <a:blip r:embed="rId4"/>
          <a:stretch>
            <a:fillRect/>
          </a:stretch>
        </p:blipFill>
        <p:spPr>
          <a:xfrm>
            <a:off x="2656446" y="1550503"/>
            <a:ext cx="281085" cy="431941"/>
          </a:xfrm>
          <a:prstGeom prst="rect">
            <a:avLst/>
          </a:prstGeom>
        </p:spPr>
      </p:pic>
      <p:sp>
        <p:nvSpPr>
          <p:cNvPr id="12" name="Rectangle 11">
            <a:extLst>
              <a:ext uri="{FF2B5EF4-FFF2-40B4-BE49-F238E27FC236}">
                <a16:creationId xmlns:a16="http://schemas.microsoft.com/office/drawing/2014/main" id="{5089170A-EF33-7449-A0C3-557CBF3B265E}"/>
              </a:ext>
            </a:extLst>
          </p:cNvPr>
          <p:cNvSpPr/>
          <p:nvPr/>
        </p:nvSpPr>
        <p:spPr>
          <a:xfrm>
            <a:off x="901700" y="4327165"/>
            <a:ext cx="2540000" cy="369442"/>
          </a:xfrm>
          <a:prstGeom prst="rect">
            <a:avLst/>
          </a:prstGeom>
          <a:solidFill>
            <a:srgbClr val="2FE6F3">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AF6145E-7FE7-6445-8081-1A25CDF21B1C}"/>
              </a:ext>
            </a:extLst>
          </p:cNvPr>
          <p:cNvPicPr>
            <a:picLocks noChangeAspect="1"/>
          </p:cNvPicPr>
          <p:nvPr/>
        </p:nvPicPr>
        <p:blipFill rotWithShape="1">
          <a:blip r:embed="rId4"/>
          <a:srcRect t="27496"/>
          <a:stretch/>
        </p:blipFill>
        <p:spPr>
          <a:xfrm>
            <a:off x="7725927" y="4394299"/>
            <a:ext cx="281085" cy="313173"/>
          </a:xfrm>
          <a:prstGeom prst="rect">
            <a:avLst/>
          </a:prstGeom>
        </p:spPr>
      </p:pic>
      <p:sp>
        <p:nvSpPr>
          <p:cNvPr id="15" name="Rectangle 14">
            <a:extLst>
              <a:ext uri="{FF2B5EF4-FFF2-40B4-BE49-F238E27FC236}">
                <a16:creationId xmlns:a16="http://schemas.microsoft.com/office/drawing/2014/main" id="{915AA889-D3BC-D047-BD9F-BF6EC44AD001}"/>
              </a:ext>
            </a:extLst>
          </p:cNvPr>
          <p:cNvSpPr/>
          <p:nvPr/>
        </p:nvSpPr>
        <p:spPr>
          <a:xfrm>
            <a:off x="3351311" y="2132413"/>
            <a:ext cx="850215" cy="237827"/>
          </a:xfrm>
          <a:prstGeom prst="rect">
            <a:avLst/>
          </a:prstGeom>
          <a:solidFill>
            <a:srgbClr val="FFFC00"/>
          </a:solidFill>
        </p:spPr>
        <p:txBody>
          <a:bodyPr wrap="square">
            <a:spAutoFit/>
          </a:bodyPr>
          <a:lstStyle/>
          <a:p>
            <a:pPr lvl="0" algn="ctr"/>
            <a:r>
              <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rPr>
              <a:t>Real Data</a:t>
            </a:r>
          </a:p>
        </p:txBody>
      </p:sp>
      <p:sp>
        <p:nvSpPr>
          <p:cNvPr id="16" name="Rectangle 15">
            <a:extLst>
              <a:ext uri="{FF2B5EF4-FFF2-40B4-BE49-F238E27FC236}">
                <a16:creationId xmlns:a16="http://schemas.microsoft.com/office/drawing/2014/main" id="{4C96ADB4-93A8-DE49-AFD5-93050B8FA5B4}"/>
              </a:ext>
            </a:extLst>
          </p:cNvPr>
          <p:cNvSpPr/>
          <p:nvPr/>
        </p:nvSpPr>
        <p:spPr>
          <a:xfrm>
            <a:off x="5750142" y="2132413"/>
            <a:ext cx="1207795" cy="237827"/>
          </a:xfrm>
          <a:prstGeom prst="rect">
            <a:avLst/>
          </a:prstGeom>
          <a:solidFill>
            <a:srgbClr val="FFFC00"/>
          </a:solidFill>
        </p:spPr>
        <p:txBody>
          <a:bodyPr wrap="square">
            <a:spAutoFit/>
          </a:bodyPr>
          <a:lstStyle/>
          <a:p>
            <a:pPr lvl="0" algn="ctr"/>
            <a:r>
              <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rPr>
              <a:t>Simulated Data</a:t>
            </a:r>
          </a:p>
        </p:txBody>
      </p:sp>
      <p:sp>
        <p:nvSpPr>
          <p:cNvPr id="17" name="Rectangle 16">
            <a:extLst>
              <a:ext uri="{FF2B5EF4-FFF2-40B4-BE49-F238E27FC236}">
                <a16:creationId xmlns:a16="http://schemas.microsoft.com/office/drawing/2014/main" id="{C8D9192D-32FA-0743-9B1D-398BB84C9FF6}"/>
              </a:ext>
            </a:extLst>
          </p:cNvPr>
          <p:cNvSpPr/>
          <p:nvPr/>
        </p:nvSpPr>
        <p:spPr>
          <a:xfrm>
            <a:off x="5885392" y="78899"/>
            <a:ext cx="3618692" cy="307777"/>
          </a:xfrm>
          <a:prstGeom prst="rect">
            <a:avLst/>
          </a:prstGeom>
        </p:spPr>
        <p:txBody>
          <a:bodyPr wrap="square">
            <a:spAutoFit/>
          </a:bodyPr>
          <a:lstStyle/>
          <a:p>
            <a:pPr lvl="0" algn="ctr"/>
            <a:r>
              <a:rPr lang="en-US" sz="1400" dirty="0" err="1">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Kaji</a:t>
            </a: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Manresa &amp; </a:t>
            </a:r>
            <a:r>
              <a:rPr lang="en-US" sz="1400" dirty="0" err="1">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Pouliot</a:t>
            </a:r>
            <a:r>
              <a:rPr lang="en-US" sz="14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(2020)</a:t>
            </a:r>
          </a:p>
        </p:txBody>
      </p:sp>
      <p:pic>
        <p:nvPicPr>
          <p:cNvPr id="7" name="Picture 6">
            <a:extLst>
              <a:ext uri="{FF2B5EF4-FFF2-40B4-BE49-F238E27FC236}">
                <a16:creationId xmlns:a16="http://schemas.microsoft.com/office/drawing/2014/main" id="{3C3E7197-69F0-5E3E-E696-D2041BE0F1B9}"/>
              </a:ext>
            </a:extLst>
          </p:cNvPr>
          <p:cNvPicPr>
            <a:picLocks noChangeAspect="1"/>
          </p:cNvPicPr>
          <p:nvPr/>
        </p:nvPicPr>
        <p:blipFill rotWithShape="1">
          <a:blip r:embed="rId4"/>
          <a:srcRect t="27496"/>
          <a:stretch/>
        </p:blipFill>
        <p:spPr>
          <a:xfrm>
            <a:off x="4844319" y="5680791"/>
            <a:ext cx="281085" cy="313173"/>
          </a:xfrm>
          <a:prstGeom prst="rect">
            <a:avLst/>
          </a:prstGeom>
        </p:spPr>
      </p:pic>
      <p:sp>
        <p:nvSpPr>
          <p:cNvPr id="8" name="Rectangle 7">
            <a:extLst>
              <a:ext uri="{FF2B5EF4-FFF2-40B4-BE49-F238E27FC236}">
                <a16:creationId xmlns:a16="http://schemas.microsoft.com/office/drawing/2014/main" id="{D67DA564-4039-71A0-59E9-F03EA94DC1B4}"/>
              </a:ext>
            </a:extLst>
          </p:cNvPr>
          <p:cNvSpPr/>
          <p:nvPr/>
        </p:nvSpPr>
        <p:spPr>
          <a:xfrm>
            <a:off x="2201662" y="5679502"/>
            <a:ext cx="834410" cy="461665"/>
          </a:xfrm>
          <a:prstGeom prst="rect">
            <a:avLst/>
          </a:prstGeom>
        </p:spPr>
        <p:txBody>
          <a:bodyPr wrap="square">
            <a:spAutoFit/>
          </a:bodyPr>
          <a:lstStyle/>
          <a:p>
            <a:pPr lvl="0" algn="ct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X</a:t>
            </a:r>
            <a:r>
              <a:rPr lang="en-US" sz="2400" baseline="-25000"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pic>
        <p:nvPicPr>
          <p:cNvPr id="9" name="Picture 8" descr="A picture containing drawing&#10;&#10;Description automatically generated">
            <a:extLst>
              <a:ext uri="{FF2B5EF4-FFF2-40B4-BE49-F238E27FC236}">
                <a16:creationId xmlns:a16="http://schemas.microsoft.com/office/drawing/2014/main" id="{6CFA6FBA-6246-408E-3070-A99822653362}"/>
              </a:ext>
            </a:extLst>
          </p:cNvPr>
          <p:cNvPicPr/>
          <p:nvPr/>
        </p:nvPicPr>
        <p:blipFill rotWithShape="1">
          <a:blip r:embed="rId5"/>
          <a:srcRect r="9527"/>
          <a:stretch/>
        </p:blipFill>
        <p:spPr>
          <a:xfrm>
            <a:off x="2162175" y="4856200"/>
            <a:ext cx="880588" cy="793303"/>
          </a:xfrm>
          <a:prstGeom prst="rect">
            <a:avLst/>
          </a:prstGeom>
        </p:spPr>
      </p:pic>
      <p:sp>
        <p:nvSpPr>
          <p:cNvPr id="10" name="Rectangle 9">
            <a:extLst>
              <a:ext uri="{FF2B5EF4-FFF2-40B4-BE49-F238E27FC236}">
                <a16:creationId xmlns:a16="http://schemas.microsoft.com/office/drawing/2014/main" id="{65FABD7F-75BE-05CD-C1E8-2E7B568DA43F}"/>
              </a:ext>
            </a:extLst>
          </p:cNvPr>
          <p:cNvSpPr/>
          <p:nvPr/>
        </p:nvSpPr>
        <p:spPr>
          <a:xfrm>
            <a:off x="3349475" y="5685397"/>
            <a:ext cx="834410" cy="461665"/>
          </a:xfrm>
          <a:prstGeom prst="rect">
            <a:avLst/>
          </a:prstGeom>
        </p:spPr>
        <p:txBody>
          <a:bodyPr wrap="square">
            <a:spAutoFit/>
          </a:bodyPr>
          <a:lstStyle/>
          <a:p>
            <a:pPr lvl="0" algn="ct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X</a:t>
            </a:r>
            <a:r>
              <a:rPr lang="en-US" sz="2400" baseline="-25000" dirty="0">
                <a:latin typeface="CMU Sans Serif Medium" panose="02000603000000000000" pitchFamily="2" charset="0"/>
                <a:ea typeface="CMU Sans Serif Medium" panose="02000603000000000000" pitchFamily="2" charset="0"/>
                <a:cs typeface="CMU Sans Serif Medium" panose="02000603000000000000" pitchFamily="2" charset="0"/>
              </a:rPr>
              <a:t>T</a:t>
            </a:r>
          </a:p>
        </p:txBody>
      </p:sp>
      <p:pic>
        <p:nvPicPr>
          <p:cNvPr id="18" name="Picture 17" descr="A picture containing drawing&#10;&#10;Description automatically generated">
            <a:extLst>
              <a:ext uri="{FF2B5EF4-FFF2-40B4-BE49-F238E27FC236}">
                <a16:creationId xmlns:a16="http://schemas.microsoft.com/office/drawing/2014/main" id="{1F2FE301-90FF-279E-08ED-D0E8E6076870}"/>
              </a:ext>
            </a:extLst>
          </p:cNvPr>
          <p:cNvPicPr/>
          <p:nvPr/>
        </p:nvPicPr>
        <p:blipFill rotWithShape="1">
          <a:blip r:embed="rId5"/>
          <a:srcRect r="9527"/>
          <a:stretch/>
        </p:blipFill>
        <p:spPr>
          <a:xfrm>
            <a:off x="3288530" y="4885655"/>
            <a:ext cx="880588" cy="793303"/>
          </a:xfrm>
          <a:prstGeom prst="rect">
            <a:avLst/>
          </a:prstGeom>
        </p:spPr>
      </p:pic>
      <p:pic>
        <p:nvPicPr>
          <p:cNvPr id="19" name="Picture 18" descr="A picture containing drawing&#10;&#10;Description automatically generated">
            <a:extLst>
              <a:ext uri="{FF2B5EF4-FFF2-40B4-BE49-F238E27FC236}">
                <a16:creationId xmlns:a16="http://schemas.microsoft.com/office/drawing/2014/main" id="{BEAD4BA5-9D29-F7EB-0DD9-F4EB2E56D1EC}"/>
              </a:ext>
            </a:extLst>
          </p:cNvPr>
          <p:cNvPicPr/>
          <p:nvPr/>
        </p:nvPicPr>
        <p:blipFill rotWithShape="1">
          <a:blip r:embed="rId6"/>
          <a:srcRect l="560" r="11276"/>
          <a:stretch/>
        </p:blipFill>
        <p:spPr>
          <a:xfrm>
            <a:off x="4464462" y="4873080"/>
            <a:ext cx="880588" cy="809388"/>
          </a:xfrm>
          <a:prstGeom prst="rect">
            <a:avLst/>
          </a:prstGeom>
        </p:spPr>
      </p:pic>
      <p:sp>
        <p:nvSpPr>
          <p:cNvPr id="20" name="Rectangle 19">
            <a:extLst>
              <a:ext uri="{FF2B5EF4-FFF2-40B4-BE49-F238E27FC236}">
                <a16:creationId xmlns:a16="http://schemas.microsoft.com/office/drawing/2014/main" id="{C0A35A72-4860-28F8-A4FD-E5F99E69BDD5}"/>
              </a:ext>
            </a:extLst>
          </p:cNvPr>
          <p:cNvSpPr/>
          <p:nvPr/>
        </p:nvSpPr>
        <p:spPr>
          <a:xfrm>
            <a:off x="2927183" y="5050562"/>
            <a:ext cx="470236" cy="338554"/>
          </a:xfrm>
          <a:prstGeom prst="rect">
            <a:avLst/>
          </a:prstGeom>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p:sp>
        <p:nvSpPr>
          <p:cNvPr id="21" name="Rectangle 20">
            <a:extLst>
              <a:ext uri="{FF2B5EF4-FFF2-40B4-BE49-F238E27FC236}">
                <a16:creationId xmlns:a16="http://schemas.microsoft.com/office/drawing/2014/main" id="{C6B2E485-534D-A92E-9CC3-D90FBCEE9870}"/>
              </a:ext>
            </a:extLst>
          </p:cNvPr>
          <p:cNvSpPr/>
          <p:nvPr/>
        </p:nvSpPr>
        <p:spPr>
          <a:xfrm>
            <a:off x="4427114" y="5837378"/>
            <a:ext cx="834410" cy="461665"/>
          </a:xfrm>
          <a:prstGeom prst="rect">
            <a:avLst/>
          </a:prstGeom>
        </p:spPr>
        <p:txBody>
          <a:bodyPr wrap="square">
            <a:spAutoFit/>
          </a:bodyPr>
          <a:lstStyle/>
          <a:p>
            <a:pPr lvl="0" algn="ct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X</a:t>
            </a:r>
            <a:r>
              <a:rPr lang="en-US" sz="2400" baseline="-25000" dirty="0">
                <a:latin typeface="CMU Sans Serif Medium" panose="02000603000000000000" pitchFamily="2" charset="0"/>
                <a:ea typeface="CMU Sans Serif Medium" panose="02000603000000000000" pitchFamily="2" charset="0"/>
                <a:cs typeface="CMU Sans Serif Medium" panose="02000603000000000000" pitchFamily="2" charset="0"/>
              </a:rPr>
              <a:t>1,s</a:t>
            </a:r>
          </a:p>
        </p:txBody>
      </p:sp>
      <p:pic>
        <p:nvPicPr>
          <p:cNvPr id="23" name="Picture 22">
            <a:extLst>
              <a:ext uri="{FF2B5EF4-FFF2-40B4-BE49-F238E27FC236}">
                <a16:creationId xmlns:a16="http://schemas.microsoft.com/office/drawing/2014/main" id="{CEC14E31-B0CD-65FF-B387-9B2F04FEDFF9}"/>
              </a:ext>
            </a:extLst>
          </p:cNvPr>
          <p:cNvPicPr>
            <a:picLocks noChangeAspect="1"/>
          </p:cNvPicPr>
          <p:nvPr/>
        </p:nvPicPr>
        <p:blipFill rotWithShape="1">
          <a:blip r:embed="rId4"/>
          <a:srcRect t="27496"/>
          <a:stretch/>
        </p:blipFill>
        <p:spPr>
          <a:xfrm>
            <a:off x="6210388" y="5667288"/>
            <a:ext cx="281085" cy="313173"/>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65FDB59A-1FD7-59B8-A787-FA69A24B2BC8}"/>
              </a:ext>
            </a:extLst>
          </p:cNvPr>
          <p:cNvPicPr/>
          <p:nvPr/>
        </p:nvPicPr>
        <p:blipFill rotWithShape="1">
          <a:blip r:embed="rId6"/>
          <a:srcRect l="560" r="11276"/>
          <a:stretch/>
        </p:blipFill>
        <p:spPr>
          <a:xfrm>
            <a:off x="5841478" y="4884780"/>
            <a:ext cx="880588" cy="809388"/>
          </a:xfrm>
          <a:prstGeom prst="rect">
            <a:avLst/>
          </a:prstGeom>
        </p:spPr>
      </p:pic>
      <p:sp>
        <p:nvSpPr>
          <p:cNvPr id="25" name="Rectangle 24">
            <a:extLst>
              <a:ext uri="{FF2B5EF4-FFF2-40B4-BE49-F238E27FC236}">
                <a16:creationId xmlns:a16="http://schemas.microsoft.com/office/drawing/2014/main" id="{E08558B9-B5D8-F157-4BDA-5247B4252847}"/>
              </a:ext>
            </a:extLst>
          </p:cNvPr>
          <p:cNvSpPr/>
          <p:nvPr/>
        </p:nvSpPr>
        <p:spPr>
          <a:xfrm>
            <a:off x="5793183" y="5823875"/>
            <a:ext cx="834410" cy="461665"/>
          </a:xfrm>
          <a:prstGeom prst="rect">
            <a:avLst/>
          </a:prstGeom>
        </p:spPr>
        <p:txBody>
          <a:bodyPr wrap="square">
            <a:spAutoFit/>
          </a:bodyPr>
          <a:lstStyle/>
          <a:p>
            <a:pPr lvl="0" algn="ct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X</a:t>
            </a:r>
            <a:r>
              <a:rPr lang="en-US" sz="2400" baseline="-25000" dirty="0">
                <a:latin typeface="CMU Sans Serif Medium" panose="02000603000000000000" pitchFamily="2" charset="0"/>
                <a:ea typeface="CMU Sans Serif Medium" panose="02000603000000000000" pitchFamily="2" charset="0"/>
                <a:cs typeface="CMU Sans Serif Medium" panose="02000603000000000000" pitchFamily="2" charset="0"/>
              </a:rPr>
              <a:t>T,S</a:t>
            </a:r>
          </a:p>
        </p:txBody>
      </p:sp>
      <p:sp>
        <p:nvSpPr>
          <p:cNvPr id="26" name="Rectangle 25">
            <a:extLst>
              <a:ext uri="{FF2B5EF4-FFF2-40B4-BE49-F238E27FC236}">
                <a16:creationId xmlns:a16="http://schemas.microsoft.com/office/drawing/2014/main" id="{1012E7EE-2A2D-51AE-998C-69721EA2353F}"/>
              </a:ext>
            </a:extLst>
          </p:cNvPr>
          <p:cNvSpPr/>
          <p:nvPr/>
        </p:nvSpPr>
        <p:spPr>
          <a:xfrm>
            <a:off x="5358146" y="5060400"/>
            <a:ext cx="470236" cy="338554"/>
          </a:xfrm>
          <a:prstGeom prst="rect">
            <a:avLst/>
          </a:prstGeom>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p:sp>
        <p:nvSpPr>
          <p:cNvPr id="27" name="Rectangle 26">
            <a:extLst>
              <a:ext uri="{FF2B5EF4-FFF2-40B4-BE49-F238E27FC236}">
                <a16:creationId xmlns:a16="http://schemas.microsoft.com/office/drawing/2014/main" id="{9344D33B-259F-2335-5F7D-F49084F8643C}"/>
              </a:ext>
            </a:extLst>
          </p:cNvPr>
          <p:cNvSpPr/>
          <p:nvPr/>
        </p:nvSpPr>
        <p:spPr>
          <a:xfrm>
            <a:off x="2343417" y="6227082"/>
            <a:ext cx="518104" cy="461665"/>
          </a:xfrm>
          <a:prstGeom prst="rect">
            <a:avLst/>
          </a:prstGeom>
        </p:spPr>
        <p:txBody>
          <a:bodyPr wrap="square">
            <a:spAutoFit/>
          </a:bodyPr>
          <a:lstStyle/>
          <a:p>
            <a:pPr lvl="0" algn="ct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1</a:t>
            </a:r>
            <a:endParaRPr lang="en-US" sz="2400" baseline="-25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8" name="Rectangle 27">
            <a:extLst>
              <a:ext uri="{FF2B5EF4-FFF2-40B4-BE49-F238E27FC236}">
                <a16:creationId xmlns:a16="http://schemas.microsoft.com/office/drawing/2014/main" id="{5DC6051E-4073-7815-61B7-86E72B4C229C}"/>
              </a:ext>
            </a:extLst>
          </p:cNvPr>
          <p:cNvSpPr/>
          <p:nvPr/>
        </p:nvSpPr>
        <p:spPr>
          <a:xfrm>
            <a:off x="3512177" y="6234802"/>
            <a:ext cx="518104" cy="461665"/>
          </a:xfrm>
          <a:prstGeom prst="rect">
            <a:avLst/>
          </a:prstGeom>
        </p:spPr>
        <p:txBody>
          <a:bodyPr wrap="square">
            <a:spAutoFit/>
          </a:bodyPr>
          <a:lstStyle/>
          <a:p>
            <a:pPr lvl="0" algn="ct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1</a:t>
            </a:r>
            <a:endParaRPr lang="en-US" sz="2400" baseline="-25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9" name="Rectangle 28">
            <a:extLst>
              <a:ext uri="{FF2B5EF4-FFF2-40B4-BE49-F238E27FC236}">
                <a16:creationId xmlns:a16="http://schemas.microsoft.com/office/drawing/2014/main" id="{75F68BEB-98DB-BB21-399A-AE79EFC6D245}"/>
              </a:ext>
            </a:extLst>
          </p:cNvPr>
          <p:cNvSpPr/>
          <p:nvPr/>
        </p:nvSpPr>
        <p:spPr>
          <a:xfrm>
            <a:off x="4607300" y="6222889"/>
            <a:ext cx="518104" cy="461665"/>
          </a:xfrm>
          <a:prstGeom prst="rect">
            <a:avLst/>
          </a:prstGeom>
        </p:spPr>
        <p:txBody>
          <a:bodyPr wrap="square">
            <a:spAutoFit/>
          </a:bodyPr>
          <a:lstStyle/>
          <a:p>
            <a:pPr lvl="0" algn="ct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0</a:t>
            </a:r>
            <a:endParaRPr lang="en-US" sz="2400" baseline="-25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30" name="Rectangle 29">
            <a:extLst>
              <a:ext uri="{FF2B5EF4-FFF2-40B4-BE49-F238E27FC236}">
                <a16:creationId xmlns:a16="http://schemas.microsoft.com/office/drawing/2014/main" id="{763DC03B-2293-EB52-B741-6DA8CAEB335D}"/>
              </a:ext>
            </a:extLst>
          </p:cNvPr>
          <p:cNvSpPr/>
          <p:nvPr/>
        </p:nvSpPr>
        <p:spPr>
          <a:xfrm>
            <a:off x="6022720" y="6218328"/>
            <a:ext cx="518104" cy="461665"/>
          </a:xfrm>
          <a:prstGeom prst="rect">
            <a:avLst/>
          </a:prstGeom>
        </p:spPr>
        <p:txBody>
          <a:bodyPr wrap="square">
            <a:spAutoFit/>
          </a:bodyPr>
          <a:lstStyle/>
          <a:p>
            <a:pPr lvl="0" algn="ct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0</a:t>
            </a:r>
            <a:endParaRPr lang="en-US" sz="2400" baseline="-25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31" name="Rectangle 30">
            <a:extLst>
              <a:ext uri="{FF2B5EF4-FFF2-40B4-BE49-F238E27FC236}">
                <a16:creationId xmlns:a16="http://schemas.microsoft.com/office/drawing/2014/main" id="{E96FD166-E34F-61A2-C162-614562319997}"/>
              </a:ext>
            </a:extLst>
          </p:cNvPr>
          <p:cNvSpPr/>
          <p:nvPr/>
        </p:nvSpPr>
        <p:spPr>
          <a:xfrm>
            <a:off x="2927183" y="6194998"/>
            <a:ext cx="470236" cy="338554"/>
          </a:xfrm>
          <a:prstGeom prst="rect">
            <a:avLst/>
          </a:prstGeom>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p:sp>
        <p:nvSpPr>
          <p:cNvPr id="32" name="Rectangle 31">
            <a:extLst>
              <a:ext uri="{FF2B5EF4-FFF2-40B4-BE49-F238E27FC236}">
                <a16:creationId xmlns:a16="http://schemas.microsoft.com/office/drawing/2014/main" id="{37395B4B-4AE7-C6FD-44CE-9E86232A8957}"/>
              </a:ext>
            </a:extLst>
          </p:cNvPr>
          <p:cNvSpPr/>
          <p:nvPr/>
        </p:nvSpPr>
        <p:spPr>
          <a:xfrm>
            <a:off x="5334493" y="6202149"/>
            <a:ext cx="470236" cy="338554"/>
          </a:xfrm>
          <a:prstGeom prst="rect">
            <a:avLst/>
          </a:prstGeom>
        </p:spPr>
        <p:txBody>
          <a:bodyPr wrap="square">
            <a:spAutoFit/>
          </a:bodyPr>
          <a:lstStyle/>
          <a:p>
            <a:pPr lvl="0" algn="ctr"/>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a:t>
            </a:r>
          </a:p>
        </p:txBody>
      </p:sp>
      <p:cxnSp>
        <p:nvCxnSpPr>
          <p:cNvPr id="33" name="Straight Connector 32">
            <a:extLst>
              <a:ext uri="{FF2B5EF4-FFF2-40B4-BE49-F238E27FC236}">
                <a16:creationId xmlns:a16="http://schemas.microsoft.com/office/drawing/2014/main" id="{75B12377-F826-C356-186D-263A118CBEAF}"/>
              </a:ext>
            </a:extLst>
          </p:cNvPr>
          <p:cNvCxnSpPr>
            <a:cxnSpLocks/>
          </p:cNvCxnSpPr>
          <p:nvPr/>
        </p:nvCxnSpPr>
        <p:spPr>
          <a:xfrm flipV="1">
            <a:off x="4325803" y="4550885"/>
            <a:ext cx="0" cy="236635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C398BE8-43A8-9F75-1711-9DF2A36628E5}"/>
              </a:ext>
            </a:extLst>
          </p:cNvPr>
          <p:cNvSpPr/>
          <p:nvPr/>
        </p:nvSpPr>
        <p:spPr>
          <a:xfrm>
            <a:off x="2677753" y="4391187"/>
            <a:ext cx="935236" cy="276999"/>
          </a:xfrm>
          <a:prstGeom prst="rect">
            <a:avLst/>
          </a:prstGeom>
          <a:solidFill>
            <a:srgbClr val="FFFC00"/>
          </a:solidFill>
        </p:spPr>
        <p:txBody>
          <a:bodyPr wrap="square">
            <a:spAutoFit/>
          </a:bodyPr>
          <a:lstStyle/>
          <a:p>
            <a:pPr lvl="0" algn="ct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Real Data</a:t>
            </a:r>
          </a:p>
        </p:txBody>
      </p:sp>
      <p:sp>
        <p:nvSpPr>
          <p:cNvPr id="35" name="Rectangle 34">
            <a:extLst>
              <a:ext uri="{FF2B5EF4-FFF2-40B4-BE49-F238E27FC236}">
                <a16:creationId xmlns:a16="http://schemas.microsoft.com/office/drawing/2014/main" id="{84F8A512-59AC-4196-431F-0854FFD7F63F}"/>
              </a:ext>
            </a:extLst>
          </p:cNvPr>
          <p:cNvSpPr/>
          <p:nvPr/>
        </p:nvSpPr>
        <p:spPr>
          <a:xfrm>
            <a:off x="4959935" y="4391187"/>
            <a:ext cx="1247757" cy="276999"/>
          </a:xfrm>
          <a:prstGeom prst="rect">
            <a:avLst/>
          </a:prstGeom>
          <a:solidFill>
            <a:srgbClr val="FFFC00"/>
          </a:solidFill>
        </p:spPr>
        <p:txBody>
          <a:bodyPr wrap="square">
            <a:spAutoFit/>
          </a:bodyPr>
          <a:lstStyle/>
          <a:p>
            <a:pPr lvl="0" algn="ctr"/>
            <a:r>
              <a:rPr lang="en-US" sz="1200" dirty="0">
                <a:latin typeface="CMU Sans Serif Medium" panose="02000603000000000000" pitchFamily="2" charset="0"/>
                <a:ea typeface="CMU Sans Serif Medium" panose="02000603000000000000" pitchFamily="2" charset="0"/>
                <a:cs typeface="CMU Sans Serif Medium" panose="02000603000000000000" pitchFamily="2" charset="0"/>
              </a:rPr>
              <a:t>Simulated Data</a:t>
            </a:r>
          </a:p>
        </p:txBody>
      </p:sp>
      <p:sp>
        <p:nvSpPr>
          <p:cNvPr id="36" name="Rectangle 35">
            <a:extLst>
              <a:ext uri="{FF2B5EF4-FFF2-40B4-BE49-F238E27FC236}">
                <a16:creationId xmlns:a16="http://schemas.microsoft.com/office/drawing/2014/main" id="{3FCF135B-3AD2-21B6-D7C8-4F9323B79C04}"/>
              </a:ext>
            </a:extLst>
          </p:cNvPr>
          <p:cNvSpPr/>
          <p:nvPr/>
        </p:nvSpPr>
        <p:spPr>
          <a:xfrm>
            <a:off x="1195604" y="6224034"/>
            <a:ext cx="1247757" cy="338554"/>
          </a:xfrm>
          <a:prstGeom prst="rect">
            <a:avLst/>
          </a:prstGeom>
        </p:spPr>
        <p:txBody>
          <a:bodyPr wrap="square">
            <a:spAutoFit/>
          </a:bodyPr>
          <a:lstStyle/>
          <a:p>
            <a:pPr lvl="0" algn="ctr"/>
            <a:r>
              <a:rPr lang="en-US" sz="2400" b="1" baseline="-25000" dirty="0">
                <a:latin typeface="CMU Sans Serif Medium" panose="02000603000000000000" pitchFamily="2" charset="0"/>
                <a:ea typeface="CMU Sans Serif Medium" panose="02000603000000000000" pitchFamily="2" charset="0"/>
                <a:cs typeface="CMU Sans Serif Medium" panose="02000603000000000000" pitchFamily="2" charset="0"/>
              </a:rPr>
              <a:t>labels</a:t>
            </a:r>
          </a:p>
        </p:txBody>
      </p:sp>
    </p:spTree>
    <p:extLst>
      <p:ext uri="{BB962C8B-B14F-4D97-AF65-F5344CB8AC3E}">
        <p14:creationId xmlns:p14="http://schemas.microsoft.com/office/powerpoint/2010/main" val="107660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6" end="6"/>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8"/>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9"/>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0"/>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8"/>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9"/>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20"/>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21"/>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23"/>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24"/>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25"/>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6"/>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27"/>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8"/>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29"/>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30"/>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31"/>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32"/>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33"/>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34"/>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35"/>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P spid="5" grpId="0" animBg="1"/>
      <p:bldP spid="12" grpId="0" animBg="1"/>
      <p:bldP spid="8" grpId="0"/>
      <p:bldP spid="8" grpId="1"/>
      <p:bldP spid="10" grpId="0"/>
      <p:bldP spid="10" grpId="1"/>
      <p:bldP spid="20" grpId="0"/>
      <p:bldP spid="20" grpId="1"/>
      <p:bldP spid="21" grpId="0"/>
      <p:bldP spid="21"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4" grpId="0" animBg="1"/>
      <p:bldP spid="34" grpId="1" animBg="1"/>
      <p:bldP spid="35" grpId="0" animBg="1"/>
      <p:bldP spid="35" grpId="1" animBg="1"/>
      <p:bldP spid="36" grpId="0"/>
      <p:bldP spid="36" grpId="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6" y="609978"/>
            <a:ext cx="4280529"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Implementation</a:t>
            </a:r>
            <a:endParaRPr lang="en-US" sz="2800" b="1" dirty="0">
              <a:solidFill>
                <a:srgbClr val="FFC000"/>
              </a:solidFill>
              <a:latin typeface="Helvetica" charset="0"/>
              <a:ea typeface="Helvetica" charset="0"/>
              <a:cs typeface="Helvetica" charset="0"/>
            </a:endParaRPr>
          </a:p>
        </p:txBody>
      </p:sp>
      <p:sp>
        <p:nvSpPr>
          <p:cNvPr id="6" name="Content Placeholder 2">
            <a:extLst>
              <a:ext uri="{FF2B5EF4-FFF2-40B4-BE49-F238E27FC236}">
                <a16:creationId xmlns:a16="http://schemas.microsoft.com/office/drawing/2014/main" id="{AC3B0C58-F597-D743-8FD1-9A5D510AC4AA}"/>
              </a:ext>
            </a:extLst>
          </p:cNvPr>
          <p:cNvSpPr txBox="1">
            <a:spLocks/>
          </p:cNvSpPr>
          <p:nvPr/>
        </p:nvSpPr>
        <p:spPr>
          <a:xfrm>
            <a:off x="628650" y="2837965"/>
            <a:ext cx="7886700" cy="3984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Start with random initial </a:t>
            </a:r>
          </a:p>
          <a:p>
            <a:pPr marL="457200" indent="-457200">
              <a:buFont typeface="+mj-lt"/>
              <a:buAutoNum type="arabicPeriod"/>
            </a:pP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For            , use our model to obtain</a:t>
            </a:r>
          </a:p>
          <a:p>
            <a:pPr marL="457200" indent="-457200">
              <a:buFont typeface="+mj-lt"/>
              <a:buAutoNum type="arabicPeriod"/>
            </a:pP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Solve inner maximization to obtain</a:t>
            </a:r>
          </a:p>
          <a:p>
            <a:pPr marL="457200" indent="-457200">
              <a:buFont typeface="+mj-lt"/>
              <a:buAutoNum type="arabicPeriod"/>
            </a:pP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457200" indent="-457200">
              <a:buFont typeface="+mj-lt"/>
              <a:buAutoNum type="arabicPeriod"/>
            </a:pP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457200" indent="-457200">
              <a:buFont typeface="+mj-lt"/>
              <a:buAutoNum type="arabicPeriod"/>
            </a:pP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Given      ,     compute numerical gradients of loss </a:t>
            </a:r>
            <a:r>
              <a:rPr lang="en-US" sz="2000" dirty="0" err="1">
                <a:latin typeface="CMU Sans Serif Medium" panose="02000603000000000000" pitchFamily="2" charset="0"/>
                <a:ea typeface="CMU Sans Serif Medium" panose="02000603000000000000" pitchFamily="2" charset="0"/>
                <a:cs typeface="CMU Sans Serif Medium" panose="02000603000000000000" pitchFamily="2" charset="0"/>
              </a:rPr>
              <a:t>w.r.t.</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a:t>
            </a:r>
          </a:p>
          <a:p>
            <a:pPr marL="457200" indent="-457200">
              <a:buFont typeface="+mj-lt"/>
              <a:buAutoNum type="arabicPeriod"/>
            </a:pP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457200" indent="-457200">
              <a:buFont typeface="+mj-lt"/>
              <a:buAutoNum type="arabicPeriod"/>
            </a:pP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marL="457200" indent="-457200">
              <a:buFont typeface="+mj-lt"/>
              <a:buAutoNum type="arabicPeriod"/>
            </a:pP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Repeat until convergence</a:t>
            </a:r>
            <a:endPar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3" name="Picture 2">
            <a:extLst>
              <a:ext uri="{FF2B5EF4-FFF2-40B4-BE49-F238E27FC236}">
                <a16:creationId xmlns:a16="http://schemas.microsoft.com/office/drawing/2014/main" id="{F031CC59-7DD1-2947-82AB-82E6EAA534DA}"/>
              </a:ext>
            </a:extLst>
          </p:cNvPr>
          <p:cNvPicPr>
            <a:picLocks noChangeAspect="1"/>
          </p:cNvPicPr>
          <p:nvPr/>
        </p:nvPicPr>
        <p:blipFill>
          <a:blip r:embed="rId3"/>
          <a:stretch>
            <a:fillRect/>
          </a:stretch>
        </p:blipFill>
        <p:spPr>
          <a:xfrm>
            <a:off x="1449263" y="1544051"/>
            <a:ext cx="6245475" cy="1067727"/>
          </a:xfrm>
          <a:prstGeom prst="rect">
            <a:avLst/>
          </a:prstGeom>
        </p:spPr>
      </p:pic>
      <p:pic>
        <p:nvPicPr>
          <p:cNvPr id="4" name="Picture 3">
            <a:extLst>
              <a:ext uri="{FF2B5EF4-FFF2-40B4-BE49-F238E27FC236}">
                <a16:creationId xmlns:a16="http://schemas.microsoft.com/office/drawing/2014/main" id="{617F9A6C-13F3-B342-8DC3-17404D4BBB5A}"/>
              </a:ext>
            </a:extLst>
          </p:cNvPr>
          <p:cNvPicPr>
            <a:picLocks noChangeAspect="1"/>
          </p:cNvPicPr>
          <p:nvPr/>
        </p:nvPicPr>
        <p:blipFill>
          <a:blip r:embed="rId4"/>
          <a:stretch>
            <a:fillRect/>
          </a:stretch>
        </p:blipFill>
        <p:spPr>
          <a:xfrm>
            <a:off x="3481646" y="2741848"/>
            <a:ext cx="989473" cy="453277"/>
          </a:xfrm>
          <a:prstGeom prst="rect">
            <a:avLst/>
          </a:prstGeom>
        </p:spPr>
      </p:pic>
      <p:pic>
        <p:nvPicPr>
          <p:cNvPr id="5" name="Picture 4">
            <a:extLst>
              <a:ext uri="{FF2B5EF4-FFF2-40B4-BE49-F238E27FC236}">
                <a16:creationId xmlns:a16="http://schemas.microsoft.com/office/drawing/2014/main" id="{D7B96B61-B940-8D46-BC91-0A1321538EC4}"/>
              </a:ext>
            </a:extLst>
          </p:cNvPr>
          <p:cNvPicPr>
            <a:picLocks noChangeAspect="1"/>
          </p:cNvPicPr>
          <p:nvPr/>
        </p:nvPicPr>
        <p:blipFill>
          <a:blip r:embed="rId5"/>
          <a:stretch>
            <a:fillRect/>
          </a:stretch>
        </p:blipFill>
        <p:spPr>
          <a:xfrm>
            <a:off x="1632569" y="3164890"/>
            <a:ext cx="983732" cy="405066"/>
          </a:xfrm>
          <a:prstGeom prst="rect">
            <a:avLst/>
          </a:prstGeom>
        </p:spPr>
      </p:pic>
      <p:pic>
        <p:nvPicPr>
          <p:cNvPr id="9" name="Picture 8">
            <a:extLst>
              <a:ext uri="{FF2B5EF4-FFF2-40B4-BE49-F238E27FC236}">
                <a16:creationId xmlns:a16="http://schemas.microsoft.com/office/drawing/2014/main" id="{2DB39A69-4D0C-0F4D-9DCB-C2D2C6D6B49D}"/>
              </a:ext>
            </a:extLst>
          </p:cNvPr>
          <p:cNvPicPr>
            <a:picLocks noChangeAspect="1"/>
          </p:cNvPicPr>
          <p:nvPr/>
        </p:nvPicPr>
        <p:blipFill>
          <a:blip r:embed="rId6"/>
          <a:stretch>
            <a:fillRect/>
          </a:stretch>
        </p:blipFill>
        <p:spPr>
          <a:xfrm>
            <a:off x="5347411" y="3147883"/>
            <a:ext cx="606991" cy="396568"/>
          </a:xfrm>
          <a:prstGeom prst="rect">
            <a:avLst/>
          </a:prstGeom>
        </p:spPr>
      </p:pic>
      <p:pic>
        <p:nvPicPr>
          <p:cNvPr id="10" name="Picture 9">
            <a:extLst>
              <a:ext uri="{FF2B5EF4-FFF2-40B4-BE49-F238E27FC236}">
                <a16:creationId xmlns:a16="http://schemas.microsoft.com/office/drawing/2014/main" id="{ECC742DE-6EC9-8746-A1FD-F8348F29413C}"/>
              </a:ext>
            </a:extLst>
          </p:cNvPr>
          <p:cNvPicPr>
            <a:picLocks noChangeAspect="1"/>
          </p:cNvPicPr>
          <p:nvPr/>
        </p:nvPicPr>
        <p:blipFill>
          <a:blip r:embed="rId7"/>
          <a:stretch>
            <a:fillRect/>
          </a:stretch>
        </p:blipFill>
        <p:spPr>
          <a:xfrm>
            <a:off x="4983617" y="3562739"/>
            <a:ext cx="490768" cy="323442"/>
          </a:xfrm>
          <a:prstGeom prst="rect">
            <a:avLst/>
          </a:prstGeom>
        </p:spPr>
      </p:pic>
      <p:sp>
        <p:nvSpPr>
          <p:cNvPr id="12" name="Rectangle 11">
            <a:extLst>
              <a:ext uri="{FF2B5EF4-FFF2-40B4-BE49-F238E27FC236}">
                <a16:creationId xmlns:a16="http://schemas.microsoft.com/office/drawing/2014/main" id="{398D34B4-8DAA-6047-9E70-0BC66E33E731}"/>
              </a:ext>
            </a:extLst>
          </p:cNvPr>
          <p:cNvSpPr/>
          <p:nvPr/>
        </p:nvSpPr>
        <p:spPr>
          <a:xfrm>
            <a:off x="9243354" y="1143941"/>
            <a:ext cx="3136738" cy="400110"/>
          </a:xfrm>
          <a:prstGeom prst="rect">
            <a:avLst/>
          </a:prstGeom>
        </p:spPr>
        <p:txBody>
          <a:bodyPr wrap="square">
            <a:spAutoFit/>
          </a:bodyPr>
          <a:lstStyle/>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“Cross-Entropy Loss”</a:t>
            </a:r>
          </a:p>
        </p:txBody>
      </p:sp>
      <p:pic>
        <p:nvPicPr>
          <p:cNvPr id="11" name="Picture 10">
            <a:extLst>
              <a:ext uri="{FF2B5EF4-FFF2-40B4-BE49-F238E27FC236}">
                <a16:creationId xmlns:a16="http://schemas.microsoft.com/office/drawing/2014/main" id="{3BC84DF5-EB11-A248-B7CE-C7B038C4D66A}"/>
              </a:ext>
            </a:extLst>
          </p:cNvPr>
          <p:cNvPicPr>
            <a:picLocks noChangeAspect="1"/>
          </p:cNvPicPr>
          <p:nvPr/>
        </p:nvPicPr>
        <p:blipFill>
          <a:blip r:embed="rId8"/>
          <a:stretch>
            <a:fillRect/>
          </a:stretch>
        </p:blipFill>
        <p:spPr>
          <a:xfrm>
            <a:off x="1852121" y="4798794"/>
            <a:ext cx="794607" cy="404661"/>
          </a:xfrm>
          <a:prstGeom prst="rect">
            <a:avLst/>
          </a:prstGeom>
        </p:spPr>
      </p:pic>
      <p:pic>
        <p:nvPicPr>
          <p:cNvPr id="13" name="Picture 12">
            <a:extLst>
              <a:ext uri="{FF2B5EF4-FFF2-40B4-BE49-F238E27FC236}">
                <a16:creationId xmlns:a16="http://schemas.microsoft.com/office/drawing/2014/main" id="{75C171E2-4700-1640-84DB-41E6A56ABAAA}"/>
              </a:ext>
            </a:extLst>
          </p:cNvPr>
          <p:cNvPicPr>
            <a:picLocks noChangeAspect="1"/>
          </p:cNvPicPr>
          <p:nvPr/>
        </p:nvPicPr>
        <p:blipFill>
          <a:blip r:embed="rId9"/>
          <a:stretch>
            <a:fillRect/>
          </a:stretch>
        </p:blipFill>
        <p:spPr>
          <a:xfrm>
            <a:off x="7316165" y="4803273"/>
            <a:ext cx="300987" cy="401317"/>
          </a:xfrm>
          <a:prstGeom prst="rect">
            <a:avLst/>
          </a:prstGeom>
        </p:spPr>
      </p:pic>
      <p:sp>
        <p:nvSpPr>
          <p:cNvPr id="16" name="Rectangle 15">
            <a:extLst>
              <a:ext uri="{FF2B5EF4-FFF2-40B4-BE49-F238E27FC236}">
                <a16:creationId xmlns:a16="http://schemas.microsoft.com/office/drawing/2014/main" id="{0A398EA5-1A38-724D-94B1-F2B6DD9CB988}"/>
              </a:ext>
            </a:extLst>
          </p:cNvPr>
          <p:cNvSpPr/>
          <p:nvPr/>
        </p:nvSpPr>
        <p:spPr>
          <a:xfrm>
            <a:off x="2089159" y="4147482"/>
            <a:ext cx="5276231" cy="400110"/>
          </a:xfrm>
          <a:prstGeom prst="rect">
            <a:avLst/>
          </a:prstGeom>
          <a:solidFill>
            <a:schemeClr val="accent2">
              <a:lumMod val="20000"/>
              <a:lumOff val="80000"/>
            </a:schemeClr>
          </a:solidFill>
        </p:spPr>
        <p:txBody>
          <a:bodyPr wrap="square">
            <a:spAutoFit/>
          </a:bodyPr>
          <a:lstStyle/>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NN with 3 hidden layers + sigmoid activation</a:t>
            </a:r>
          </a:p>
        </p:txBody>
      </p:sp>
      <p:pic>
        <p:nvPicPr>
          <p:cNvPr id="14" name="Picture 13">
            <a:extLst>
              <a:ext uri="{FF2B5EF4-FFF2-40B4-BE49-F238E27FC236}">
                <a16:creationId xmlns:a16="http://schemas.microsoft.com/office/drawing/2014/main" id="{F974195D-1606-B64D-B590-5420C2BE1E86}"/>
              </a:ext>
            </a:extLst>
          </p:cNvPr>
          <p:cNvPicPr>
            <a:picLocks noChangeAspect="1"/>
          </p:cNvPicPr>
          <p:nvPr/>
        </p:nvPicPr>
        <p:blipFill>
          <a:blip r:embed="rId10"/>
          <a:stretch>
            <a:fillRect/>
          </a:stretch>
        </p:blipFill>
        <p:spPr>
          <a:xfrm>
            <a:off x="7949560" y="4732221"/>
            <a:ext cx="1014889" cy="537805"/>
          </a:xfrm>
          <a:prstGeom prst="rect">
            <a:avLst/>
          </a:prstGeom>
        </p:spPr>
      </p:pic>
      <p:pic>
        <p:nvPicPr>
          <p:cNvPr id="15" name="Picture 14">
            <a:extLst>
              <a:ext uri="{FF2B5EF4-FFF2-40B4-BE49-F238E27FC236}">
                <a16:creationId xmlns:a16="http://schemas.microsoft.com/office/drawing/2014/main" id="{5AA5ED56-CF8F-F84D-BF97-18DE3134D773}"/>
              </a:ext>
            </a:extLst>
          </p:cNvPr>
          <p:cNvPicPr>
            <a:picLocks noChangeAspect="1"/>
          </p:cNvPicPr>
          <p:nvPr/>
        </p:nvPicPr>
        <p:blipFill>
          <a:blip r:embed="rId11"/>
          <a:stretch>
            <a:fillRect/>
          </a:stretch>
        </p:blipFill>
        <p:spPr>
          <a:xfrm>
            <a:off x="4040626" y="5964012"/>
            <a:ext cx="1188375" cy="425039"/>
          </a:xfrm>
          <a:prstGeom prst="rect">
            <a:avLst/>
          </a:prstGeom>
        </p:spPr>
      </p:pic>
      <p:pic>
        <p:nvPicPr>
          <p:cNvPr id="17" name="Picture 16">
            <a:extLst>
              <a:ext uri="{FF2B5EF4-FFF2-40B4-BE49-F238E27FC236}">
                <a16:creationId xmlns:a16="http://schemas.microsoft.com/office/drawing/2014/main" id="{0648D0D7-8419-A648-83BC-A3FC47E3BCB2}"/>
              </a:ext>
            </a:extLst>
          </p:cNvPr>
          <p:cNvPicPr>
            <a:picLocks noChangeAspect="1"/>
          </p:cNvPicPr>
          <p:nvPr/>
        </p:nvPicPr>
        <p:blipFill>
          <a:blip r:embed="rId12"/>
          <a:stretch>
            <a:fillRect/>
          </a:stretch>
        </p:blipFill>
        <p:spPr>
          <a:xfrm>
            <a:off x="1609425" y="5316518"/>
            <a:ext cx="6235700" cy="495300"/>
          </a:xfrm>
          <a:prstGeom prst="rect">
            <a:avLst/>
          </a:prstGeom>
        </p:spPr>
      </p:pic>
      <p:sp>
        <p:nvSpPr>
          <p:cNvPr id="19" name="Rectangle 18">
            <a:extLst>
              <a:ext uri="{FF2B5EF4-FFF2-40B4-BE49-F238E27FC236}">
                <a16:creationId xmlns:a16="http://schemas.microsoft.com/office/drawing/2014/main" id="{F491E9E1-710F-EB45-B7C6-6EBCC0C0882D}"/>
              </a:ext>
            </a:extLst>
          </p:cNvPr>
          <p:cNvSpPr/>
          <p:nvPr/>
        </p:nvSpPr>
        <p:spPr>
          <a:xfrm>
            <a:off x="3351311" y="1607944"/>
            <a:ext cx="850215" cy="237827"/>
          </a:xfrm>
          <a:prstGeom prst="rect">
            <a:avLst/>
          </a:prstGeom>
          <a:solidFill>
            <a:srgbClr val="FFFC00"/>
          </a:solidFill>
        </p:spPr>
        <p:txBody>
          <a:bodyPr wrap="square">
            <a:spAutoFit/>
          </a:bodyPr>
          <a:lstStyle/>
          <a:p>
            <a:pPr lvl="0" algn="ctr"/>
            <a:r>
              <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rPr>
              <a:t>Real Data</a:t>
            </a:r>
          </a:p>
        </p:txBody>
      </p:sp>
      <p:sp>
        <p:nvSpPr>
          <p:cNvPr id="20" name="Rectangle 19">
            <a:extLst>
              <a:ext uri="{FF2B5EF4-FFF2-40B4-BE49-F238E27FC236}">
                <a16:creationId xmlns:a16="http://schemas.microsoft.com/office/drawing/2014/main" id="{519E46C4-ADD6-E941-8951-EAEFE1451FDF}"/>
              </a:ext>
            </a:extLst>
          </p:cNvPr>
          <p:cNvSpPr/>
          <p:nvPr/>
        </p:nvSpPr>
        <p:spPr>
          <a:xfrm>
            <a:off x="5750142" y="1607944"/>
            <a:ext cx="1207795" cy="237827"/>
          </a:xfrm>
          <a:prstGeom prst="rect">
            <a:avLst/>
          </a:prstGeom>
          <a:solidFill>
            <a:srgbClr val="FFFC00"/>
          </a:solidFill>
        </p:spPr>
        <p:txBody>
          <a:bodyPr wrap="square">
            <a:spAutoFit/>
          </a:bodyPr>
          <a:lstStyle/>
          <a:p>
            <a:pPr lvl="0" algn="ctr"/>
            <a:r>
              <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rPr>
              <a:t>Simulated Data</a:t>
            </a:r>
          </a:p>
        </p:txBody>
      </p:sp>
      <p:sp>
        <p:nvSpPr>
          <p:cNvPr id="21" name="Rectangle 20">
            <a:extLst>
              <a:ext uri="{FF2B5EF4-FFF2-40B4-BE49-F238E27FC236}">
                <a16:creationId xmlns:a16="http://schemas.microsoft.com/office/drawing/2014/main" id="{FF8B69AC-65B6-394F-BC99-4910E760F6B5}"/>
              </a:ext>
            </a:extLst>
          </p:cNvPr>
          <p:cNvSpPr/>
          <p:nvPr/>
        </p:nvSpPr>
        <p:spPr>
          <a:xfrm>
            <a:off x="6157595" y="3275744"/>
            <a:ext cx="1207795" cy="237827"/>
          </a:xfrm>
          <a:prstGeom prst="rect">
            <a:avLst/>
          </a:prstGeom>
          <a:solidFill>
            <a:srgbClr val="FFFC00"/>
          </a:solidFill>
        </p:spPr>
        <p:txBody>
          <a:bodyPr wrap="square">
            <a:spAutoFit/>
          </a:bodyPr>
          <a:lstStyle/>
          <a:p>
            <a:pPr lvl="0" algn="ctr"/>
            <a:r>
              <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rPr>
              <a:t>Simulated Data</a:t>
            </a:r>
          </a:p>
        </p:txBody>
      </p:sp>
    </p:spTree>
    <p:extLst>
      <p:ext uri="{BB962C8B-B14F-4D97-AF65-F5344CB8AC3E}">
        <p14:creationId xmlns:p14="http://schemas.microsoft.com/office/powerpoint/2010/main" val="32862213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2E55AE-59F3-2A1B-2BCA-7CFB9E506159}"/>
              </a:ext>
            </a:extLst>
          </p:cNvPr>
          <p:cNvPicPr>
            <a:picLocks noChangeAspect="1"/>
          </p:cNvPicPr>
          <p:nvPr/>
        </p:nvPicPr>
        <p:blipFill>
          <a:blip r:embed="rId3"/>
          <a:stretch>
            <a:fillRect/>
          </a:stretch>
        </p:blipFill>
        <p:spPr>
          <a:xfrm>
            <a:off x="3147405" y="2757515"/>
            <a:ext cx="5790943" cy="3668106"/>
          </a:xfrm>
          <a:prstGeom prst="rect">
            <a:avLst/>
          </a:prstGeom>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5072311"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Estimation Results</a:t>
            </a:r>
            <a:endParaRPr lang="en-US" sz="2800" b="1" dirty="0">
              <a:solidFill>
                <a:srgbClr val="FFC000"/>
              </a:solidFill>
              <a:latin typeface="Helvetica" charset="0"/>
              <a:ea typeface="Helvetica" charset="0"/>
              <a:cs typeface="Helvetica" charset="0"/>
            </a:endParaRPr>
          </a:p>
        </p:txBody>
      </p:sp>
      <mc:AlternateContent xmlns:mc="http://schemas.openxmlformats.org/markup-compatibility/2006" xmlns:a14="http://schemas.microsoft.com/office/drawing/2010/main">
        <mc:Choice Requires="a14">
          <p:graphicFrame>
            <p:nvGraphicFramePr>
              <p:cNvPr id="20" name="Table 2">
                <a:extLst>
                  <a:ext uri="{FF2B5EF4-FFF2-40B4-BE49-F238E27FC236}">
                    <a16:creationId xmlns:a16="http://schemas.microsoft.com/office/drawing/2014/main" id="{D16B9EBC-07F2-B045-BE0B-0643E750F81B}"/>
                  </a:ext>
                </a:extLst>
              </p:cNvPr>
              <p:cNvGraphicFramePr>
                <a:graphicFrameLocks noGrp="1"/>
              </p:cNvGraphicFramePr>
              <p:nvPr>
                <p:extLst>
                  <p:ext uri="{D42A27DB-BD31-4B8C-83A1-F6EECF244321}">
                    <p14:modId xmlns:p14="http://schemas.microsoft.com/office/powerpoint/2010/main" val="2505922677"/>
                  </p:ext>
                </p:extLst>
              </p:nvPr>
            </p:nvGraphicFramePr>
            <p:xfrm>
              <a:off x="1201615" y="1578288"/>
              <a:ext cx="6740769" cy="1036320"/>
            </p:xfrm>
            <a:graphic>
              <a:graphicData uri="http://schemas.openxmlformats.org/drawingml/2006/table">
                <a:tbl>
                  <a:tblPr firstRow="1" bandRow="1">
                    <a:tableStyleId>{5C22544A-7EE6-4342-B048-85BDC9FD1C3A}</a:tableStyleId>
                  </a:tblPr>
                  <a:tblGrid>
                    <a:gridCol w="2246923">
                      <a:extLst>
                        <a:ext uri="{9D8B030D-6E8A-4147-A177-3AD203B41FA5}">
                          <a16:colId xmlns:a16="http://schemas.microsoft.com/office/drawing/2014/main" val="1293496869"/>
                        </a:ext>
                      </a:extLst>
                    </a:gridCol>
                    <a:gridCol w="2246923">
                      <a:extLst>
                        <a:ext uri="{9D8B030D-6E8A-4147-A177-3AD203B41FA5}">
                          <a16:colId xmlns:a16="http://schemas.microsoft.com/office/drawing/2014/main" val="758863288"/>
                        </a:ext>
                      </a:extLst>
                    </a:gridCol>
                    <a:gridCol w="2246923">
                      <a:extLst>
                        <a:ext uri="{9D8B030D-6E8A-4147-A177-3AD203B41FA5}">
                          <a16:colId xmlns:a16="http://schemas.microsoft.com/office/drawing/2014/main" val="2113204061"/>
                        </a:ext>
                      </a:extLst>
                    </a:gridCol>
                  </a:tblGrid>
                  <a:tr h="370840">
                    <a:tc>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a:txBody>
                      <a:tcPr>
                        <a:lnT w="12700" cap="flat" cmpd="sng" algn="ctr">
                          <a:solidFill>
                            <a:schemeClr val="tx1"/>
                          </a:solidFill>
                          <a:prstDash val="solid"/>
                          <a:round/>
                          <a:headEnd type="none" w="med" len="med"/>
                          <a:tailEnd type="none" w="med" len="med"/>
                        </a:lnT>
                        <a:noFill/>
                      </a:tcPr>
                    </a:tc>
                    <a:tc gridSpan="2">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Population distribution of cost</a:t>
                          </a:r>
                        </a:p>
                      </a:txBody>
                      <a:tcPr>
                        <a:lnT w="12700" cap="flat" cmpd="sng" algn="ctr">
                          <a:solidFill>
                            <a:schemeClr val="tx1"/>
                          </a:solidFill>
                          <a:prstDash val="solid"/>
                          <a:round/>
                          <a:headEnd type="none" w="med" len="med"/>
                          <a:tailEnd type="none" w="med" len="med"/>
                        </a:lnT>
                        <a:noFill/>
                      </a:tcPr>
                    </a:tc>
                    <a:tc hMerge="1">
                      <a:txBody>
                        <a:bodyPr/>
                        <a:lstStyle/>
                        <a:p>
                          <a:pPr algn="ctr"/>
                          <a:endPar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7404041"/>
                      </a:ext>
                    </a:extLst>
                  </a:tr>
                  <a:tr h="370840">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𝛽</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0.94985</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(0.00187)</a:t>
                          </a:r>
                        </a:p>
                      </a:txBody>
                      <a:tcPr>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𝜇</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0.55358</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(0.01145)</a:t>
                          </a:r>
                        </a:p>
                      </a:txBody>
                      <a:tcPr>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𝜎</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0.664725</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(0.01197)</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2982968"/>
                      </a:ext>
                    </a:extLst>
                  </a:tr>
                </a:tbl>
              </a:graphicData>
            </a:graphic>
          </p:graphicFrame>
        </mc:Choice>
        <mc:Fallback xmlns="">
          <p:graphicFrame>
            <p:nvGraphicFramePr>
              <p:cNvPr id="20" name="Table 2">
                <a:extLst>
                  <a:ext uri="{FF2B5EF4-FFF2-40B4-BE49-F238E27FC236}">
                    <a16:creationId xmlns:a16="http://schemas.microsoft.com/office/drawing/2014/main" id="{D16B9EBC-07F2-B045-BE0B-0643E750F81B}"/>
                  </a:ext>
                </a:extLst>
              </p:cNvPr>
              <p:cNvGraphicFramePr>
                <a:graphicFrameLocks noGrp="1"/>
              </p:cNvGraphicFramePr>
              <p:nvPr>
                <p:extLst>
                  <p:ext uri="{D42A27DB-BD31-4B8C-83A1-F6EECF244321}">
                    <p14:modId xmlns:p14="http://schemas.microsoft.com/office/powerpoint/2010/main" val="2505922677"/>
                  </p:ext>
                </p:extLst>
              </p:nvPr>
            </p:nvGraphicFramePr>
            <p:xfrm>
              <a:off x="1201615" y="1578288"/>
              <a:ext cx="6740769" cy="1036320"/>
            </p:xfrm>
            <a:graphic>
              <a:graphicData uri="http://schemas.openxmlformats.org/drawingml/2006/table">
                <a:tbl>
                  <a:tblPr firstRow="1" bandRow="1">
                    <a:tableStyleId>{5C22544A-7EE6-4342-B048-85BDC9FD1C3A}</a:tableStyleId>
                  </a:tblPr>
                  <a:tblGrid>
                    <a:gridCol w="2246923">
                      <a:extLst>
                        <a:ext uri="{9D8B030D-6E8A-4147-A177-3AD203B41FA5}">
                          <a16:colId xmlns:a16="http://schemas.microsoft.com/office/drawing/2014/main" val="1293496869"/>
                        </a:ext>
                      </a:extLst>
                    </a:gridCol>
                    <a:gridCol w="2246923">
                      <a:extLst>
                        <a:ext uri="{9D8B030D-6E8A-4147-A177-3AD203B41FA5}">
                          <a16:colId xmlns:a16="http://schemas.microsoft.com/office/drawing/2014/main" val="758863288"/>
                        </a:ext>
                      </a:extLst>
                    </a:gridCol>
                    <a:gridCol w="2246923">
                      <a:extLst>
                        <a:ext uri="{9D8B030D-6E8A-4147-A177-3AD203B41FA5}">
                          <a16:colId xmlns:a16="http://schemas.microsoft.com/office/drawing/2014/main" val="2113204061"/>
                        </a:ext>
                      </a:extLst>
                    </a:gridCol>
                  </a:tblGrid>
                  <a:tr h="396240">
                    <a:tc>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a:txBody>
                      <a:tcPr>
                        <a:lnT w="12700" cap="flat" cmpd="sng" algn="ctr">
                          <a:solidFill>
                            <a:schemeClr val="tx1"/>
                          </a:solidFill>
                          <a:prstDash val="solid"/>
                          <a:round/>
                          <a:headEnd type="none" w="med" len="med"/>
                          <a:tailEnd type="none" w="med" len="med"/>
                        </a:lnT>
                        <a:noFill/>
                      </a:tcPr>
                    </a:tc>
                    <a:tc gridSpan="2">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Population distribution of cost</a:t>
                          </a:r>
                        </a:p>
                      </a:txBody>
                      <a:tcPr>
                        <a:lnT w="12700" cap="flat" cmpd="sng" algn="ctr">
                          <a:solidFill>
                            <a:schemeClr val="tx1"/>
                          </a:solidFill>
                          <a:prstDash val="solid"/>
                          <a:round/>
                          <a:headEnd type="none" w="med" len="med"/>
                          <a:tailEnd type="none" w="med" len="med"/>
                        </a:lnT>
                        <a:noFill/>
                      </a:tcPr>
                    </a:tc>
                    <a:tc hMerge="1">
                      <a:txBody>
                        <a:bodyPr/>
                        <a:lstStyle/>
                        <a:p>
                          <a:pPr algn="ctr"/>
                          <a:endPar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7404041"/>
                      </a:ext>
                    </a:extLst>
                  </a:tr>
                  <a:tr h="640080">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t="-66667" r="-201695" b="-13725"/>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l="-99438" t="-66667" r="-100562" b="-13725"/>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l="-200565" t="-66667" r="-1130" b="-13725"/>
                          </a:stretch>
                        </a:blipFill>
                      </a:tcPr>
                    </a:tc>
                    <a:extLst>
                      <a:ext uri="{0D108BD9-81ED-4DB2-BD59-A6C34878D82A}">
                        <a16:rowId xmlns:a16="http://schemas.microsoft.com/office/drawing/2014/main" val="2792982968"/>
                      </a:ext>
                    </a:extLst>
                  </a:tr>
                </a:tbl>
              </a:graphicData>
            </a:graphic>
          </p:graphicFrame>
        </mc:Fallback>
      </mc:AlternateContent>
      <p:sp>
        <p:nvSpPr>
          <p:cNvPr id="12" name="Rectangle 11">
            <a:extLst>
              <a:ext uri="{FF2B5EF4-FFF2-40B4-BE49-F238E27FC236}">
                <a16:creationId xmlns:a16="http://schemas.microsoft.com/office/drawing/2014/main" id="{B3BC5C65-33EC-C347-9ACA-5685800B8A8B}"/>
              </a:ext>
            </a:extLst>
          </p:cNvPr>
          <p:cNvSpPr/>
          <p:nvPr/>
        </p:nvSpPr>
        <p:spPr>
          <a:xfrm>
            <a:off x="14278086" y="2970332"/>
            <a:ext cx="2195809" cy="27559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A5F255-8F0E-C846-97CA-599DFB809D85}"/>
              </a:ext>
            </a:extLst>
          </p:cNvPr>
          <p:cNvSpPr/>
          <p:nvPr/>
        </p:nvSpPr>
        <p:spPr>
          <a:xfrm>
            <a:off x="11897697" y="2970332"/>
            <a:ext cx="1269725" cy="400110"/>
          </a:xfrm>
          <a:prstGeom prst="rect">
            <a:avLst/>
          </a:prstGeom>
          <a:noFill/>
        </p:spPr>
        <p:txBody>
          <a:bodyPr wrap="square">
            <a:spAutoFit/>
          </a:bodyPr>
          <a:lstStyle/>
          <a:p>
            <a:pPr lvl="0" algn="ctr"/>
            <a:r>
              <a:rPr lang="en-US" sz="2000" b="1" dirty="0">
                <a:solidFill>
                  <a:srgbClr val="00B0F0"/>
                </a:solidFill>
                <a:latin typeface="CMU Sans Serif Medium" panose="02000603000000000000" pitchFamily="2" charset="0"/>
                <a:ea typeface="CMU Sans Serif Medium" panose="02000603000000000000" pitchFamily="2" charset="0"/>
                <a:cs typeface="CMU Sans Serif Medium" panose="02000603000000000000" pitchFamily="2" charset="0"/>
              </a:rPr>
              <a:t>Low-cost</a:t>
            </a:r>
          </a:p>
        </p:txBody>
      </p:sp>
      <p:sp>
        <p:nvSpPr>
          <p:cNvPr id="14" name="Rectangle 13">
            <a:extLst>
              <a:ext uri="{FF2B5EF4-FFF2-40B4-BE49-F238E27FC236}">
                <a16:creationId xmlns:a16="http://schemas.microsoft.com/office/drawing/2014/main" id="{9D2436BD-0C31-FC49-BC27-F9D33FECAED0}"/>
              </a:ext>
            </a:extLst>
          </p:cNvPr>
          <p:cNvSpPr/>
          <p:nvPr/>
        </p:nvSpPr>
        <p:spPr>
          <a:xfrm>
            <a:off x="15204170" y="2970332"/>
            <a:ext cx="1269725" cy="400110"/>
          </a:xfrm>
          <a:prstGeom prst="rect">
            <a:avLst/>
          </a:prstGeom>
          <a:noFill/>
        </p:spPr>
        <p:txBody>
          <a:bodyPr wrap="square">
            <a:spAutoFit/>
          </a:bodyPr>
          <a:lstStyle/>
          <a:p>
            <a:pPr lvl="0" algn="ctr"/>
            <a:r>
              <a:rPr lang="en-US" sz="2000" b="1"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High-cost</a:t>
            </a:r>
          </a:p>
        </p:txBody>
      </p:sp>
      <p:sp>
        <p:nvSpPr>
          <p:cNvPr id="15" name="Rectangle 14">
            <a:extLst>
              <a:ext uri="{FF2B5EF4-FFF2-40B4-BE49-F238E27FC236}">
                <a16:creationId xmlns:a16="http://schemas.microsoft.com/office/drawing/2014/main" id="{E271418A-6F57-0544-A677-D2A0EE9365A6}"/>
              </a:ext>
            </a:extLst>
          </p:cNvPr>
          <p:cNvSpPr/>
          <p:nvPr/>
        </p:nvSpPr>
        <p:spPr>
          <a:xfrm>
            <a:off x="1127361" y="2691581"/>
            <a:ext cx="2100942" cy="1015663"/>
          </a:xfrm>
          <a:prstGeom prst="rect">
            <a:avLst/>
          </a:prstGeom>
          <a:noFill/>
        </p:spPr>
        <p:txBody>
          <a:bodyPr wrap="square">
            <a:spAutoFit/>
          </a:bodyPr>
          <a:lstStyle/>
          <a:p>
            <a:pPr lvl="0" algn="ctr"/>
            <a:r>
              <a:rPr lang="en-US" sz="2000" dirty="0">
                <a:solidFill>
                  <a:srgbClr val="0070C0"/>
                </a:solidFill>
                <a:latin typeface="CMU Sans Serif Medium" panose="02000603000000000000" pitchFamily="2" charset="0"/>
                <a:ea typeface="CMU Sans Serif Medium" panose="02000603000000000000" pitchFamily="2" charset="0"/>
                <a:cs typeface="CMU Sans Serif Medium" panose="02000603000000000000" pitchFamily="2" charset="0"/>
              </a:rPr>
              <a:t>$1 in 2 hours</a:t>
            </a:r>
          </a:p>
          <a:p>
            <a:pPr lvl="0" algn="ctr"/>
            <a:r>
              <a:rPr lang="en-US" sz="2000" dirty="0">
                <a:solidFill>
                  <a:srgbClr val="0070C0"/>
                </a:solidFill>
                <a:latin typeface="CMU Sans Serif Medium" panose="02000603000000000000" pitchFamily="2" charset="0"/>
                <a:ea typeface="CMU Sans Serif Medium" panose="02000603000000000000" pitchFamily="2" charset="0"/>
                <a:cs typeface="CMU Sans Serif Medium" panose="02000603000000000000" pitchFamily="2" charset="0"/>
                <a:sym typeface="Wingdings" pitchFamily="2" charset="2"/>
              </a:rPr>
              <a:t> 73 cents now</a:t>
            </a:r>
            <a:endParaRPr lang="en-US" sz="2000" dirty="0">
              <a:solidFill>
                <a:srgbClr val="0070C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6" name="Rectangle 15">
            <a:extLst>
              <a:ext uri="{FF2B5EF4-FFF2-40B4-BE49-F238E27FC236}">
                <a16:creationId xmlns:a16="http://schemas.microsoft.com/office/drawing/2014/main" id="{8EAD9E30-358C-3747-8EAA-6E9559C5845F}"/>
              </a:ext>
            </a:extLst>
          </p:cNvPr>
          <p:cNvSpPr/>
          <p:nvPr/>
        </p:nvSpPr>
        <p:spPr>
          <a:xfrm>
            <a:off x="16601651" y="4228085"/>
            <a:ext cx="1736315" cy="830997"/>
          </a:xfrm>
          <a:prstGeom prst="rect">
            <a:avLst/>
          </a:prstGeom>
        </p:spPr>
        <p:txBody>
          <a:bodyPr wrap="square">
            <a:spAutoFit/>
          </a:bodyPr>
          <a:lstStyle/>
          <a:p>
            <a:pPr lvl="0"/>
            <a:r>
              <a:rPr lang="en-US" sz="16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UWS, LWS, Brooklyn</a:t>
            </a:r>
          </a:p>
          <a:p>
            <a:pPr lvl="0"/>
            <a:r>
              <a:rPr lang="en-US" sz="1600"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JFK Airport</a:t>
            </a:r>
          </a:p>
        </p:txBody>
      </p:sp>
      <p:sp>
        <p:nvSpPr>
          <p:cNvPr id="17" name="Rectangle 16">
            <a:extLst>
              <a:ext uri="{FF2B5EF4-FFF2-40B4-BE49-F238E27FC236}">
                <a16:creationId xmlns:a16="http://schemas.microsoft.com/office/drawing/2014/main" id="{8EDE9165-6235-E147-B63B-19C9A3397F72}"/>
              </a:ext>
            </a:extLst>
          </p:cNvPr>
          <p:cNvSpPr/>
          <p:nvPr/>
        </p:nvSpPr>
        <p:spPr>
          <a:xfrm>
            <a:off x="11954523" y="2970332"/>
            <a:ext cx="2323564" cy="275590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62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C20842-9779-CAF1-58EE-B7A9C5CA2699}"/>
              </a:ext>
            </a:extLst>
          </p:cNvPr>
          <p:cNvPicPr>
            <a:picLocks noChangeAspect="1"/>
          </p:cNvPicPr>
          <p:nvPr/>
        </p:nvPicPr>
        <p:blipFill>
          <a:blip r:embed="rId2"/>
          <a:stretch>
            <a:fillRect/>
          </a:stretch>
        </p:blipFill>
        <p:spPr>
          <a:xfrm>
            <a:off x="187492" y="4370380"/>
            <a:ext cx="8749758" cy="1803678"/>
          </a:xfrm>
          <a:prstGeom prst="rect">
            <a:avLst/>
          </a:prstGeom>
        </p:spPr>
      </p:pic>
      <p:sp>
        <p:nvSpPr>
          <p:cNvPr id="9" name="TextBox 8">
            <a:extLst>
              <a:ext uri="{FF2B5EF4-FFF2-40B4-BE49-F238E27FC236}">
                <a16:creationId xmlns:a16="http://schemas.microsoft.com/office/drawing/2014/main" id="{FBC4BE31-63D2-9CFD-2026-30C34BE3D131}"/>
              </a:ext>
            </a:extLst>
          </p:cNvPr>
          <p:cNvSpPr txBox="1"/>
          <p:nvPr/>
        </p:nvSpPr>
        <p:spPr>
          <a:xfrm>
            <a:off x="522946" y="4071948"/>
            <a:ext cx="3911648" cy="369332"/>
          </a:xfrm>
          <a:prstGeom prst="rect">
            <a:avLst/>
          </a:prstGeom>
          <a:noFill/>
        </p:spPr>
        <p:txBody>
          <a:bodyPr wrap="none" rtlCol="0">
            <a:spAutoFit/>
          </a:bodyPr>
          <a:lstStyle/>
          <a:p>
            <a:r>
              <a:rPr lang="en-US" b="1"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P(switching to B)</a:t>
            </a:r>
            <a:r>
              <a:rPr lang="en-US" dirty="0">
                <a:solidFill>
                  <a:srgbClr val="00B050"/>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on average weekday</a:t>
            </a:r>
          </a:p>
        </p:txBody>
      </p:sp>
      <p:sp>
        <p:nvSpPr>
          <p:cNvPr id="18" name="Rectangle 17">
            <a:extLst>
              <a:ext uri="{FF2B5EF4-FFF2-40B4-BE49-F238E27FC236}">
                <a16:creationId xmlns:a16="http://schemas.microsoft.com/office/drawing/2014/main" id="{314E821C-D5DB-3A39-7429-15E3860BC567}"/>
              </a:ext>
            </a:extLst>
          </p:cNvPr>
          <p:cNvSpPr/>
          <p:nvPr/>
        </p:nvSpPr>
        <p:spPr>
          <a:xfrm>
            <a:off x="1325880" y="3375118"/>
            <a:ext cx="6583680" cy="441960"/>
          </a:xfrm>
          <a:prstGeom prst="rect">
            <a:avLst/>
          </a:prstGeom>
          <a:gradFill flip="none" rotWithShape="1">
            <a:gsLst>
              <a:gs pos="0">
                <a:srgbClr val="00B050">
                  <a:shade val="30000"/>
                  <a:satMod val="115000"/>
                </a:srgbClr>
              </a:gs>
              <a:gs pos="100000">
                <a:schemeClr val="bg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Fraction of workdays multihoming</a:t>
            </a:r>
          </a:p>
        </p:txBody>
      </p:sp>
      <p:sp>
        <p:nvSpPr>
          <p:cNvPr id="20" name="TextBox 19">
            <a:extLst>
              <a:ext uri="{FF2B5EF4-FFF2-40B4-BE49-F238E27FC236}">
                <a16:creationId xmlns:a16="http://schemas.microsoft.com/office/drawing/2014/main" id="{217B0695-A264-D747-DFF9-A11639F3EEFC}"/>
              </a:ext>
            </a:extLst>
          </p:cNvPr>
          <p:cNvSpPr txBox="1"/>
          <p:nvPr/>
        </p:nvSpPr>
        <p:spPr>
          <a:xfrm>
            <a:off x="6916962" y="3441856"/>
            <a:ext cx="1863276" cy="400110"/>
          </a:xfrm>
          <a:prstGeom prst="rect">
            <a:avLst/>
          </a:prstGeom>
          <a:noFill/>
        </p:spPr>
        <p:txBody>
          <a:bodyPr wrap="square" rtlCol="0">
            <a:spAutoFit/>
          </a:bodyPr>
          <a:lstStyle/>
          <a:p>
            <a:pPr algn="ctr"/>
            <a:r>
              <a:rPr lang="en-US" sz="20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42.23% </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always</a:t>
            </a:r>
          </a:p>
        </p:txBody>
      </p:sp>
      <p:sp>
        <p:nvSpPr>
          <p:cNvPr id="22" name="Left Brace 21">
            <a:extLst>
              <a:ext uri="{FF2B5EF4-FFF2-40B4-BE49-F238E27FC236}">
                <a16:creationId xmlns:a16="http://schemas.microsoft.com/office/drawing/2014/main" id="{70654F7B-FAFF-11DF-9973-DBAD6B00183A}"/>
              </a:ext>
            </a:extLst>
          </p:cNvPr>
          <p:cNvSpPr/>
          <p:nvPr/>
        </p:nvSpPr>
        <p:spPr>
          <a:xfrm rot="5400000">
            <a:off x="6190646" y="1646233"/>
            <a:ext cx="124410" cy="3270262"/>
          </a:xfrm>
          <a:prstGeom prst="leftBrace">
            <a:avLst>
              <a:gd name="adj1" fmla="val 147059"/>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58E4E9AD-6CC8-0C7A-9B83-2447B5F72B97}"/>
              </a:ext>
            </a:extLst>
          </p:cNvPr>
          <p:cNvSpPr txBox="1"/>
          <p:nvPr/>
        </p:nvSpPr>
        <p:spPr>
          <a:xfrm>
            <a:off x="5178054" y="2875032"/>
            <a:ext cx="2149591" cy="400110"/>
          </a:xfrm>
          <a:prstGeom prst="rect">
            <a:avLst/>
          </a:prstGeom>
          <a:noFill/>
        </p:spPr>
        <p:txBody>
          <a:bodyPr wrap="square" rtlCol="0">
            <a:spAutoFit/>
          </a:bodyPr>
          <a:lstStyle/>
          <a:p>
            <a:pPr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66.59% most days</a:t>
            </a:r>
          </a:p>
        </p:txBody>
      </p:sp>
      <p:sp>
        <p:nvSpPr>
          <p:cNvPr id="24" name="TextBox 23">
            <a:extLst>
              <a:ext uri="{FF2B5EF4-FFF2-40B4-BE49-F238E27FC236}">
                <a16:creationId xmlns:a16="http://schemas.microsoft.com/office/drawing/2014/main" id="{990CC8ED-6A63-8E47-C4CA-36A4845A3DE8}"/>
              </a:ext>
            </a:extLst>
          </p:cNvPr>
          <p:cNvSpPr txBox="1"/>
          <p:nvPr/>
        </p:nvSpPr>
        <p:spPr>
          <a:xfrm>
            <a:off x="955156" y="4392209"/>
            <a:ext cx="1002800" cy="461665"/>
          </a:xfrm>
          <a:prstGeom prst="rect">
            <a:avLst/>
          </a:prstGeom>
          <a:noFill/>
        </p:spPr>
        <p:txBody>
          <a:bodyPr wrap="square" rtlCol="0">
            <a:spAutoFit/>
          </a:bodyPr>
          <a:lstStyle/>
          <a:p>
            <a:pPr algn="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Hourly rate </a:t>
            </a:r>
            <a:b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changes</a:t>
            </a:r>
          </a:p>
        </p:txBody>
      </p:sp>
      <p:sp>
        <p:nvSpPr>
          <p:cNvPr id="27" name="TextBox 26">
            <a:extLst>
              <a:ext uri="{FF2B5EF4-FFF2-40B4-BE49-F238E27FC236}">
                <a16:creationId xmlns:a16="http://schemas.microsoft.com/office/drawing/2014/main" id="{85FBB5E9-8539-709B-9BDF-C0622593A813}"/>
              </a:ext>
            </a:extLst>
          </p:cNvPr>
          <p:cNvSpPr txBox="1"/>
          <p:nvPr/>
        </p:nvSpPr>
        <p:spPr>
          <a:xfrm>
            <a:off x="4551796" y="4392209"/>
            <a:ext cx="1002800" cy="461665"/>
          </a:xfrm>
          <a:prstGeom prst="rect">
            <a:avLst/>
          </a:prstGeom>
          <a:noFill/>
        </p:spPr>
        <p:txBody>
          <a:bodyPr wrap="square" rtlCol="0">
            <a:spAutoFit/>
          </a:bodyPr>
          <a:lstStyle/>
          <a:p>
            <a:pPr algn="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Hourly rate </a:t>
            </a:r>
            <a:b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changes</a:t>
            </a:r>
          </a:p>
        </p:txBody>
      </p:sp>
      <p:sp>
        <p:nvSpPr>
          <p:cNvPr id="30" name="TextBox 29">
            <a:extLst>
              <a:ext uri="{FF2B5EF4-FFF2-40B4-BE49-F238E27FC236}">
                <a16:creationId xmlns:a16="http://schemas.microsoft.com/office/drawing/2014/main" id="{E2FE0576-59E4-8F6A-E0CE-0011FD11D8E3}"/>
              </a:ext>
            </a:extLst>
          </p:cNvPr>
          <p:cNvSpPr txBox="1"/>
          <p:nvPr/>
        </p:nvSpPr>
        <p:spPr>
          <a:xfrm>
            <a:off x="5831956" y="4392209"/>
            <a:ext cx="1002800" cy="461665"/>
          </a:xfrm>
          <a:prstGeom prst="rect">
            <a:avLst/>
          </a:prstGeom>
          <a:noFill/>
        </p:spPr>
        <p:txBody>
          <a:bodyPr wrap="square" rtlCol="0">
            <a:spAutoFit/>
          </a:bodyPr>
          <a:lstStyle/>
          <a:p>
            <a:pPr algn="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Hourly rate </a:t>
            </a:r>
            <a:b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changes</a:t>
            </a:r>
          </a:p>
        </p:txBody>
      </p:sp>
      <p:sp>
        <p:nvSpPr>
          <p:cNvPr id="15" name="TextBox 14">
            <a:extLst>
              <a:ext uri="{FF2B5EF4-FFF2-40B4-BE49-F238E27FC236}">
                <a16:creationId xmlns:a16="http://schemas.microsoft.com/office/drawing/2014/main" id="{4FE6270A-62D9-F7B6-4F2A-A7C7CD9C4F49}"/>
              </a:ext>
            </a:extLst>
          </p:cNvPr>
          <p:cNvSpPr txBox="1"/>
          <p:nvPr/>
        </p:nvSpPr>
        <p:spPr>
          <a:xfrm>
            <a:off x="302802" y="3393077"/>
            <a:ext cx="1863276" cy="400110"/>
          </a:xfrm>
          <a:prstGeom prst="rect">
            <a:avLst/>
          </a:prstGeom>
          <a:noFill/>
        </p:spPr>
        <p:txBody>
          <a:bodyPr wrap="square" rtlCol="0">
            <a:spAutoFit/>
          </a:bodyPr>
          <a:lstStyle/>
          <a:p>
            <a:pPr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16.01% never</a:t>
            </a:r>
          </a:p>
        </p:txBody>
      </p:sp>
      <p:sp>
        <p:nvSpPr>
          <p:cNvPr id="31" name="TextBox 30">
            <a:extLst>
              <a:ext uri="{FF2B5EF4-FFF2-40B4-BE49-F238E27FC236}">
                <a16:creationId xmlns:a16="http://schemas.microsoft.com/office/drawing/2014/main" id="{64E6ACEF-46D6-9C14-BB51-696B0D1F556D}"/>
              </a:ext>
            </a:extLst>
          </p:cNvPr>
          <p:cNvSpPr txBox="1"/>
          <p:nvPr/>
        </p:nvSpPr>
        <p:spPr>
          <a:xfrm>
            <a:off x="7279756" y="4392209"/>
            <a:ext cx="1002800" cy="461665"/>
          </a:xfrm>
          <a:prstGeom prst="rect">
            <a:avLst/>
          </a:prstGeom>
          <a:noFill/>
        </p:spPr>
        <p:txBody>
          <a:bodyPr wrap="square" rtlCol="0">
            <a:spAutoFit/>
          </a:bodyPr>
          <a:lstStyle/>
          <a:p>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Hourly rate </a:t>
            </a:r>
            <a:b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changes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C1B8848B-080E-6B64-8F1A-A55B99341C77}"/>
                  </a:ext>
                </a:extLst>
              </p:cNvPr>
              <p:cNvGraphicFramePr>
                <a:graphicFrameLocks noGrp="1"/>
              </p:cNvGraphicFramePr>
              <p:nvPr>
                <p:extLst>
                  <p:ext uri="{D42A27DB-BD31-4B8C-83A1-F6EECF244321}">
                    <p14:modId xmlns:p14="http://schemas.microsoft.com/office/powerpoint/2010/main" val="2032296306"/>
                  </p:ext>
                </p:extLst>
              </p:nvPr>
            </p:nvGraphicFramePr>
            <p:xfrm>
              <a:off x="1201615" y="1578288"/>
              <a:ext cx="6740769" cy="1036320"/>
            </p:xfrm>
            <a:graphic>
              <a:graphicData uri="http://schemas.openxmlformats.org/drawingml/2006/table">
                <a:tbl>
                  <a:tblPr firstRow="1" bandRow="1">
                    <a:tableStyleId>{5C22544A-7EE6-4342-B048-85BDC9FD1C3A}</a:tableStyleId>
                  </a:tblPr>
                  <a:tblGrid>
                    <a:gridCol w="2246923">
                      <a:extLst>
                        <a:ext uri="{9D8B030D-6E8A-4147-A177-3AD203B41FA5}">
                          <a16:colId xmlns:a16="http://schemas.microsoft.com/office/drawing/2014/main" val="1293496869"/>
                        </a:ext>
                      </a:extLst>
                    </a:gridCol>
                    <a:gridCol w="2246923">
                      <a:extLst>
                        <a:ext uri="{9D8B030D-6E8A-4147-A177-3AD203B41FA5}">
                          <a16:colId xmlns:a16="http://schemas.microsoft.com/office/drawing/2014/main" val="758863288"/>
                        </a:ext>
                      </a:extLst>
                    </a:gridCol>
                    <a:gridCol w="2246923">
                      <a:extLst>
                        <a:ext uri="{9D8B030D-6E8A-4147-A177-3AD203B41FA5}">
                          <a16:colId xmlns:a16="http://schemas.microsoft.com/office/drawing/2014/main" val="2113204061"/>
                        </a:ext>
                      </a:extLst>
                    </a:gridCol>
                  </a:tblGrid>
                  <a:tr h="370840">
                    <a:tc>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a:txBody>
                      <a:tcPr>
                        <a:lnT w="12700" cap="flat" cmpd="sng" algn="ctr">
                          <a:solidFill>
                            <a:schemeClr val="tx1"/>
                          </a:solidFill>
                          <a:prstDash val="solid"/>
                          <a:round/>
                          <a:headEnd type="none" w="med" len="med"/>
                          <a:tailEnd type="none" w="med" len="med"/>
                        </a:lnT>
                        <a:noFill/>
                      </a:tcPr>
                    </a:tc>
                    <a:tc gridSpan="2">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Population distribution of cost</a:t>
                          </a:r>
                        </a:p>
                      </a:txBody>
                      <a:tcPr>
                        <a:lnT w="12700" cap="flat" cmpd="sng" algn="ctr">
                          <a:solidFill>
                            <a:schemeClr val="tx1"/>
                          </a:solidFill>
                          <a:prstDash val="solid"/>
                          <a:round/>
                          <a:headEnd type="none" w="med" len="med"/>
                          <a:tailEnd type="none" w="med" len="med"/>
                        </a:lnT>
                        <a:noFill/>
                      </a:tcPr>
                    </a:tc>
                    <a:tc hMerge="1">
                      <a:txBody>
                        <a:bodyPr/>
                        <a:lstStyle/>
                        <a:p>
                          <a:pPr algn="ctr"/>
                          <a:endPar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7404041"/>
                      </a:ext>
                    </a:extLst>
                  </a:tr>
                  <a:tr h="370840">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𝛽</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0.94985</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(0.00187)</a:t>
                          </a:r>
                        </a:p>
                      </a:txBody>
                      <a:tcPr>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𝜇</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0.55358</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(0.01145)</a:t>
                          </a:r>
                        </a:p>
                      </a:txBody>
                      <a:tcPr>
                        <a:lnB w="12700" cap="flat" cmpd="sng" algn="ctr">
                          <a:solidFill>
                            <a:schemeClr val="tx1"/>
                          </a:solidFill>
                          <a:prstDash val="solid"/>
                          <a:round/>
                          <a:headEnd type="none" w="med" len="med"/>
                          <a:tailEnd type="none" w="med" len="med"/>
                        </a:lnB>
                        <a:noFill/>
                      </a:tcPr>
                    </a:tc>
                    <a:tc>
                      <a:txBody>
                        <a:bodyPr/>
                        <a:lstStyle/>
                        <a:p>
                          <a:pPr algn="ctr"/>
                          <a14:m>
                            <m:oMath xmlns:m="http://schemas.openxmlformats.org/officeDocument/2006/math">
                              <m:r>
                                <a:rPr lang="en-US" sz="2000" b="0" i="1" smtClean="0">
                                  <a:solidFill>
                                    <a:schemeClr val="tx1"/>
                                  </a:solidFill>
                                  <a:latin typeface="Cambria Math" panose="02040503050406030204" pitchFamily="18" charset="0"/>
                                  <a:ea typeface="Cambria Math" panose="02040503050406030204" pitchFamily="18" charset="0"/>
                                  <a:cs typeface="CMU Sans Serif Medium" panose="02000603000000000000" pitchFamily="2" charset="0"/>
                                </a:rPr>
                                <m:t>𝜎</m:t>
                              </m:r>
                            </m:oMath>
                          </a14:m>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 = 0.664725</a:t>
                          </a:r>
                        </a:p>
                        <a:p>
                          <a:pPr algn="ctr"/>
                          <a:r>
                            <a:rPr lang="en-US" sz="16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(0.01197)</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2982968"/>
                      </a:ext>
                    </a:extLst>
                  </a:tr>
                </a:tbl>
              </a:graphicData>
            </a:graphic>
          </p:graphicFrame>
        </mc:Choice>
        <mc:Fallback xmlns="">
          <p:graphicFrame>
            <p:nvGraphicFramePr>
              <p:cNvPr id="2" name="Table 2">
                <a:extLst>
                  <a:ext uri="{FF2B5EF4-FFF2-40B4-BE49-F238E27FC236}">
                    <a16:creationId xmlns:a16="http://schemas.microsoft.com/office/drawing/2014/main" id="{C1B8848B-080E-6B64-8F1A-A55B99341C77}"/>
                  </a:ext>
                </a:extLst>
              </p:cNvPr>
              <p:cNvGraphicFramePr>
                <a:graphicFrameLocks noGrp="1"/>
              </p:cNvGraphicFramePr>
              <p:nvPr>
                <p:extLst>
                  <p:ext uri="{D42A27DB-BD31-4B8C-83A1-F6EECF244321}">
                    <p14:modId xmlns:p14="http://schemas.microsoft.com/office/powerpoint/2010/main" val="2032296306"/>
                  </p:ext>
                </p:extLst>
              </p:nvPr>
            </p:nvGraphicFramePr>
            <p:xfrm>
              <a:off x="1201615" y="1578288"/>
              <a:ext cx="6740769" cy="1036320"/>
            </p:xfrm>
            <a:graphic>
              <a:graphicData uri="http://schemas.openxmlformats.org/drawingml/2006/table">
                <a:tbl>
                  <a:tblPr firstRow="1" bandRow="1">
                    <a:tableStyleId>{5C22544A-7EE6-4342-B048-85BDC9FD1C3A}</a:tableStyleId>
                  </a:tblPr>
                  <a:tblGrid>
                    <a:gridCol w="2246923">
                      <a:extLst>
                        <a:ext uri="{9D8B030D-6E8A-4147-A177-3AD203B41FA5}">
                          <a16:colId xmlns:a16="http://schemas.microsoft.com/office/drawing/2014/main" val="1293496869"/>
                        </a:ext>
                      </a:extLst>
                    </a:gridCol>
                    <a:gridCol w="2246923">
                      <a:extLst>
                        <a:ext uri="{9D8B030D-6E8A-4147-A177-3AD203B41FA5}">
                          <a16:colId xmlns:a16="http://schemas.microsoft.com/office/drawing/2014/main" val="758863288"/>
                        </a:ext>
                      </a:extLst>
                    </a:gridCol>
                    <a:gridCol w="2246923">
                      <a:extLst>
                        <a:ext uri="{9D8B030D-6E8A-4147-A177-3AD203B41FA5}">
                          <a16:colId xmlns:a16="http://schemas.microsoft.com/office/drawing/2014/main" val="2113204061"/>
                        </a:ext>
                      </a:extLst>
                    </a:gridCol>
                  </a:tblGrid>
                  <a:tr h="396240">
                    <a:tc>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Discount factor</a:t>
                          </a:r>
                        </a:p>
                      </a:txBody>
                      <a:tcPr>
                        <a:lnT w="12700" cap="flat" cmpd="sng" algn="ctr">
                          <a:solidFill>
                            <a:schemeClr val="tx1"/>
                          </a:solidFill>
                          <a:prstDash val="solid"/>
                          <a:round/>
                          <a:headEnd type="none" w="med" len="med"/>
                          <a:tailEnd type="none" w="med" len="med"/>
                        </a:lnT>
                        <a:noFill/>
                      </a:tcPr>
                    </a:tc>
                    <a:tc gridSpan="2">
                      <a:txBody>
                        <a:bodyPr/>
                        <a:lstStyle/>
                        <a:p>
                          <a:pPr algn="ctr"/>
                          <a:r>
                            <a:rPr lang="en-US" sz="2000" b="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Population distribution of cost</a:t>
                          </a:r>
                        </a:p>
                      </a:txBody>
                      <a:tcPr>
                        <a:lnT w="12700" cap="flat" cmpd="sng" algn="ctr">
                          <a:solidFill>
                            <a:schemeClr val="tx1"/>
                          </a:solidFill>
                          <a:prstDash val="solid"/>
                          <a:round/>
                          <a:headEnd type="none" w="med" len="med"/>
                          <a:tailEnd type="none" w="med" len="med"/>
                        </a:lnT>
                        <a:noFill/>
                      </a:tcPr>
                    </a:tc>
                    <a:tc hMerge="1">
                      <a:txBody>
                        <a:bodyPr/>
                        <a:lstStyle/>
                        <a:p>
                          <a:pPr algn="ctr"/>
                          <a:endPar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37404041"/>
                      </a:ext>
                    </a:extLst>
                  </a:tr>
                  <a:tr h="640080">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66667" r="-201695" b="-13725"/>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99438" t="-66667" r="-100562" b="-13725"/>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00565" t="-66667" r="-1130" b="-13725"/>
                          </a:stretch>
                        </a:blipFill>
                      </a:tcPr>
                    </a:tc>
                    <a:extLst>
                      <a:ext uri="{0D108BD9-81ED-4DB2-BD59-A6C34878D82A}">
                        <a16:rowId xmlns:a16="http://schemas.microsoft.com/office/drawing/2014/main" val="2792982968"/>
                      </a:ext>
                    </a:extLst>
                  </a:tr>
                </a:tbl>
              </a:graphicData>
            </a:graphic>
          </p:graphicFrame>
        </mc:Fallback>
      </mc:AlternateContent>
      <p:sp>
        <p:nvSpPr>
          <p:cNvPr id="3" name="Rectangle 2">
            <a:extLst>
              <a:ext uri="{FF2B5EF4-FFF2-40B4-BE49-F238E27FC236}">
                <a16:creationId xmlns:a16="http://schemas.microsoft.com/office/drawing/2014/main" id="{1D6FFEC9-C476-31B4-750F-C3AB327CD6A1}"/>
              </a:ext>
            </a:extLst>
          </p:cNvPr>
          <p:cNvSpPr/>
          <p:nvPr/>
        </p:nvSpPr>
        <p:spPr>
          <a:xfrm>
            <a:off x="446746" y="609978"/>
            <a:ext cx="5072311"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Estimation Results</a:t>
            </a:r>
            <a:endParaRPr lang="en-US" sz="2800" b="1" dirty="0">
              <a:solidFill>
                <a:srgbClr val="FFC000"/>
              </a:solidFill>
              <a:latin typeface="Helvetica" charset="0"/>
              <a:ea typeface="Helvetica" charset="0"/>
              <a:cs typeface="Helvetica" charset="0"/>
            </a:endParaRPr>
          </a:p>
        </p:txBody>
      </p:sp>
      <p:sp>
        <p:nvSpPr>
          <p:cNvPr id="4" name="TextBox 3">
            <a:hlinkClick r:id="rId4" action="ppaction://hlinksldjump"/>
            <a:extLst>
              <a:ext uri="{FF2B5EF4-FFF2-40B4-BE49-F238E27FC236}">
                <a16:creationId xmlns:a16="http://schemas.microsoft.com/office/drawing/2014/main" id="{EDEF8B29-8944-3ABD-CFAD-F3AA371184E9}"/>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 name="TextBox 4">
            <a:hlinkClick r:id="rId5" action="ppaction://hlinksldjump"/>
            <a:extLst>
              <a:ext uri="{FF2B5EF4-FFF2-40B4-BE49-F238E27FC236}">
                <a16:creationId xmlns:a16="http://schemas.microsoft.com/office/drawing/2014/main" id="{9C4258F6-17AA-AD86-4ADF-E55E5200B6F5}"/>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7" name="TextBox 6">
            <a:hlinkClick r:id="rId6" action="ppaction://hlinksldjump"/>
            <a:extLst>
              <a:ext uri="{FF2B5EF4-FFF2-40B4-BE49-F238E27FC236}">
                <a16:creationId xmlns:a16="http://schemas.microsoft.com/office/drawing/2014/main" id="{A519E1A6-B1E2-E1E8-C8E7-655615626257}"/>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8" name="TextBox 7">
            <a:hlinkClick r:id="rId7" action="ppaction://hlinksldjump"/>
            <a:extLst>
              <a:ext uri="{FF2B5EF4-FFF2-40B4-BE49-F238E27FC236}">
                <a16:creationId xmlns:a16="http://schemas.microsoft.com/office/drawing/2014/main" id="{F01D8300-6836-D253-5C53-F300ED4A924E}"/>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238963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24" grpId="0"/>
      <p:bldP spid="27" grpId="0"/>
      <p:bldP spid="30" grpId="0"/>
      <p:bldP spid="15" grpId="0"/>
      <p:bldP spid="31"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7" y="609978"/>
            <a:ext cx="3540038"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Multihoming </a:t>
            </a:r>
            <a:endParaRPr lang="en-US" sz="2800" b="1" dirty="0">
              <a:solidFill>
                <a:srgbClr val="FFC000"/>
              </a:solidFill>
              <a:latin typeface="Helvetica" charset="0"/>
              <a:ea typeface="Helvetica" charset="0"/>
              <a:cs typeface="Helvetica" charset="0"/>
            </a:endParaRPr>
          </a:p>
        </p:txBody>
      </p:sp>
      <p:sp>
        <p:nvSpPr>
          <p:cNvPr id="6" name="Content Placeholder 2">
            <a:extLst>
              <a:ext uri="{FF2B5EF4-FFF2-40B4-BE49-F238E27FC236}">
                <a16:creationId xmlns:a16="http://schemas.microsoft.com/office/drawing/2014/main" id="{AC3B0C58-F597-D743-8FD1-9A5D510AC4AA}"/>
              </a:ext>
            </a:extLst>
          </p:cNvPr>
          <p:cNvSpPr txBox="1">
            <a:spLocks/>
          </p:cNvSpPr>
          <p:nvPr/>
        </p:nvSpPr>
        <p:spPr>
          <a:xfrm>
            <a:off x="628650" y="162475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CMU Sans Serif Medium" panose="02000603000000000000" pitchFamily="2" charset="0"/>
                <a:ea typeface="CMU Sans Serif Medium" panose="02000603000000000000" pitchFamily="2" charset="0"/>
                <a:cs typeface="CMU Sans Serif Medium" panose="02000603000000000000" pitchFamily="2" charset="0"/>
              </a:rPr>
              <a:t> </a:t>
            </a:r>
          </a:p>
          <a:p>
            <a:pPr defTabSz="457200">
              <a:lnSpc>
                <a:spcPct val="100000"/>
              </a:lnSpc>
              <a:spcBef>
                <a:spcPts val="0"/>
              </a:spcBef>
            </a:pPr>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Workers spend less time idling. </a:t>
            </a:r>
            <a:r>
              <a:rPr lang="en-US" sz="1200" dirty="0">
                <a:solidFill>
                  <a:prstClr val="black">
                    <a:lumMod val="50000"/>
                    <a:lumOff val="50000"/>
                  </a:prstClr>
                </a:solidFill>
                <a:latin typeface="CMU Sans Serif Medium" panose="02000603000000000000" pitchFamily="2" charset="0"/>
                <a:ea typeface="CMU Sans Serif Medium" panose="02000603000000000000" pitchFamily="2" charset="0"/>
                <a:cs typeface="CMU Sans Serif Medium" panose="02000603000000000000" pitchFamily="2" charset="0"/>
              </a:rPr>
              <a:t>(Liu, </a:t>
            </a:r>
            <a:r>
              <a:rPr lang="en-US" sz="1200" dirty="0" err="1">
                <a:solidFill>
                  <a:prstClr val="black">
                    <a:lumMod val="50000"/>
                    <a:lumOff val="50000"/>
                  </a:prstClr>
                </a:solidFill>
                <a:latin typeface="CMU Sans Serif Medium" panose="02000603000000000000" pitchFamily="2" charset="0"/>
                <a:ea typeface="CMU Sans Serif Medium" panose="02000603000000000000" pitchFamily="2" charset="0"/>
                <a:cs typeface="CMU Sans Serif Medium" panose="02000603000000000000" pitchFamily="2" charset="0"/>
              </a:rPr>
              <a:t>Loginova</a:t>
            </a:r>
            <a:r>
              <a:rPr lang="en-US" sz="1200" dirty="0">
                <a:solidFill>
                  <a:prstClr val="black">
                    <a:lumMod val="50000"/>
                    <a:lumOff val="50000"/>
                  </a:prstClr>
                </a:solidFill>
                <a:latin typeface="CMU Sans Serif Medium" panose="02000603000000000000" pitchFamily="2" charset="0"/>
                <a:ea typeface="CMU Sans Serif Medium" panose="02000603000000000000" pitchFamily="2" charset="0"/>
                <a:cs typeface="CMU Sans Serif Medium" panose="02000603000000000000" pitchFamily="2" charset="0"/>
              </a:rPr>
              <a:t> &amp; Wang 2017, Bryan &amp; </a:t>
            </a:r>
            <a:r>
              <a:rPr lang="en-US" sz="1200" dirty="0" err="1">
                <a:solidFill>
                  <a:prstClr val="black">
                    <a:lumMod val="50000"/>
                    <a:lumOff val="50000"/>
                  </a:prstClr>
                </a:solidFill>
                <a:latin typeface="CMU Sans Serif Medium" panose="02000603000000000000" pitchFamily="2" charset="0"/>
                <a:ea typeface="CMU Sans Serif Medium" panose="02000603000000000000" pitchFamily="2" charset="0"/>
                <a:cs typeface="CMU Sans Serif Medium" panose="02000603000000000000" pitchFamily="2" charset="0"/>
              </a:rPr>
              <a:t>Gans</a:t>
            </a:r>
            <a:r>
              <a:rPr lang="en-US" sz="1200" dirty="0">
                <a:solidFill>
                  <a:prstClr val="black">
                    <a:lumMod val="50000"/>
                    <a:lumOff val="50000"/>
                  </a:prstClr>
                </a:solidFill>
                <a:latin typeface="CMU Sans Serif Medium" panose="02000603000000000000" pitchFamily="2" charset="0"/>
                <a:ea typeface="CMU Sans Serif Medium" panose="02000603000000000000" pitchFamily="2" charset="0"/>
                <a:cs typeface="CMU Sans Serif Medium" panose="02000603000000000000" pitchFamily="2" charset="0"/>
              </a:rPr>
              <a:t> 2018)</a:t>
            </a:r>
            <a:endPar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sz="2400" dirty="0">
                <a:latin typeface="CMU Sans Serif Medium" panose="02000603000000000000" pitchFamily="2" charset="0"/>
                <a:ea typeface="CMU Sans Serif Medium" panose="02000603000000000000" pitchFamily="2" charset="0"/>
                <a:cs typeface="CMU Sans Serif Medium" panose="02000603000000000000" pitchFamily="2" charset="0"/>
              </a:rPr>
              <a:t>Workers work more but earn less. </a:t>
            </a:r>
            <a:r>
              <a:rPr lang="en-US" sz="12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(Benjaafar, Xiao &amp; Yang 2020)</a:t>
            </a:r>
          </a:p>
        </p:txBody>
      </p:sp>
      <p:sp>
        <p:nvSpPr>
          <p:cNvPr id="7" name="Rectangle 6">
            <a:extLst>
              <a:ext uri="{FF2B5EF4-FFF2-40B4-BE49-F238E27FC236}">
                <a16:creationId xmlns:a16="http://schemas.microsoft.com/office/drawing/2014/main" id="{A10E3E34-53CC-D340-AC0E-3A8296FAFCB2}"/>
              </a:ext>
            </a:extLst>
          </p:cNvPr>
          <p:cNvSpPr/>
          <p:nvPr/>
        </p:nvSpPr>
        <p:spPr>
          <a:xfrm>
            <a:off x="4117357" y="684765"/>
            <a:ext cx="2735044" cy="584775"/>
          </a:xfrm>
          <a:prstGeom prst="rect">
            <a:avLst/>
          </a:prstGeom>
        </p:spPr>
        <p:txBody>
          <a:bodyPr wrap="none">
            <a:spAutoFit/>
          </a:bodyPr>
          <a:lstStyle/>
          <a:p>
            <a:pPr lvl="0"/>
            <a:r>
              <a:rPr lang="en-US" sz="3200" dirty="0">
                <a:latin typeface="Helvetica" charset="0"/>
                <a:ea typeface="Helvetica" charset="0"/>
                <a:cs typeface="Helvetica" charset="0"/>
              </a:rPr>
              <a:t>Good or Bad?</a:t>
            </a:r>
            <a:endParaRPr lang="en-US" sz="2000" i="1" dirty="0">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68EB94A4-1E0B-D84D-A40B-101E457B1CF7}"/>
              </a:ext>
            </a:extLst>
          </p:cNvPr>
          <p:cNvSpPr/>
          <p:nvPr/>
        </p:nvSpPr>
        <p:spPr>
          <a:xfrm>
            <a:off x="1208362" y="5408163"/>
            <a:ext cx="6770765" cy="584775"/>
          </a:xfrm>
          <a:prstGeom prst="rect">
            <a:avLst/>
          </a:prstGeom>
          <a:noFill/>
          <a:ln>
            <a:noFill/>
          </a:ln>
        </p:spPr>
        <p:txBody>
          <a:bodyPr wrap="square">
            <a:spAutoFit/>
          </a:bodyPr>
          <a:lstStyle/>
          <a:p>
            <a:pPr algn="ctr"/>
            <a:r>
              <a:rPr lang="en-US" sz="3200"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How to control multihoming?</a:t>
            </a:r>
            <a:endParaRPr lang="en-US" sz="3200" i="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10" name="Picture 9">
            <a:extLst>
              <a:ext uri="{FF2B5EF4-FFF2-40B4-BE49-F238E27FC236}">
                <a16:creationId xmlns:a16="http://schemas.microsoft.com/office/drawing/2014/main" id="{670F1FEA-AD0C-7B48-A74C-E7E20A60A2CB}"/>
              </a:ext>
            </a:extLst>
          </p:cNvPr>
          <p:cNvPicPr>
            <a:picLocks noChangeAspect="1"/>
          </p:cNvPicPr>
          <p:nvPr/>
        </p:nvPicPr>
        <p:blipFill>
          <a:blip r:embed="rId3"/>
          <a:stretch>
            <a:fillRect/>
          </a:stretch>
        </p:blipFill>
        <p:spPr>
          <a:xfrm>
            <a:off x="1035042" y="2965558"/>
            <a:ext cx="6870023" cy="2117368"/>
          </a:xfrm>
          <a:prstGeom prst="rect">
            <a:avLst/>
          </a:prstGeom>
        </p:spPr>
      </p:pic>
      <p:sp>
        <p:nvSpPr>
          <p:cNvPr id="11" name="Rectangle 10">
            <a:extLst>
              <a:ext uri="{FF2B5EF4-FFF2-40B4-BE49-F238E27FC236}">
                <a16:creationId xmlns:a16="http://schemas.microsoft.com/office/drawing/2014/main" id="{1CD36E1C-28CC-974D-AB82-F914FF52DBC5}"/>
              </a:ext>
            </a:extLst>
          </p:cNvPr>
          <p:cNvSpPr/>
          <p:nvPr/>
        </p:nvSpPr>
        <p:spPr>
          <a:xfrm>
            <a:off x="82886" y="6498472"/>
            <a:ext cx="6630496" cy="261610"/>
          </a:xfrm>
          <a:prstGeom prst="rect">
            <a:avLst/>
          </a:prstGeom>
        </p:spPr>
        <p:txBody>
          <a:bodyPr wrap="square">
            <a:spAutoFit/>
          </a:bodyPr>
          <a:lstStyle/>
          <a:p>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https://</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www.theverge.com</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/2018/8/8/17661374/uber-</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lyft</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nyc</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-cap-vote-city-council-new-</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york</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-taxi</a:t>
            </a:r>
          </a:p>
        </p:txBody>
      </p:sp>
    </p:spTree>
    <p:extLst>
      <p:ext uri="{BB962C8B-B14F-4D97-AF65-F5344CB8AC3E}">
        <p14:creationId xmlns:p14="http://schemas.microsoft.com/office/powerpoint/2010/main" val="162542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FB429-25A7-AC5D-3601-DFD269A78BB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DB5E0CF-3EB2-9672-3799-B037A015D72D}"/>
              </a:ext>
            </a:extLst>
          </p:cNvPr>
          <p:cNvSpPr/>
          <p:nvPr/>
        </p:nvSpPr>
        <p:spPr>
          <a:xfrm>
            <a:off x="4730506" y="1858780"/>
            <a:ext cx="3202772" cy="4117016"/>
          </a:xfrm>
          <a:prstGeom prst="rect">
            <a:avLst/>
          </a:prstGeom>
          <a:solidFill>
            <a:srgbClr val="FFF2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FBBE87-8266-FBDB-E057-C018BDF9C041}"/>
              </a:ext>
            </a:extLst>
          </p:cNvPr>
          <p:cNvSpPr/>
          <p:nvPr/>
        </p:nvSpPr>
        <p:spPr>
          <a:xfrm>
            <a:off x="769621" y="1858779"/>
            <a:ext cx="3202772" cy="4117017"/>
          </a:xfrm>
          <a:prstGeom prst="rect">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38D9736-3A11-5C9E-9C68-8EC4F6FA784C}"/>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Counterfactuals</a:t>
            </a:r>
            <a:endParaRPr lang="en-US" sz="2800" b="1" dirty="0">
              <a:solidFill>
                <a:srgbClr val="FFC000"/>
              </a:solidFill>
              <a:latin typeface="Helvetica" charset="0"/>
              <a:ea typeface="Helvetica" charset="0"/>
              <a:cs typeface="Helvetica" charset="0"/>
            </a:endParaRPr>
          </a:p>
        </p:txBody>
      </p:sp>
      <p:sp>
        <p:nvSpPr>
          <p:cNvPr id="6" name="Rectangle 5">
            <a:extLst>
              <a:ext uri="{FF2B5EF4-FFF2-40B4-BE49-F238E27FC236}">
                <a16:creationId xmlns:a16="http://schemas.microsoft.com/office/drawing/2014/main" id="{F10B0751-5C2F-381D-B33B-1BB4B89FFCF5}"/>
              </a:ext>
            </a:extLst>
          </p:cNvPr>
          <p:cNvSpPr/>
          <p:nvPr/>
        </p:nvSpPr>
        <p:spPr>
          <a:xfrm>
            <a:off x="4730506" y="690817"/>
            <a:ext cx="3828292" cy="584775"/>
          </a:xfrm>
          <a:prstGeom prst="rect">
            <a:avLst/>
          </a:prstGeom>
        </p:spPr>
        <p:txBody>
          <a:bodyPr wrap="none">
            <a:spAutoFit/>
          </a:bodyPr>
          <a:lstStyle/>
          <a:p>
            <a:pPr lvl="0"/>
            <a:r>
              <a:rPr lang="en-US" sz="3200" dirty="0">
                <a:latin typeface="Helvetica" charset="0"/>
                <a:ea typeface="Helvetica" charset="0"/>
                <a:cs typeface="Helvetica" charset="0"/>
              </a:rPr>
              <a:t>Control Multihoming</a:t>
            </a:r>
            <a:endParaRPr lang="en-US" sz="2000" i="1" dirty="0">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D1560032-7F72-7394-6545-7A8EEE177F81}"/>
              </a:ext>
            </a:extLst>
          </p:cNvPr>
          <p:cNvSpPr/>
          <p:nvPr/>
        </p:nvSpPr>
        <p:spPr>
          <a:xfrm>
            <a:off x="4975545" y="2085872"/>
            <a:ext cx="2712694"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City’s Regulations</a:t>
            </a:r>
          </a:p>
        </p:txBody>
      </p:sp>
      <p:sp>
        <p:nvSpPr>
          <p:cNvPr id="9" name="Rectangle 8">
            <a:extLst>
              <a:ext uri="{FF2B5EF4-FFF2-40B4-BE49-F238E27FC236}">
                <a16:creationId xmlns:a16="http://schemas.microsoft.com/office/drawing/2014/main" id="{DD05C4E3-5B69-3F14-52C4-3D8A65844310}"/>
              </a:ext>
            </a:extLst>
          </p:cNvPr>
          <p:cNvSpPr/>
          <p:nvPr/>
        </p:nvSpPr>
        <p:spPr>
          <a:xfrm>
            <a:off x="1115794" y="2078934"/>
            <a:ext cx="246608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Firm’s Policies</a:t>
            </a:r>
          </a:p>
        </p:txBody>
      </p:sp>
      <p:sp>
        <p:nvSpPr>
          <p:cNvPr id="10" name="Rectangle 9">
            <a:extLst>
              <a:ext uri="{FF2B5EF4-FFF2-40B4-BE49-F238E27FC236}">
                <a16:creationId xmlns:a16="http://schemas.microsoft.com/office/drawing/2014/main" id="{5D1EE75A-6EFD-4F07-2353-ABF0E9E647D9}"/>
              </a:ext>
            </a:extLst>
          </p:cNvPr>
          <p:cNvSpPr/>
          <p:nvPr/>
        </p:nvSpPr>
        <p:spPr>
          <a:xfrm>
            <a:off x="4087000" y="2771102"/>
            <a:ext cx="4489785" cy="1938992"/>
          </a:xfrm>
          <a:prstGeom prst="rect">
            <a:avLst/>
          </a:prstGeom>
        </p:spPr>
        <p:txBody>
          <a:bodyPr wrap="square">
            <a:spAutoFit/>
          </a:bodyPr>
          <a:lstStyle/>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Impact of minimum</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wage policy on</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drivers’ earnings</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and utilization</a:t>
            </a: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Case Study: NYC 2018</a:t>
            </a:r>
          </a:p>
        </p:txBody>
      </p:sp>
      <p:sp>
        <p:nvSpPr>
          <p:cNvPr id="11" name="Rectangle 10">
            <a:extLst>
              <a:ext uri="{FF2B5EF4-FFF2-40B4-BE49-F238E27FC236}">
                <a16:creationId xmlns:a16="http://schemas.microsoft.com/office/drawing/2014/main" id="{B67283B9-69FA-6236-1A94-184EECDC38A0}"/>
              </a:ext>
            </a:extLst>
          </p:cNvPr>
          <p:cNvSpPr/>
          <p:nvPr/>
        </p:nvSpPr>
        <p:spPr>
          <a:xfrm>
            <a:off x="769621" y="2916590"/>
            <a:ext cx="3066584" cy="2246769"/>
          </a:xfrm>
          <a:prstGeom prst="rect">
            <a:avLst/>
          </a:prstGeom>
        </p:spPr>
        <p:txBody>
          <a:bodyPr wrap="square">
            <a:spAutoFit/>
          </a:bodyPr>
          <a:lstStyle/>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Long-term Capacity</a:t>
            </a:r>
          </a:p>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Optimal pay scheme</a:t>
            </a: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Short-term Capacity</a:t>
            </a: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Bonuses and delays</a:t>
            </a:r>
          </a:p>
        </p:txBody>
      </p:sp>
      <p:sp>
        <p:nvSpPr>
          <p:cNvPr id="18" name="Oval 17">
            <a:extLst>
              <a:ext uri="{FF2B5EF4-FFF2-40B4-BE49-F238E27FC236}">
                <a16:creationId xmlns:a16="http://schemas.microsoft.com/office/drawing/2014/main" id="{268D6D51-935B-8180-33DC-008FACFDFC63}"/>
              </a:ext>
            </a:extLst>
          </p:cNvPr>
          <p:cNvSpPr/>
          <p:nvPr/>
        </p:nvSpPr>
        <p:spPr>
          <a:xfrm>
            <a:off x="670004" y="3052167"/>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19" name="Oval 18">
            <a:extLst>
              <a:ext uri="{FF2B5EF4-FFF2-40B4-BE49-F238E27FC236}">
                <a16:creationId xmlns:a16="http://schemas.microsoft.com/office/drawing/2014/main" id="{49E87CE2-8C20-A8C2-9FE1-ABCF7DFAE785}"/>
              </a:ext>
            </a:extLst>
          </p:cNvPr>
          <p:cNvSpPr/>
          <p:nvPr/>
        </p:nvSpPr>
        <p:spPr>
          <a:xfrm>
            <a:off x="670004" y="4540795"/>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20" name="Oval 19">
            <a:extLst>
              <a:ext uri="{FF2B5EF4-FFF2-40B4-BE49-F238E27FC236}">
                <a16:creationId xmlns:a16="http://schemas.microsoft.com/office/drawing/2014/main" id="{C8A67A4D-3333-2984-9AE5-8B42A1EB7DB6}"/>
              </a:ext>
            </a:extLst>
          </p:cNvPr>
          <p:cNvSpPr/>
          <p:nvPr/>
        </p:nvSpPr>
        <p:spPr>
          <a:xfrm>
            <a:off x="4597427" y="3363878"/>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17" name="TextBox 16">
            <a:hlinkClick r:id="rId2" action="ppaction://hlinksldjump"/>
            <a:extLst>
              <a:ext uri="{FF2B5EF4-FFF2-40B4-BE49-F238E27FC236}">
                <a16:creationId xmlns:a16="http://schemas.microsoft.com/office/drawing/2014/main" id="{761DDBB9-516D-4FBA-A841-4A5B74A440DE}"/>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1" name="TextBox 20">
            <a:hlinkClick r:id="rId3" action="ppaction://hlinksldjump"/>
            <a:extLst>
              <a:ext uri="{FF2B5EF4-FFF2-40B4-BE49-F238E27FC236}">
                <a16:creationId xmlns:a16="http://schemas.microsoft.com/office/drawing/2014/main" id="{92A27E92-80EF-4653-3203-4A1886123CC1}"/>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2" name="TextBox 21">
            <a:hlinkClick r:id="rId4" action="ppaction://hlinksldjump"/>
            <a:extLst>
              <a:ext uri="{FF2B5EF4-FFF2-40B4-BE49-F238E27FC236}">
                <a16:creationId xmlns:a16="http://schemas.microsoft.com/office/drawing/2014/main" id="{85DF5845-F0D2-69E1-3836-C4E08217182A}"/>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3" name="TextBox 22">
            <a:hlinkClick r:id="rId5" action="ppaction://hlinksldjump"/>
            <a:extLst>
              <a:ext uri="{FF2B5EF4-FFF2-40B4-BE49-F238E27FC236}">
                <a16:creationId xmlns:a16="http://schemas.microsoft.com/office/drawing/2014/main" id="{469C2921-7FC2-2779-450F-EC2211D9B60E}"/>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28615521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90F64-8F35-C95D-543D-9305F6E9C565}"/>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4B220842-CEA9-9E4F-FD1C-A803D8029259}"/>
              </a:ext>
            </a:extLst>
          </p:cNvPr>
          <p:cNvSpPr/>
          <p:nvPr/>
        </p:nvSpPr>
        <p:spPr>
          <a:xfrm>
            <a:off x="4730506" y="1858780"/>
            <a:ext cx="3202772" cy="4117016"/>
          </a:xfrm>
          <a:prstGeom prst="rect">
            <a:avLst/>
          </a:prstGeom>
          <a:solidFill>
            <a:srgbClr val="FFF2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DC99ACF-CA0F-2349-452F-3DCC78562AA2}"/>
              </a:ext>
            </a:extLst>
          </p:cNvPr>
          <p:cNvSpPr/>
          <p:nvPr/>
        </p:nvSpPr>
        <p:spPr>
          <a:xfrm>
            <a:off x="769621" y="1858779"/>
            <a:ext cx="3202772" cy="4117017"/>
          </a:xfrm>
          <a:prstGeom prst="rect">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991AD48-7436-A8F7-9738-03390E95D48E}"/>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Counterfactuals</a:t>
            </a:r>
            <a:endParaRPr lang="en-US" sz="2800" b="1" dirty="0">
              <a:solidFill>
                <a:srgbClr val="FFC000"/>
              </a:solidFill>
              <a:latin typeface="Helvetica" charset="0"/>
              <a:ea typeface="Helvetica" charset="0"/>
              <a:cs typeface="Helvetica" charset="0"/>
            </a:endParaRPr>
          </a:p>
        </p:txBody>
      </p:sp>
      <p:sp>
        <p:nvSpPr>
          <p:cNvPr id="6" name="Rectangle 5">
            <a:extLst>
              <a:ext uri="{FF2B5EF4-FFF2-40B4-BE49-F238E27FC236}">
                <a16:creationId xmlns:a16="http://schemas.microsoft.com/office/drawing/2014/main" id="{E6D01ECF-F6C3-3469-FFB6-4FD11374D393}"/>
              </a:ext>
            </a:extLst>
          </p:cNvPr>
          <p:cNvSpPr/>
          <p:nvPr/>
        </p:nvSpPr>
        <p:spPr>
          <a:xfrm>
            <a:off x="4730506" y="690817"/>
            <a:ext cx="3828292" cy="584775"/>
          </a:xfrm>
          <a:prstGeom prst="rect">
            <a:avLst/>
          </a:prstGeom>
        </p:spPr>
        <p:txBody>
          <a:bodyPr wrap="none">
            <a:spAutoFit/>
          </a:bodyPr>
          <a:lstStyle/>
          <a:p>
            <a:pPr lvl="0"/>
            <a:r>
              <a:rPr lang="en-US" sz="3200" dirty="0">
                <a:latin typeface="Helvetica" charset="0"/>
                <a:ea typeface="Helvetica" charset="0"/>
                <a:cs typeface="Helvetica" charset="0"/>
              </a:rPr>
              <a:t>Control Multihoming</a:t>
            </a:r>
            <a:endParaRPr lang="en-US" sz="2000" i="1" dirty="0">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9D6219AD-0DE6-D31B-C9C2-C9464AF1E306}"/>
              </a:ext>
            </a:extLst>
          </p:cNvPr>
          <p:cNvSpPr/>
          <p:nvPr/>
        </p:nvSpPr>
        <p:spPr>
          <a:xfrm>
            <a:off x="4975545" y="2085872"/>
            <a:ext cx="2712694"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City’s Regulations</a:t>
            </a:r>
          </a:p>
        </p:txBody>
      </p:sp>
      <p:sp>
        <p:nvSpPr>
          <p:cNvPr id="9" name="Rectangle 8">
            <a:extLst>
              <a:ext uri="{FF2B5EF4-FFF2-40B4-BE49-F238E27FC236}">
                <a16:creationId xmlns:a16="http://schemas.microsoft.com/office/drawing/2014/main" id="{A05DD316-941F-3534-40F9-A33888686784}"/>
              </a:ext>
            </a:extLst>
          </p:cNvPr>
          <p:cNvSpPr/>
          <p:nvPr/>
        </p:nvSpPr>
        <p:spPr>
          <a:xfrm>
            <a:off x="1115794" y="2078934"/>
            <a:ext cx="246608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Firm’s Policies</a:t>
            </a:r>
          </a:p>
        </p:txBody>
      </p:sp>
      <p:sp>
        <p:nvSpPr>
          <p:cNvPr id="10" name="Rectangle 9">
            <a:extLst>
              <a:ext uri="{FF2B5EF4-FFF2-40B4-BE49-F238E27FC236}">
                <a16:creationId xmlns:a16="http://schemas.microsoft.com/office/drawing/2014/main" id="{98C9E098-CDF6-B7D9-46CC-A4A23047D630}"/>
              </a:ext>
            </a:extLst>
          </p:cNvPr>
          <p:cNvSpPr/>
          <p:nvPr/>
        </p:nvSpPr>
        <p:spPr>
          <a:xfrm>
            <a:off x="4087000" y="2771102"/>
            <a:ext cx="4489785" cy="1938992"/>
          </a:xfrm>
          <a:prstGeom prst="rect">
            <a:avLst/>
          </a:prstGeom>
        </p:spPr>
        <p:txBody>
          <a:bodyPr wrap="square">
            <a:spAutoFit/>
          </a:bodyPr>
          <a:lstStyle/>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Impact of minimum</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wage policy on</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drivers’ earnings</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and utilization</a:t>
            </a: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Case Study: NYC 2018</a:t>
            </a:r>
          </a:p>
        </p:txBody>
      </p:sp>
      <p:sp>
        <p:nvSpPr>
          <p:cNvPr id="11" name="Rectangle 10">
            <a:extLst>
              <a:ext uri="{FF2B5EF4-FFF2-40B4-BE49-F238E27FC236}">
                <a16:creationId xmlns:a16="http://schemas.microsoft.com/office/drawing/2014/main" id="{ED7E7E69-AD14-7428-CDEC-D6AD88DF8A65}"/>
              </a:ext>
            </a:extLst>
          </p:cNvPr>
          <p:cNvSpPr/>
          <p:nvPr/>
        </p:nvSpPr>
        <p:spPr>
          <a:xfrm>
            <a:off x="769621" y="2916590"/>
            <a:ext cx="3066584" cy="2246769"/>
          </a:xfrm>
          <a:prstGeom prst="rect">
            <a:avLst/>
          </a:prstGeom>
        </p:spPr>
        <p:txBody>
          <a:bodyPr wrap="square">
            <a:spAutoFit/>
          </a:bodyPr>
          <a:lstStyle/>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Long-term Capacity</a:t>
            </a:r>
          </a:p>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Optimal pay scheme</a:t>
            </a: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Short-term Capacity</a:t>
            </a: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Bonuses and delays</a:t>
            </a:r>
          </a:p>
        </p:txBody>
      </p:sp>
      <p:sp>
        <p:nvSpPr>
          <p:cNvPr id="16" name="Rectangle 15">
            <a:extLst>
              <a:ext uri="{FF2B5EF4-FFF2-40B4-BE49-F238E27FC236}">
                <a16:creationId xmlns:a16="http://schemas.microsoft.com/office/drawing/2014/main" id="{29EA4579-5719-10AF-90BC-DAF4C58B176B}"/>
              </a:ext>
            </a:extLst>
          </p:cNvPr>
          <p:cNvSpPr/>
          <p:nvPr/>
        </p:nvSpPr>
        <p:spPr>
          <a:xfrm>
            <a:off x="4645271" y="5098895"/>
            <a:ext cx="3373242" cy="553998"/>
          </a:xfrm>
          <a:prstGeom prst="rect">
            <a:avLst/>
          </a:prstGeom>
        </p:spPr>
        <p:txBody>
          <a:bodyPr wrap="square">
            <a:spAutoFit/>
          </a:bodyPr>
          <a:lstStyle/>
          <a:p>
            <a:pPr lvl="0" algn="ctr"/>
            <a:r>
              <a:rPr lang="en-US" dirty="0">
                <a:solidFill>
                  <a:schemeClr val="accent4">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One policy for all hurts</a:t>
            </a:r>
            <a:br>
              <a:rPr lang="en-US" dirty="0">
                <a:solidFill>
                  <a:schemeClr val="accent4">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accent4">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(lower earnings, higher idleness)</a:t>
            </a:r>
            <a:endParaRPr lang="en-US" dirty="0">
              <a:solidFill>
                <a:schemeClr val="accent4">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8" name="Oval 17">
            <a:extLst>
              <a:ext uri="{FF2B5EF4-FFF2-40B4-BE49-F238E27FC236}">
                <a16:creationId xmlns:a16="http://schemas.microsoft.com/office/drawing/2014/main" id="{E584418F-331B-10D2-CC12-118164DB4F39}"/>
              </a:ext>
            </a:extLst>
          </p:cNvPr>
          <p:cNvSpPr/>
          <p:nvPr/>
        </p:nvSpPr>
        <p:spPr>
          <a:xfrm>
            <a:off x="670004" y="3052167"/>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19" name="Oval 18">
            <a:extLst>
              <a:ext uri="{FF2B5EF4-FFF2-40B4-BE49-F238E27FC236}">
                <a16:creationId xmlns:a16="http://schemas.microsoft.com/office/drawing/2014/main" id="{261A29CF-999F-786E-C90D-BDC1380645D2}"/>
              </a:ext>
            </a:extLst>
          </p:cNvPr>
          <p:cNvSpPr/>
          <p:nvPr/>
        </p:nvSpPr>
        <p:spPr>
          <a:xfrm>
            <a:off x="670004" y="4540795"/>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20" name="Oval 19">
            <a:extLst>
              <a:ext uri="{FF2B5EF4-FFF2-40B4-BE49-F238E27FC236}">
                <a16:creationId xmlns:a16="http://schemas.microsoft.com/office/drawing/2014/main" id="{E1EE799F-D57D-4ED3-36A9-F8B636D699C8}"/>
              </a:ext>
            </a:extLst>
          </p:cNvPr>
          <p:cNvSpPr/>
          <p:nvPr/>
        </p:nvSpPr>
        <p:spPr>
          <a:xfrm>
            <a:off x="4597427" y="3363878"/>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3" name="Rectangle 2">
            <a:extLst>
              <a:ext uri="{FF2B5EF4-FFF2-40B4-BE49-F238E27FC236}">
                <a16:creationId xmlns:a16="http://schemas.microsoft.com/office/drawing/2014/main" id="{63BC13A0-C234-9352-4C61-6816BF85FC50}"/>
              </a:ext>
            </a:extLst>
          </p:cNvPr>
          <p:cNvSpPr/>
          <p:nvPr/>
        </p:nvSpPr>
        <p:spPr>
          <a:xfrm>
            <a:off x="704336" y="3682219"/>
            <a:ext cx="3373242" cy="646331"/>
          </a:xfrm>
          <a:prstGeom prst="rect">
            <a:avLst/>
          </a:prstGeom>
        </p:spPr>
        <p:txBody>
          <a:bodyPr wrap="square">
            <a:spAutoFit/>
          </a:bodyPr>
          <a:lstStyle/>
          <a:p>
            <a:pPr lvl="0" algn="ctr"/>
            <a:r>
              <a:rPr lang="en-US"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 25-50% more costly to maintain work</a:t>
            </a:r>
          </a:p>
        </p:txBody>
      </p:sp>
      <p:sp>
        <p:nvSpPr>
          <p:cNvPr id="7" name="Rectangle 6">
            <a:extLst>
              <a:ext uri="{FF2B5EF4-FFF2-40B4-BE49-F238E27FC236}">
                <a16:creationId xmlns:a16="http://schemas.microsoft.com/office/drawing/2014/main" id="{E0507E0D-FAF1-C683-4114-58797F37CA5A}"/>
              </a:ext>
            </a:extLst>
          </p:cNvPr>
          <p:cNvSpPr/>
          <p:nvPr/>
        </p:nvSpPr>
        <p:spPr>
          <a:xfrm>
            <a:off x="704336" y="5150410"/>
            <a:ext cx="3373242" cy="646331"/>
          </a:xfrm>
          <a:prstGeom prst="rect">
            <a:avLst/>
          </a:prstGeom>
        </p:spPr>
        <p:txBody>
          <a:bodyPr wrap="square">
            <a:spAutoFit/>
          </a:bodyPr>
          <a:lstStyle/>
          <a:p>
            <a:pPr lvl="0" algn="ctr"/>
            <a:r>
              <a:rPr lang="en-US"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Different policies for </a:t>
            </a:r>
            <a:br>
              <a:rPr lang="en-US"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different demand situations</a:t>
            </a:r>
          </a:p>
        </p:txBody>
      </p:sp>
      <p:sp>
        <p:nvSpPr>
          <p:cNvPr id="17" name="TextBox 16">
            <a:hlinkClick r:id="rId2" action="ppaction://hlinksldjump"/>
            <a:extLst>
              <a:ext uri="{FF2B5EF4-FFF2-40B4-BE49-F238E27FC236}">
                <a16:creationId xmlns:a16="http://schemas.microsoft.com/office/drawing/2014/main" id="{5BC31B98-52B7-7802-2AA9-4775B974A714}"/>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1" name="TextBox 20">
            <a:hlinkClick r:id="rId3" action="ppaction://hlinksldjump"/>
            <a:extLst>
              <a:ext uri="{FF2B5EF4-FFF2-40B4-BE49-F238E27FC236}">
                <a16:creationId xmlns:a16="http://schemas.microsoft.com/office/drawing/2014/main" id="{29840BCB-B5BD-24AD-84F6-EC4F6C914579}"/>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2" name="TextBox 21">
            <a:hlinkClick r:id="rId4" action="ppaction://hlinksldjump"/>
            <a:extLst>
              <a:ext uri="{FF2B5EF4-FFF2-40B4-BE49-F238E27FC236}">
                <a16:creationId xmlns:a16="http://schemas.microsoft.com/office/drawing/2014/main" id="{DFD2C9C3-11ED-F480-99FB-80125F70F337}"/>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3" name="TextBox 22">
            <a:hlinkClick r:id="rId5" action="ppaction://hlinksldjump"/>
            <a:extLst>
              <a:ext uri="{FF2B5EF4-FFF2-40B4-BE49-F238E27FC236}">
                <a16:creationId xmlns:a16="http://schemas.microsoft.com/office/drawing/2014/main" id="{8D5B3CE1-089E-553E-B2C8-36C86CF18E87}"/>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635065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A1E3720-E844-6045-AAC3-736FB2ED070A}"/>
              </a:ext>
            </a:extLst>
          </p:cNvPr>
          <p:cNvSpPr/>
          <p:nvPr/>
        </p:nvSpPr>
        <p:spPr>
          <a:xfrm>
            <a:off x="1701576" y="4709063"/>
            <a:ext cx="5693125" cy="692497"/>
          </a:xfrm>
          <a:prstGeom prst="rect">
            <a:avLst/>
          </a:prstGeom>
          <a:solidFill>
            <a:srgbClr val="C00000"/>
          </a:solidFill>
        </p:spPr>
        <p:txBody>
          <a:bodyPr wrap="square">
            <a:spAutoFit/>
          </a:bodyPr>
          <a:lstStyle/>
          <a:p>
            <a:pPr algn="ctr"/>
            <a:r>
              <a:rPr lang="en-US" sz="3900" b="1" dirty="0">
                <a:solidFill>
                  <a:schemeClr val="bg1"/>
                </a:solidFill>
                <a:latin typeface="Helvetica" charset="0"/>
                <a:ea typeface="Helvetica" charset="0"/>
                <a:cs typeface="Helvetica" charset="0"/>
              </a:rPr>
              <a:t>How should platforms</a:t>
            </a:r>
            <a:endParaRPr lang="en-US" sz="3900" b="1" i="1" dirty="0">
              <a:solidFill>
                <a:schemeClr val="bg1"/>
              </a:solidFill>
              <a:latin typeface="Helvetica" charset="0"/>
              <a:ea typeface="Helvetica" charset="0"/>
              <a:cs typeface="Helvetica" charset="0"/>
            </a:endParaRPr>
          </a:p>
        </p:txBody>
      </p:sp>
      <p:cxnSp>
        <p:nvCxnSpPr>
          <p:cNvPr id="3" name="Straight Arrow Connector 2">
            <a:extLst>
              <a:ext uri="{FF2B5EF4-FFF2-40B4-BE49-F238E27FC236}">
                <a16:creationId xmlns:a16="http://schemas.microsoft.com/office/drawing/2014/main" id="{EC7045B7-7012-124F-90A1-0A530410E636}"/>
              </a:ext>
            </a:extLst>
          </p:cNvPr>
          <p:cNvCxnSpPr>
            <a:cxnSpLocks/>
          </p:cNvCxnSpPr>
          <p:nvPr/>
        </p:nvCxnSpPr>
        <p:spPr>
          <a:xfrm flipH="1">
            <a:off x="4548138" y="3256479"/>
            <a:ext cx="23862" cy="11984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A04E2F01-40F0-E34E-B034-7A53206176DC}"/>
              </a:ext>
            </a:extLst>
          </p:cNvPr>
          <p:cNvSpPr>
            <a:spLocks noGrp="1"/>
          </p:cNvSpPr>
          <p:nvPr>
            <p:ph type="sldNum" sz="quarter" idx="12"/>
          </p:nvPr>
        </p:nvSpPr>
        <p:spPr/>
        <p:txBody>
          <a:bodyPr/>
          <a:lstStyle/>
          <a:p>
            <a:fld id="{898C6173-9B67-4D5E-BF79-09D4FDA79571}" type="slidenum">
              <a:rPr lang="en-US" smtClean="0"/>
              <a:t>5</a:t>
            </a:fld>
            <a:endParaRPr lang="en-US"/>
          </a:p>
        </p:txBody>
      </p:sp>
      <p:sp>
        <p:nvSpPr>
          <p:cNvPr id="6" name="Rectangle 5">
            <a:extLst>
              <a:ext uri="{FF2B5EF4-FFF2-40B4-BE49-F238E27FC236}">
                <a16:creationId xmlns:a16="http://schemas.microsoft.com/office/drawing/2014/main" id="{8F4E19D0-8CE0-0372-4D98-1537020E467B}"/>
              </a:ext>
            </a:extLst>
          </p:cNvPr>
          <p:cNvSpPr/>
          <p:nvPr/>
        </p:nvSpPr>
        <p:spPr>
          <a:xfrm>
            <a:off x="296185" y="5389914"/>
            <a:ext cx="8551630" cy="692497"/>
          </a:xfrm>
          <a:prstGeom prst="rect">
            <a:avLst/>
          </a:prstGeom>
          <a:solidFill>
            <a:srgbClr val="C00000"/>
          </a:solidFill>
        </p:spPr>
        <p:txBody>
          <a:bodyPr wrap="square">
            <a:spAutoFit/>
          </a:bodyPr>
          <a:lstStyle/>
          <a:p>
            <a:pPr algn="ctr"/>
            <a:r>
              <a:rPr lang="en-US" sz="3900" b="1" dirty="0">
                <a:solidFill>
                  <a:schemeClr val="bg1"/>
                </a:solidFill>
                <a:latin typeface="Helvetica" charset="0"/>
                <a:ea typeface="Helvetica" charset="0"/>
                <a:cs typeface="Helvetica" charset="0"/>
              </a:rPr>
              <a:t>compete for multihoming workers?</a:t>
            </a:r>
            <a:endParaRPr lang="en-US" sz="3900" b="1" i="1" dirty="0">
              <a:solidFill>
                <a:schemeClr val="bg1"/>
              </a:solidFill>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F254725F-927F-D922-DBAC-F2F4C0D34843}"/>
              </a:ext>
            </a:extLst>
          </p:cNvPr>
          <p:cNvSpPr/>
          <p:nvPr/>
        </p:nvSpPr>
        <p:spPr>
          <a:xfrm>
            <a:off x="2123157" y="1617319"/>
            <a:ext cx="4849962" cy="692497"/>
          </a:xfrm>
          <a:prstGeom prst="rect">
            <a:avLst/>
          </a:prstGeom>
          <a:solidFill>
            <a:srgbClr val="C00000"/>
          </a:solidFill>
        </p:spPr>
        <p:txBody>
          <a:bodyPr wrap="square">
            <a:spAutoFit/>
          </a:bodyPr>
          <a:lstStyle/>
          <a:p>
            <a:pPr algn="ctr"/>
            <a:r>
              <a:rPr lang="en-US" sz="3900" b="1" dirty="0">
                <a:solidFill>
                  <a:schemeClr val="bg1"/>
                </a:solidFill>
                <a:latin typeface="Helvetica" charset="0"/>
                <a:ea typeface="Helvetica" charset="0"/>
                <a:cs typeface="Helvetica" charset="0"/>
              </a:rPr>
              <a:t>How workers make</a:t>
            </a:r>
            <a:endParaRPr lang="en-US" sz="3900" b="1" i="1" dirty="0">
              <a:solidFill>
                <a:schemeClr val="bg1"/>
              </a:solidFill>
              <a:latin typeface="Helvetica" charset="0"/>
              <a:ea typeface="Helvetica" charset="0"/>
              <a:cs typeface="Helvetica" charset="0"/>
            </a:endParaRPr>
          </a:p>
        </p:txBody>
      </p:sp>
      <p:sp>
        <p:nvSpPr>
          <p:cNvPr id="10" name="Rectangle 9">
            <a:extLst>
              <a:ext uri="{FF2B5EF4-FFF2-40B4-BE49-F238E27FC236}">
                <a16:creationId xmlns:a16="http://schemas.microsoft.com/office/drawing/2014/main" id="{2FBB5D4E-4EB2-BD2A-E2FC-C2A1BF2EEA76}"/>
              </a:ext>
            </a:extLst>
          </p:cNvPr>
          <p:cNvSpPr/>
          <p:nvPr/>
        </p:nvSpPr>
        <p:spPr>
          <a:xfrm>
            <a:off x="1416919" y="2309816"/>
            <a:ext cx="6262438" cy="692497"/>
          </a:xfrm>
          <a:prstGeom prst="rect">
            <a:avLst/>
          </a:prstGeom>
          <a:solidFill>
            <a:srgbClr val="C00000"/>
          </a:solidFill>
        </p:spPr>
        <p:txBody>
          <a:bodyPr wrap="square">
            <a:spAutoFit/>
          </a:bodyPr>
          <a:lstStyle/>
          <a:p>
            <a:pPr algn="ctr"/>
            <a:r>
              <a:rPr lang="en-US" sz="3900" b="1" dirty="0">
                <a:solidFill>
                  <a:schemeClr val="bg1"/>
                </a:solidFill>
                <a:latin typeface="Helvetica" charset="0"/>
                <a:ea typeface="Helvetica" charset="0"/>
                <a:cs typeface="Helvetica" charset="0"/>
              </a:rPr>
              <a:t>multihoming decisions?</a:t>
            </a:r>
            <a:endParaRPr lang="en-US" sz="3900" b="1" i="1" dirty="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34953179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B58C4BD-A544-7AC7-3C11-5B5DCCD07D58}"/>
              </a:ext>
            </a:extLst>
          </p:cNvPr>
          <p:cNvSpPr/>
          <p:nvPr/>
        </p:nvSpPr>
        <p:spPr>
          <a:xfrm>
            <a:off x="4730506" y="1858780"/>
            <a:ext cx="3202772" cy="4117016"/>
          </a:xfrm>
          <a:prstGeom prst="rect">
            <a:avLst/>
          </a:prstGeom>
          <a:solidFill>
            <a:srgbClr val="FFF2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60855B-6BF8-39E7-B4A9-F56480722265}"/>
              </a:ext>
            </a:extLst>
          </p:cNvPr>
          <p:cNvSpPr/>
          <p:nvPr/>
        </p:nvSpPr>
        <p:spPr>
          <a:xfrm>
            <a:off x="769621" y="1858779"/>
            <a:ext cx="3202772" cy="4117017"/>
          </a:xfrm>
          <a:prstGeom prst="rect">
            <a:avLst/>
          </a:prstGeom>
          <a:solidFill>
            <a:srgbClr val="DEEBF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2AAF195-32CB-E993-B3AA-FD91B07C8F80}"/>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Counterfactuals</a:t>
            </a:r>
            <a:endParaRPr lang="en-US" sz="2800" b="1" dirty="0">
              <a:solidFill>
                <a:srgbClr val="FFC000"/>
              </a:solidFill>
              <a:latin typeface="Helvetica" charset="0"/>
              <a:ea typeface="Helvetica" charset="0"/>
              <a:cs typeface="Helvetica" charset="0"/>
            </a:endParaRPr>
          </a:p>
        </p:txBody>
      </p:sp>
      <p:sp>
        <p:nvSpPr>
          <p:cNvPr id="6" name="Rectangle 5">
            <a:extLst>
              <a:ext uri="{FF2B5EF4-FFF2-40B4-BE49-F238E27FC236}">
                <a16:creationId xmlns:a16="http://schemas.microsoft.com/office/drawing/2014/main" id="{F6AE1AE2-5FEC-E34C-4B09-4DB0DC766E6A}"/>
              </a:ext>
            </a:extLst>
          </p:cNvPr>
          <p:cNvSpPr/>
          <p:nvPr/>
        </p:nvSpPr>
        <p:spPr>
          <a:xfrm>
            <a:off x="4730506" y="690817"/>
            <a:ext cx="3828292" cy="584775"/>
          </a:xfrm>
          <a:prstGeom prst="rect">
            <a:avLst/>
          </a:prstGeom>
        </p:spPr>
        <p:txBody>
          <a:bodyPr wrap="none">
            <a:spAutoFit/>
          </a:bodyPr>
          <a:lstStyle/>
          <a:p>
            <a:pPr lvl="0"/>
            <a:r>
              <a:rPr lang="en-US" sz="3200" dirty="0">
                <a:latin typeface="Helvetica" charset="0"/>
                <a:ea typeface="Helvetica" charset="0"/>
                <a:cs typeface="Helvetica" charset="0"/>
              </a:rPr>
              <a:t>Control Multihoming</a:t>
            </a:r>
            <a:endParaRPr lang="en-US" sz="2000" i="1" dirty="0">
              <a:latin typeface="Helvetica" charset="0"/>
              <a:ea typeface="Helvetica" charset="0"/>
              <a:cs typeface="Helvetica" charset="0"/>
            </a:endParaRPr>
          </a:p>
        </p:txBody>
      </p:sp>
      <p:sp>
        <p:nvSpPr>
          <p:cNvPr id="8" name="Rectangle 7">
            <a:extLst>
              <a:ext uri="{FF2B5EF4-FFF2-40B4-BE49-F238E27FC236}">
                <a16:creationId xmlns:a16="http://schemas.microsoft.com/office/drawing/2014/main" id="{0FD3FE4F-E105-ECF1-64E3-B93F3060FA64}"/>
              </a:ext>
            </a:extLst>
          </p:cNvPr>
          <p:cNvSpPr/>
          <p:nvPr/>
        </p:nvSpPr>
        <p:spPr>
          <a:xfrm>
            <a:off x="4975545" y="2085872"/>
            <a:ext cx="2712694"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City’s Regulations</a:t>
            </a:r>
          </a:p>
        </p:txBody>
      </p:sp>
      <p:sp>
        <p:nvSpPr>
          <p:cNvPr id="9" name="Rectangle 8">
            <a:extLst>
              <a:ext uri="{FF2B5EF4-FFF2-40B4-BE49-F238E27FC236}">
                <a16:creationId xmlns:a16="http://schemas.microsoft.com/office/drawing/2014/main" id="{A8ABD134-E216-E5D6-20F7-C3599B47111A}"/>
              </a:ext>
            </a:extLst>
          </p:cNvPr>
          <p:cNvSpPr/>
          <p:nvPr/>
        </p:nvSpPr>
        <p:spPr>
          <a:xfrm>
            <a:off x="1115794" y="2078934"/>
            <a:ext cx="246608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Firm’s Policies</a:t>
            </a:r>
          </a:p>
        </p:txBody>
      </p:sp>
      <p:sp>
        <p:nvSpPr>
          <p:cNvPr id="10" name="Rectangle 9">
            <a:extLst>
              <a:ext uri="{FF2B5EF4-FFF2-40B4-BE49-F238E27FC236}">
                <a16:creationId xmlns:a16="http://schemas.microsoft.com/office/drawing/2014/main" id="{CEE83BE6-6DBC-31B2-D2DF-B2966D4DD88A}"/>
              </a:ext>
            </a:extLst>
          </p:cNvPr>
          <p:cNvSpPr/>
          <p:nvPr/>
        </p:nvSpPr>
        <p:spPr>
          <a:xfrm>
            <a:off x="4087000" y="2771102"/>
            <a:ext cx="4489785" cy="1938992"/>
          </a:xfrm>
          <a:prstGeom prst="rect">
            <a:avLst/>
          </a:prstGeom>
        </p:spPr>
        <p:txBody>
          <a:bodyPr wrap="square">
            <a:spAutoFit/>
          </a:bodyPr>
          <a:lstStyle/>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Impact of minimum</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wage policy on</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drivers’ earnings</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and utilization</a:t>
            </a: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Case Study: NYC 2018</a:t>
            </a:r>
          </a:p>
        </p:txBody>
      </p:sp>
      <p:sp>
        <p:nvSpPr>
          <p:cNvPr id="11" name="Rectangle 10">
            <a:extLst>
              <a:ext uri="{FF2B5EF4-FFF2-40B4-BE49-F238E27FC236}">
                <a16:creationId xmlns:a16="http://schemas.microsoft.com/office/drawing/2014/main" id="{116FE822-810A-DD2F-B1DA-BD6098C86A36}"/>
              </a:ext>
            </a:extLst>
          </p:cNvPr>
          <p:cNvSpPr/>
          <p:nvPr/>
        </p:nvSpPr>
        <p:spPr>
          <a:xfrm>
            <a:off x="769621" y="2916590"/>
            <a:ext cx="3066584" cy="2246769"/>
          </a:xfrm>
          <a:prstGeom prst="rect">
            <a:avLst/>
          </a:prstGeom>
        </p:spPr>
        <p:txBody>
          <a:bodyPr wrap="square">
            <a:spAutoFit/>
          </a:bodyPr>
          <a:lstStyle/>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Long-term Capacity</a:t>
            </a:r>
          </a:p>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Optimal pay scheme</a:t>
            </a: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Short-term Capacity</a:t>
            </a: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Bonuses and delays</a:t>
            </a:r>
          </a:p>
        </p:txBody>
      </p:sp>
      <p:sp>
        <p:nvSpPr>
          <p:cNvPr id="16" name="Rectangle 15">
            <a:extLst>
              <a:ext uri="{FF2B5EF4-FFF2-40B4-BE49-F238E27FC236}">
                <a16:creationId xmlns:a16="http://schemas.microsoft.com/office/drawing/2014/main" id="{DAF5B081-3F2F-111B-7F89-7F55C18F5462}"/>
              </a:ext>
            </a:extLst>
          </p:cNvPr>
          <p:cNvSpPr/>
          <p:nvPr/>
        </p:nvSpPr>
        <p:spPr>
          <a:xfrm>
            <a:off x="4645271" y="5098895"/>
            <a:ext cx="3373242" cy="553998"/>
          </a:xfrm>
          <a:prstGeom prst="rect">
            <a:avLst/>
          </a:prstGeom>
        </p:spPr>
        <p:txBody>
          <a:bodyPr wrap="square">
            <a:spAutoFit/>
          </a:bodyPr>
          <a:lstStyle/>
          <a:p>
            <a:pPr lvl="0" algn="ctr"/>
            <a:r>
              <a:rPr lang="en-US" dirty="0">
                <a:solidFill>
                  <a:schemeClr val="accent4">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One policy for all hurts</a:t>
            </a:r>
            <a:br>
              <a:rPr lang="en-US" dirty="0">
                <a:solidFill>
                  <a:schemeClr val="accent4">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accent4">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(lower earnings, higher idleness)</a:t>
            </a:r>
            <a:endParaRPr lang="en-US" dirty="0">
              <a:solidFill>
                <a:schemeClr val="accent4">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8" name="Oval 17">
            <a:extLst>
              <a:ext uri="{FF2B5EF4-FFF2-40B4-BE49-F238E27FC236}">
                <a16:creationId xmlns:a16="http://schemas.microsoft.com/office/drawing/2014/main" id="{1A54D53E-9028-A126-BD40-DC195EC3E5CE}"/>
              </a:ext>
            </a:extLst>
          </p:cNvPr>
          <p:cNvSpPr/>
          <p:nvPr/>
        </p:nvSpPr>
        <p:spPr>
          <a:xfrm>
            <a:off x="670004" y="3052167"/>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19" name="Oval 18">
            <a:extLst>
              <a:ext uri="{FF2B5EF4-FFF2-40B4-BE49-F238E27FC236}">
                <a16:creationId xmlns:a16="http://schemas.microsoft.com/office/drawing/2014/main" id="{E95A6EFE-836A-B7AF-4A04-47128DCA9BA5}"/>
              </a:ext>
            </a:extLst>
          </p:cNvPr>
          <p:cNvSpPr/>
          <p:nvPr/>
        </p:nvSpPr>
        <p:spPr>
          <a:xfrm>
            <a:off x="670004" y="4540795"/>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20" name="Oval 19">
            <a:extLst>
              <a:ext uri="{FF2B5EF4-FFF2-40B4-BE49-F238E27FC236}">
                <a16:creationId xmlns:a16="http://schemas.microsoft.com/office/drawing/2014/main" id="{8EA9573D-382F-034B-F4E4-5BF37B01C86A}"/>
              </a:ext>
            </a:extLst>
          </p:cNvPr>
          <p:cNvSpPr/>
          <p:nvPr/>
        </p:nvSpPr>
        <p:spPr>
          <a:xfrm>
            <a:off x="4597427" y="3363878"/>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3</a:t>
            </a:r>
          </a:p>
        </p:txBody>
      </p:sp>
      <p:sp>
        <p:nvSpPr>
          <p:cNvPr id="3" name="Rectangle 2">
            <a:extLst>
              <a:ext uri="{FF2B5EF4-FFF2-40B4-BE49-F238E27FC236}">
                <a16:creationId xmlns:a16="http://schemas.microsoft.com/office/drawing/2014/main" id="{1B993F35-9EDF-07A7-841D-BC6162D6E91C}"/>
              </a:ext>
            </a:extLst>
          </p:cNvPr>
          <p:cNvSpPr/>
          <p:nvPr/>
        </p:nvSpPr>
        <p:spPr>
          <a:xfrm>
            <a:off x="704336" y="3682219"/>
            <a:ext cx="3373242" cy="646331"/>
          </a:xfrm>
          <a:prstGeom prst="rect">
            <a:avLst/>
          </a:prstGeom>
        </p:spPr>
        <p:txBody>
          <a:bodyPr wrap="square">
            <a:spAutoFit/>
          </a:bodyPr>
          <a:lstStyle/>
          <a:p>
            <a:pPr lvl="0" algn="ctr"/>
            <a:r>
              <a:rPr lang="en-US"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 25-50% more costly to maintain work</a:t>
            </a:r>
          </a:p>
        </p:txBody>
      </p:sp>
      <p:sp>
        <p:nvSpPr>
          <p:cNvPr id="7" name="Rectangle 6">
            <a:extLst>
              <a:ext uri="{FF2B5EF4-FFF2-40B4-BE49-F238E27FC236}">
                <a16:creationId xmlns:a16="http://schemas.microsoft.com/office/drawing/2014/main" id="{4B026EB9-6659-2BAD-E35E-2D80CE649B13}"/>
              </a:ext>
            </a:extLst>
          </p:cNvPr>
          <p:cNvSpPr/>
          <p:nvPr/>
        </p:nvSpPr>
        <p:spPr>
          <a:xfrm>
            <a:off x="704336" y="5150410"/>
            <a:ext cx="3373242" cy="646331"/>
          </a:xfrm>
          <a:prstGeom prst="rect">
            <a:avLst/>
          </a:prstGeom>
        </p:spPr>
        <p:txBody>
          <a:bodyPr wrap="square">
            <a:spAutoFit/>
          </a:bodyPr>
          <a:lstStyle/>
          <a:p>
            <a:pPr lvl="0" algn="ctr"/>
            <a:r>
              <a:rPr lang="en-US"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Different policies for </a:t>
            </a:r>
            <a:br>
              <a:rPr lang="en-US"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different demand situations</a:t>
            </a:r>
          </a:p>
        </p:txBody>
      </p:sp>
    </p:spTree>
    <p:extLst>
      <p:ext uri="{BB962C8B-B14F-4D97-AF65-F5344CB8AC3E}">
        <p14:creationId xmlns:p14="http://schemas.microsoft.com/office/powerpoint/2010/main" val="87295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8" grpId="0" animBg="1"/>
      <p:bldP spid="9" grpId="0" animBg="1"/>
      <p:bldP spid="16" grpId="0"/>
      <p:bldP spid="18" grpId="0" animBg="1"/>
      <p:bldP spid="19" grpId="0" animBg="1"/>
      <p:bldP spid="20" grpId="0" animBg="1"/>
      <p:bldP spid="3"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699A9-B666-298C-CC01-4D6C76B6974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CC5DDB62-863F-AD07-45E2-928D4763C4C2}"/>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Firm’s Policies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E68F569C-01E3-F9B6-E940-AFD375240435}"/>
              </a:ext>
            </a:extLst>
          </p:cNvPr>
          <p:cNvSpPr/>
          <p:nvPr/>
        </p:nvSpPr>
        <p:spPr>
          <a:xfrm>
            <a:off x="4346065" y="2098550"/>
            <a:ext cx="3971655" cy="513659"/>
          </a:xfrm>
          <a:prstGeom prst="rect">
            <a:avLst/>
          </a:prstGeom>
          <a:solidFill>
            <a:schemeClr val="accent5">
              <a:lumMod val="20000"/>
              <a:lumOff val="80000"/>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Dynamic Guaranteed Pay</a:t>
            </a:r>
          </a:p>
        </p:txBody>
      </p:sp>
      <p:sp>
        <p:nvSpPr>
          <p:cNvPr id="8" name="Rectangle 7">
            <a:extLst>
              <a:ext uri="{FF2B5EF4-FFF2-40B4-BE49-F238E27FC236}">
                <a16:creationId xmlns:a16="http://schemas.microsoft.com/office/drawing/2014/main" id="{5E2D7CDC-7A8F-B1DE-76D8-BE71865E65FF}"/>
              </a:ext>
            </a:extLst>
          </p:cNvPr>
          <p:cNvSpPr/>
          <p:nvPr/>
        </p:nvSpPr>
        <p:spPr>
          <a:xfrm>
            <a:off x="1115794" y="2091612"/>
            <a:ext cx="246608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9" name="Rectangle 8">
            <a:extLst>
              <a:ext uri="{FF2B5EF4-FFF2-40B4-BE49-F238E27FC236}">
                <a16:creationId xmlns:a16="http://schemas.microsoft.com/office/drawing/2014/main" id="{62916475-3310-543E-5DC7-10E544B95648}"/>
              </a:ext>
            </a:extLst>
          </p:cNvPr>
          <p:cNvSpPr/>
          <p:nvPr/>
        </p:nvSpPr>
        <p:spPr>
          <a:xfrm>
            <a:off x="4087000" y="2711594"/>
            <a:ext cx="4489785" cy="830997"/>
          </a:xfrm>
          <a:prstGeom prst="rect">
            <a:avLst/>
          </a:prstGeom>
        </p:spPr>
        <p:txBody>
          <a:bodyPr wrap="square">
            <a:spAutoFit/>
          </a:bodyPr>
          <a:lstStyle/>
          <a:p>
            <a:pPr lvl="0" algn="ct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Workers guaranteed a fixed rate of hourly compensation during the shifts</a:t>
            </a:r>
            <a:b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as long as they stay online</a:t>
            </a:r>
          </a:p>
        </p:txBody>
      </p:sp>
      <p:sp>
        <p:nvSpPr>
          <p:cNvPr id="10" name="Rectangle 9">
            <a:extLst>
              <a:ext uri="{FF2B5EF4-FFF2-40B4-BE49-F238E27FC236}">
                <a16:creationId xmlns:a16="http://schemas.microsoft.com/office/drawing/2014/main" id="{73C0393B-3580-BEA1-2750-E7C3CFAAFA82}"/>
              </a:ext>
            </a:extLst>
          </p:cNvPr>
          <p:cNvSpPr/>
          <p:nvPr/>
        </p:nvSpPr>
        <p:spPr>
          <a:xfrm>
            <a:off x="769621" y="2711594"/>
            <a:ext cx="3066584" cy="830997"/>
          </a:xfrm>
          <a:prstGeom prst="rect">
            <a:avLst/>
          </a:prstGeom>
        </p:spPr>
        <p:txBody>
          <a:bodyPr wrap="square">
            <a:spAutoFit/>
          </a:bodyPr>
          <a:lstStyle/>
          <a:p>
            <a:pPr lvl="0" algn="ct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Workers compensated for each work they performed</a:t>
            </a:r>
            <a:b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(e.g., each rider trip)</a:t>
            </a:r>
          </a:p>
        </p:txBody>
      </p:sp>
      <p:sp>
        <p:nvSpPr>
          <p:cNvPr id="20" name="Oval 19">
            <a:extLst>
              <a:ext uri="{FF2B5EF4-FFF2-40B4-BE49-F238E27FC236}">
                <a16:creationId xmlns:a16="http://schemas.microsoft.com/office/drawing/2014/main" id="{F3859AEE-67B5-5678-C97D-A49B0F9F5F47}"/>
              </a:ext>
            </a:extLst>
          </p:cNvPr>
          <p:cNvSpPr/>
          <p:nvPr/>
        </p:nvSpPr>
        <p:spPr>
          <a:xfrm>
            <a:off x="8618740" y="444474"/>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21" name="Rectangle 20">
            <a:extLst>
              <a:ext uri="{FF2B5EF4-FFF2-40B4-BE49-F238E27FC236}">
                <a16:creationId xmlns:a16="http://schemas.microsoft.com/office/drawing/2014/main" id="{13355AE7-30BE-7499-84AA-484D9E233BB7}"/>
              </a:ext>
            </a:extLst>
          </p:cNvPr>
          <p:cNvSpPr/>
          <p:nvPr/>
        </p:nvSpPr>
        <p:spPr>
          <a:xfrm>
            <a:off x="4730506" y="690817"/>
            <a:ext cx="4053738" cy="584775"/>
          </a:xfrm>
          <a:prstGeom prst="rect">
            <a:avLst/>
          </a:prstGeom>
        </p:spPr>
        <p:txBody>
          <a:bodyPr wrap="none">
            <a:spAutoFit/>
          </a:bodyPr>
          <a:lstStyle/>
          <a:p>
            <a:pPr lvl="0"/>
            <a:r>
              <a:rPr lang="en-US" sz="3200" dirty="0">
                <a:latin typeface="Helvetica" charset="0"/>
                <a:ea typeface="Helvetica" charset="0"/>
                <a:cs typeface="Helvetica" charset="0"/>
              </a:rPr>
              <a:t>Managing Long-Term</a:t>
            </a:r>
            <a:endParaRPr lang="en-US" sz="2000" i="1" dirty="0">
              <a:latin typeface="Helvetica" charset="0"/>
              <a:ea typeface="Helvetica" charset="0"/>
              <a:cs typeface="Helvetica" charset="0"/>
            </a:endParaRPr>
          </a:p>
        </p:txBody>
      </p:sp>
      <p:pic>
        <p:nvPicPr>
          <p:cNvPr id="1026" name="Picture 2" descr="Intrivo's leading rapid COVID-19 self-test On/Go™ can now be delivered in  as little as 15-20 minutes to consumers nationwide by Gopuff">
            <a:extLst>
              <a:ext uri="{FF2B5EF4-FFF2-40B4-BE49-F238E27FC236}">
                <a16:creationId xmlns:a16="http://schemas.microsoft.com/office/drawing/2014/main" id="{411D3E8C-40F1-C287-26F6-70EED0A1B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903" y="1710179"/>
            <a:ext cx="830621" cy="282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0 Off Postmates Promo Codes &amp; Free Delivery Coupons - June 2022 - Los  Angeles Times">
            <a:extLst>
              <a:ext uri="{FF2B5EF4-FFF2-40B4-BE49-F238E27FC236}">
                <a16:creationId xmlns:a16="http://schemas.microsoft.com/office/drawing/2014/main" id="{43AE6550-A12F-4906-3FFE-6515ACEAB9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6514" y="1215222"/>
            <a:ext cx="1019398" cy="10193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C186871-C8D2-CE44-8A3E-5DB0DA6090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7924" y="1770989"/>
            <a:ext cx="843955" cy="1774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FD6E68F-3730-A13B-B1D6-2AF40F502F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046" y="1774228"/>
            <a:ext cx="1644629" cy="1921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hlinkClick r:id="rId7" action="ppaction://hlinksldjump"/>
            <a:extLst>
              <a:ext uri="{FF2B5EF4-FFF2-40B4-BE49-F238E27FC236}">
                <a16:creationId xmlns:a16="http://schemas.microsoft.com/office/drawing/2014/main" id="{4BF2DA4C-24F2-F6B3-B1F8-A7D4580AEAAC}"/>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3" name="TextBox 12">
            <a:hlinkClick r:id="rId8" action="ppaction://hlinksldjump"/>
            <a:extLst>
              <a:ext uri="{FF2B5EF4-FFF2-40B4-BE49-F238E27FC236}">
                <a16:creationId xmlns:a16="http://schemas.microsoft.com/office/drawing/2014/main" id="{C01A3539-4989-B32A-30C3-002A704174FB}"/>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4" name="TextBox 13">
            <a:hlinkClick r:id="rId9" action="ppaction://hlinksldjump"/>
            <a:extLst>
              <a:ext uri="{FF2B5EF4-FFF2-40B4-BE49-F238E27FC236}">
                <a16:creationId xmlns:a16="http://schemas.microsoft.com/office/drawing/2014/main" id="{794AF56E-BEC0-1C72-D392-A28FBBAA5C98}"/>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5" name="TextBox 14">
            <a:hlinkClick r:id="rId10" action="ppaction://hlinksldjump"/>
            <a:extLst>
              <a:ext uri="{FF2B5EF4-FFF2-40B4-BE49-F238E27FC236}">
                <a16:creationId xmlns:a16="http://schemas.microsoft.com/office/drawing/2014/main" id="{5CB5F030-D99E-D533-4734-AB9C01AF14AC}"/>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395366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AE893-EDE0-0A7B-BD2C-C309C97AEA0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2954FC5-E774-2629-B016-16FEAE6C1B25}"/>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Firm’s Policies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6C982A5B-0D75-04A6-77A3-1AA8B085D7A0}"/>
              </a:ext>
            </a:extLst>
          </p:cNvPr>
          <p:cNvSpPr/>
          <p:nvPr/>
        </p:nvSpPr>
        <p:spPr>
          <a:xfrm>
            <a:off x="4346065" y="2098550"/>
            <a:ext cx="3971655" cy="513659"/>
          </a:xfrm>
          <a:prstGeom prst="rect">
            <a:avLst/>
          </a:prstGeom>
          <a:solidFill>
            <a:schemeClr val="accent5">
              <a:lumMod val="20000"/>
              <a:lumOff val="80000"/>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Dynamic Guaranteed Pay</a:t>
            </a:r>
          </a:p>
        </p:txBody>
      </p:sp>
      <p:sp>
        <p:nvSpPr>
          <p:cNvPr id="8" name="Rectangle 7">
            <a:extLst>
              <a:ext uri="{FF2B5EF4-FFF2-40B4-BE49-F238E27FC236}">
                <a16:creationId xmlns:a16="http://schemas.microsoft.com/office/drawing/2014/main" id="{9E21F2B1-5065-D9D8-1C85-8FF7C40CAC6E}"/>
              </a:ext>
            </a:extLst>
          </p:cNvPr>
          <p:cNvSpPr/>
          <p:nvPr/>
        </p:nvSpPr>
        <p:spPr>
          <a:xfrm>
            <a:off x="1115794" y="2091612"/>
            <a:ext cx="246608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9" name="Rectangle 8">
            <a:extLst>
              <a:ext uri="{FF2B5EF4-FFF2-40B4-BE49-F238E27FC236}">
                <a16:creationId xmlns:a16="http://schemas.microsoft.com/office/drawing/2014/main" id="{85B09362-CBD5-7D10-A551-725BBF1DBA09}"/>
              </a:ext>
            </a:extLst>
          </p:cNvPr>
          <p:cNvSpPr/>
          <p:nvPr/>
        </p:nvSpPr>
        <p:spPr>
          <a:xfrm>
            <a:off x="4087000" y="2711594"/>
            <a:ext cx="4489785" cy="830997"/>
          </a:xfrm>
          <a:prstGeom prst="rect">
            <a:avLst/>
          </a:prstGeom>
        </p:spPr>
        <p:txBody>
          <a:bodyPr wrap="square">
            <a:spAutoFit/>
          </a:bodyPr>
          <a:lstStyle/>
          <a:p>
            <a:pPr lvl="0" algn="ct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Workers guaranteed a fixed rate of hourly compensation during the shifts</a:t>
            </a:r>
            <a:b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as long as they stay online</a:t>
            </a:r>
          </a:p>
        </p:txBody>
      </p:sp>
      <p:sp>
        <p:nvSpPr>
          <p:cNvPr id="10" name="Rectangle 9">
            <a:extLst>
              <a:ext uri="{FF2B5EF4-FFF2-40B4-BE49-F238E27FC236}">
                <a16:creationId xmlns:a16="http://schemas.microsoft.com/office/drawing/2014/main" id="{F2BF3DAF-9115-CA46-FB5F-BFD46A5B7E8A}"/>
              </a:ext>
            </a:extLst>
          </p:cNvPr>
          <p:cNvSpPr/>
          <p:nvPr/>
        </p:nvSpPr>
        <p:spPr>
          <a:xfrm>
            <a:off x="769621" y="2711594"/>
            <a:ext cx="3066584" cy="830997"/>
          </a:xfrm>
          <a:prstGeom prst="rect">
            <a:avLst/>
          </a:prstGeom>
        </p:spPr>
        <p:txBody>
          <a:bodyPr wrap="square">
            <a:spAutoFit/>
          </a:bodyPr>
          <a:lstStyle/>
          <a:p>
            <a:pPr lvl="0" algn="ct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Workers compensated for each work they performed</a:t>
            </a:r>
            <a:b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(e.g., each rider trip)</a:t>
            </a:r>
          </a:p>
        </p:txBody>
      </p:sp>
      <p:sp>
        <p:nvSpPr>
          <p:cNvPr id="20" name="Oval 19">
            <a:extLst>
              <a:ext uri="{FF2B5EF4-FFF2-40B4-BE49-F238E27FC236}">
                <a16:creationId xmlns:a16="http://schemas.microsoft.com/office/drawing/2014/main" id="{60643A47-DBCE-E260-5BD4-808CEF70DCE7}"/>
              </a:ext>
            </a:extLst>
          </p:cNvPr>
          <p:cNvSpPr/>
          <p:nvPr/>
        </p:nvSpPr>
        <p:spPr>
          <a:xfrm>
            <a:off x="8618740" y="444474"/>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21" name="Rectangle 20">
            <a:extLst>
              <a:ext uri="{FF2B5EF4-FFF2-40B4-BE49-F238E27FC236}">
                <a16:creationId xmlns:a16="http://schemas.microsoft.com/office/drawing/2014/main" id="{0BC6BAB9-7DFB-6227-CEFA-0A2FC4940C46}"/>
              </a:ext>
            </a:extLst>
          </p:cNvPr>
          <p:cNvSpPr/>
          <p:nvPr/>
        </p:nvSpPr>
        <p:spPr>
          <a:xfrm>
            <a:off x="4730506" y="690817"/>
            <a:ext cx="4053738" cy="584775"/>
          </a:xfrm>
          <a:prstGeom prst="rect">
            <a:avLst/>
          </a:prstGeom>
        </p:spPr>
        <p:txBody>
          <a:bodyPr wrap="none">
            <a:spAutoFit/>
          </a:bodyPr>
          <a:lstStyle/>
          <a:p>
            <a:pPr lvl="0"/>
            <a:r>
              <a:rPr lang="en-US" sz="3200" dirty="0">
                <a:latin typeface="Helvetica" charset="0"/>
                <a:ea typeface="Helvetica" charset="0"/>
                <a:cs typeface="Helvetica" charset="0"/>
              </a:rPr>
              <a:t>Managing Long-Term</a:t>
            </a:r>
            <a:endParaRPr lang="en-US" sz="2000" i="1" dirty="0">
              <a:latin typeface="Helvetica" charset="0"/>
              <a:ea typeface="Helvetica" charset="0"/>
              <a:cs typeface="Helvetica" charset="0"/>
            </a:endParaRPr>
          </a:p>
        </p:txBody>
      </p:sp>
      <p:pic>
        <p:nvPicPr>
          <p:cNvPr id="1026" name="Picture 2" descr="Intrivo's leading rapid COVID-19 self-test On/Go™ can now be delivered in  as little as 15-20 minutes to consumers nationwide by Gopuff">
            <a:extLst>
              <a:ext uri="{FF2B5EF4-FFF2-40B4-BE49-F238E27FC236}">
                <a16:creationId xmlns:a16="http://schemas.microsoft.com/office/drawing/2014/main" id="{0CAC0223-74C2-40F1-391A-9D0454936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903" y="1710179"/>
            <a:ext cx="830621" cy="282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0 Off Postmates Promo Codes &amp; Free Delivery Coupons - June 2022 - Los  Angeles Times">
            <a:extLst>
              <a:ext uri="{FF2B5EF4-FFF2-40B4-BE49-F238E27FC236}">
                <a16:creationId xmlns:a16="http://schemas.microsoft.com/office/drawing/2014/main" id="{BABD75E4-0EE8-EEA8-8FED-0A5BB8AD71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6514" y="1215222"/>
            <a:ext cx="1019398" cy="10193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501E922-0953-7528-AE78-1EED1EB194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7924" y="1770989"/>
            <a:ext cx="843955" cy="1774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79F3901-99FF-E8B0-3260-6A7C5A04B7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046" y="1774228"/>
            <a:ext cx="1644629" cy="1921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8C0736B-6D29-FD96-38C0-0684065B43B2}"/>
              </a:ext>
            </a:extLst>
          </p:cNvPr>
          <p:cNvSpPr txBox="1"/>
          <p:nvPr/>
        </p:nvSpPr>
        <p:spPr>
          <a:xfrm>
            <a:off x="3681663" y="3802895"/>
            <a:ext cx="5268085" cy="707886"/>
          </a:xfrm>
          <a:prstGeom prst="rect">
            <a:avLst/>
          </a:prstGeom>
          <a:noFill/>
        </p:spPr>
        <p:txBody>
          <a:bodyPr wrap="square" rtlCol="0">
            <a:spAutoFit/>
          </a:bodyPr>
          <a:lstStyle/>
          <a:p>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How much should Pay per Work be to match outcomes of Guaranteed Pay (Base)?</a:t>
            </a:r>
            <a:endPar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6" name="TextBox 25">
            <a:hlinkClick r:id="rId7" action="ppaction://hlinksldjump"/>
            <a:extLst>
              <a:ext uri="{FF2B5EF4-FFF2-40B4-BE49-F238E27FC236}">
                <a16:creationId xmlns:a16="http://schemas.microsoft.com/office/drawing/2014/main" id="{D588103C-CEA2-EB47-9FC5-E60E55E02129}"/>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7" name="TextBox 26">
            <a:hlinkClick r:id="rId8" action="ppaction://hlinksldjump"/>
            <a:extLst>
              <a:ext uri="{FF2B5EF4-FFF2-40B4-BE49-F238E27FC236}">
                <a16:creationId xmlns:a16="http://schemas.microsoft.com/office/drawing/2014/main" id="{8D1E8BF8-6952-BBA6-EDB2-B41A11808CDB}"/>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8" name="TextBox 27">
            <a:hlinkClick r:id="rId9" action="ppaction://hlinksldjump"/>
            <a:extLst>
              <a:ext uri="{FF2B5EF4-FFF2-40B4-BE49-F238E27FC236}">
                <a16:creationId xmlns:a16="http://schemas.microsoft.com/office/drawing/2014/main" id="{999236B2-8A45-A5BD-59C1-8AA06377FA83}"/>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9" name="TextBox 28">
            <a:hlinkClick r:id="rId10" action="ppaction://hlinksldjump"/>
            <a:extLst>
              <a:ext uri="{FF2B5EF4-FFF2-40B4-BE49-F238E27FC236}">
                <a16:creationId xmlns:a16="http://schemas.microsoft.com/office/drawing/2014/main" id="{FC1788A2-CD07-BFD3-B4E2-62A571B8A6D9}"/>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1107022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66614-DD4D-7BB1-0EC4-EEADA31119F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F038217-A54C-9300-22A8-2D7211496344}"/>
              </a:ext>
            </a:extLst>
          </p:cNvPr>
          <p:cNvSpPr/>
          <p:nvPr/>
        </p:nvSpPr>
        <p:spPr>
          <a:xfrm>
            <a:off x="512740" y="4859463"/>
            <a:ext cx="3299715" cy="754021"/>
          </a:xfrm>
          <a:prstGeom prst="rect">
            <a:avLst/>
          </a:prstGeom>
          <a:solidFill>
            <a:schemeClr val="accent5">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B7EC112-CB9F-C7B4-4CDD-67CCB2E987F1}"/>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Firm’s Policies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3CE94A13-BC35-F8E3-76B0-207234A794B8}"/>
              </a:ext>
            </a:extLst>
          </p:cNvPr>
          <p:cNvSpPr/>
          <p:nvPr/>
        </p:nvSpPr>
        <p:spPr>
          <a:xfrm>
            <a:off x="4346065" y="2098550"/>
            <a:ext cx="3971655" cy="513659"/>
          </a:xfrm>
          <a:prstGeom prst="rect">
            <a:avLst/>
          </a:prstGeom>
          <a:solidFill>
            <a:schemeClr val="accent5">
              <a:lumMod val="20000"/>
              <a:lumOff val="80000"/>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Dynamic Guaranteed Pay</a:t>
            </a:r>
          </a:p>
        </p:txBody>
      </p:sp>
      <p:sp>
        <p:nvSpPr>
          <p:cNvPr id="8" name="Rectangle 7">
            <a:extLst>
              <a:ext uri="{FF2B5EF4-FFF2-40B4-BE49-F238E27FC236}">
                <a16:creationId xmlns:a16="http://schemas.microsoft.com/office/drawing/2014/main" id="{D29B477E-5205-42D5-2FC7-D2D5A6D56783}"/>
              </a:ext>
            </a:extLst>
          </p:cNvPr>
          <p:cNvSpPr/>
          <p:nvPr/>
        </p:nvSpPr>
        <p:spPr>
          <a:xfrm>
            <a:off x="1115794" y="2091612"/>
            <a:ext cx="246608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9" name="Rectangle 8">
            <a:extLst>
              <a:ext uri="{FF2B5EF4-FFF2-40B4-BE49-F238E27FC236}">
                <a16:creationId xmlns:a16="http://schemas.microsoft.com/office/drawing/2014/main" id="{1332F31F-3923-3D86-3291-9AD9ED133F49}"/>
              </a:ext>
            </a:extLst>
          </p:cNvPr>
          <p:cNvSpPr/>
          <p:nvPr/>
        </p:nvSpPr>
        <p:spPr>
          <a:xfrm>
            <a:off x="4087000" y="2711594"/>
            <a:ext cx="4489785" cy="830997"/>
          </a:xfrm>
          <a:prstGeom prst="rect">
            <a:avLst/>
          </a:prstGeom>
        </p:spPr>
        <p:txBody>
          <a:bodyPr wrap="square">
            <a:spAutoFit/>
          </a:bodyPr>
          <a:lstStyle/>
          <a:p>
            <a:pPr lvl="0" algn="ct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Workers guaranteed a fixed rate of hourly compensation during the shifts</a:t>
            </a:r>
            <a:b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as long as they stay online</a:t>
            </a:r>
          </a:p>
        </p:txBody>
      </p:sp>
      <p:sp>
        <p:nvSpPr>
          <p:cNvPr id="10" name="Rectangle 9">
            <a:extLst>
              <a:ext uri="{FF2B5EF4-FFF2-40B4-BE49-F238E27FC236}">
                <a16:creationId xmlns:a16="http://schemas.microsoft.com/office/drawing/2014/main" id="{FA20226C-083C-65E7-046B-310468D48AEC}"/>
              </a:ext>
            </a:extLst>
          </p:cNvPr>
          <p:cNvSpPr/>
          <p:nvPr/>
        </p:nvSpPr>
        <p:spPr>
          <a:xfrm>
            <a:off x="769621" y="2711594"/>
            <a:ext cx="3066584" cy="830997"/>
          </a:xfrm>
          <a:prstGeom prst="rect">
            <a:avLst/>
          </a:prstGeom>
        </p:spPr>
        <p:txBody>
          <a:bodyPr wrap="square">
            <a:spAutoFit/>
          </a:bodyPr>
          <a:lstStyle/>
          <a:p>
            <a:pPr lvl="0" algn="ct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Workers compensated for each work they performed</a:t>
            </a:r>
            <a:b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(e.g., each rider trip)</a:t>
            </a:r>
          </a:p>
        </p:txBody>
      </p:sp>
      <p:pic>
        <p:nvPicPr>
          <p:cNvPr id="3" name="Picture 2">
            <a:extLst>
              <a:ext uri="{FF2B5EF4-FFF2-40B4-BE49-F238E27FC236}">
                <a16:creationId xmlns:a16="http://schemas.microsoft.com/office/drawing/2014/main" id="{523E2229-0D2B-C983-8D83-520E12803C3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09203" y="4550308"/>
            <a:ext cx="2541272" cy="1209936"/>
          </a:xfrm>
          <a:prstGeom prst="rect">
            <a:avLst/>
          </a:prstGeom>
        </p:spPr>
      </p:pic>
      <p:sp>
        <p:nvSpPr>
          <p:cNvPr id="11" name="TextBox 10">
            <a:extLst>
              <a:ext uri="{FF2B5EF4-FFF2-40B4-BE49-F238E27FC236}">
                <a16:creationId xmlns:a16="http://schemas.microsoft.com/office/drawing/2014/main" id="{B55870CE-F3BE-A18A-8CB6-AADF2E52D219}"/>
              </a:ext>
            </a:extLst>
          </p:cNvPr>
          <p:cNvSpPr txBox="1"/>
          <p:nvPr/>
        </p:nvSpPr>
        <p:spPr>
          <a:xfrm>
            <a:off x="536490" y="4943403"/>
            <a:ext cx="2228850" cy="646331"/>
          </a:xfrm>
          <a:prstGeom prst="rect">
            <a:avLst/>
          </a:prstGeom>
          <a:noFill/>
        </p:spPr>
        <p:txBody>
          <a:bodyPr wrap="square" rtlCol="0">
            <a:spAutoFit/>
          </a:bodyPr>
          <a:lstStyle/>
          <a:p>
            <a:pPr algn="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Dynamic guaranteed hourly rate</a:t>
            </a:r>
          </a:p>
        </p:txBody>
      </p:sp>
      <p:cxnSp>
        <p:nvCxnSpPr>
          <p:cNvPr id="13" name="Straight Arrow Connector 12">
            <a:extLst>
              <a:ext uri="{FF2B5EF4-FFF2-40B4-BE49-F238E27FC236}">
                <a16:creationId xmlns:a16="http://schemas.microsoft.com/office/drawing/2014/main" id="{891A2DAE-E1EB-F43F-F02F-FC8E3A567C2D}"/>
              </a:ext>
            </a:extLst>
          </p:cNvPr>
          <p:cNvCxnSpPr/>
          <p:nvPr/>
        </p:nvCxnSpPr>
        <p:spPr>
          <a:xfrm>
            <a:off x="2674362" y="5266568"/>
            <a:ext cx="5348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5580429-9CBC-4885-5B9E-FA1F447F8FCA}"/>
              </a:ext>
            </a:extLst>
          </p:cNvPr>
          <p:cNvSpPr txBox="1"/>
          <p:nvPr/>
        </p:nvSpPr>
        <p:spPr>
          <a:xfrm>
            <a:off x="2060126" y="4409979"/>
            <a:ext cx="1664504" cy="338554"/>
          </a:xfrm>
          <a:prstGeom prst="rect">
            <a:avLst/>
          </a:prstGeom>
          <a:noFill/>
        </p:spPr>
        <p:txBody>
          <a:bodyPr wrap="square" rtlCol="0">
            <a:spAutoFit/>
          </a:bodyPr>
          <a:lstStyle/>
          <a:p>
            <a:pPr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15" name="TextBox 14">
            <a:extLst>
              <a:ext uri="{FF2B5EF4-FFF2-40B4-BE49-F238E27FC236}">
                <a16:creationId xmlns:a16="http://schemas.microsoft.com/office/drawing/2014/main" id="{AE12C736-D4D6-8A8C-06B2-398420AA0A72}"/>
              </a:ext>
            </a:extLst>
          </p:cNvPr>
          <p:cNvSpPr txBox="1"/>
          <p:nvPr/>
        </p:nvSpPr>
        <p:spPr>
          <a:xfrm>
            <a:off x="2926959" y="5983338"/>
            <a:ext cx="2193143" cy="338554"/>
          </a:xfrm>
          <a:prstGeom prst="rect">
            <a:avLst/>
          </a:prstGeom>
          <a:noFill/>
        </p:spPr>
        <p:txBody>
          <a:bodyPr wrap="square" rtlCol="0">
            <a:spAutoFit/>
          </a:bodyPr>
          <a:lstStyle/>
          <a:p>
            <a:pPr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P(getting a match)</a:t>
            </a:r>
          </a:p>
        </p:txBody>
      </p:sp>
      <p:sp>
        <p:nvSpPr>
          <p:cNvPr id="16" name="TextBox 15">
            <a:extLst>
              <a:ext uri="{FF2B5EF4-FFF2-40B4-BE49-F238E27FC236}">
                <a16:creationId xmlns:a16="http://schemas.microsoft.com/office/drawing/2014/main" id="{B486DB80-ABA1-47CD-7DBA-B8556502FE3A}"/>
              </a:ext>
            </a:extLst>
          </p:cNvPr>
          <p:cNvSpPr txBox="1"/>
          <p:nvPr/>
        </p:nvSpPr>
        <p:spPr>
          <a:xfrm>
            <a:off x="6074212" y="5369726"/>
            <a:ext cx="2364593" cy="338554"/>
          </a:xfrm>
          <a:prstGeom prst="rect">
            <a:avLst/>
          </a:prstGeom>
          <a:noFill/>
        </p:spPr>
        <p:txBody>
          <a:bodyPr wrap="square" rtlCol="0">
            <a:spAutoFit/>
          </a:bodyPr>
          <a:lstStyle/>
          <a:p>
            <a:pPr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Average trip duration</a:t>
            </a:r>
          </a:p>
        </p:txBody>
      </p:sp>
      <p:cxnSp>
        <p:nvCxnSpPr>
          <p:cNvPr id="17" name="Straight Arrow Connector 16">
            <a:extLst>
              <a:ext uri="{FF2B5EF4-FFF2-40B4-BE49-F238E27FC236}">
                <a16:creationId xmlns:a16="http://schemas.microsoft.com/office/drawing/2014/main" id="{D28D7B8F-7540-729C-4A3B-5EF65ECB8981}"/>
              </a:ext>
            </a:extLst>
          </p:cNvPr>
          <p:cNvCxnSpPr>
            <a:cxnSpLocks/>
          </p:cNvCxnSpPr>
          <p:nvPr/>
        </p:nvCxnSpPr>
        <p:spPr>
          <a:xfrm flipV="1">
            <a:off x="4253904" y="5369726"/>
            <a:ext cx="506265" cy="6880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180ADD7-DD8A-FBF5-D724-696D7380714E}"/>
              </a:ext>
            </a:extLst>
          </p:cNvPr>
          <p:cNvCxnSpPr>
            <a:cxnSpLocks/>
          </p:cNvCxnSpPr>
          <p:nvPr/>
        </p:nvCxnSpPr>
        <p:spPr>
          <a:xfrm>
            <a:off x="3773547" y="4579256"/>
            <a:ext cx="451781" cy="5331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9425BD0-D7AC-D7B5-1E6C-E3BFE3D37E2D}"/>
              </a:ext>
            </a:extLst>
          </p:cNvPr>
          <p:cNvCxnSpPr>
            <a:cxnSpLocks/>
          </p:cNvCxnSpPr>
          <p:nvPr/>
        </p:nvCxnSpPr>
        <p:spPr>
          <a:xfrm flipH="1">
            <a:off x="5750475" y="5525817"/>
            <a:ext cx="5967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7193D5F-BA20-038C-23EE-1186F9BCD30D}"/>
              </a:ext>
            </a:extLst>
          </p:cNvPr>
          <p:cNvSpPr txBox="1"/>
          <p:nvPr/>
        </p:nvSpPr>
        <p:spPr>
          <a:xfrm>
            <a:off x="7567520" y="4769687"/>
            <a:ext cx="1063740" cy="369332"/>
          </a:xfrm>
          <a:prstGeom prst="rect">
            <a:avLst/>
          </a:prstGeom>
          <a:noFill/>
        </p:spPr>
        <p:txBody>
          <a:bodyPr wrap="square" rtlCol="0">
            <a:spAutoFit/>
          </a:bodyPr>
          <a:lstStyle/>
          <a:p>
            <a:pPr algn="r"/>
            <a:r>
              <a:rPr lang="en-US" b="1"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rPr>
              <a:t>“1x” rate</a:t>
            </a:r>
            <a:endParaRPr lang="en-US" b="1"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0" name="Oval 19">
            <a:extLst>
              <a:ext uri="{FF2B5EF4-FFF2-40B4-BE49-F238E27FC236}">
                <a16:creationId xmlns:a16="http://schemas.microsoft.com/office/drawing/2014/main" id="{74EDDCEF-2BBC-225B-79F5-462A754FB23A}"/>
              </a:ext>
            </a:extLst>
          </p:cNvPr>
          <p:cNvSpPr/>
          <p:nvPr/>
        </p:nvSpPr>
        <p:spPr>
          <a:xfrm>
            <a:off x="8618740" y="444474"/>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21" name="Rectangle 20">
            <a:extLst>
              <a:ext uri="{FF2B5EF4-FFF2-40B4-BE49-F238E27FC236}">
                <a16:creationId xmlns:a16="http://schemas.microsoft.com/office/drawing/2014/main" id="{AE5F90D6-2F85-FBD6-CA58-A9C19DA85E0A}"/>
              </a:ext>
            </a:extLst>
          </p:cNvPr>
          <p:cNvSpPr/>
          <p:nvPr/>
        </p:nvSpPr>
        <p:spPr>
          <a:xfrm>
            <a:off x="4730506" y="690817"/>
            <a:ext cx="4053738" cy="584775"/>
          </a:xfrm>
          <a:prstGeom prst="rect">
            <a:avLst/>
          </a:prstGeom>
        </p:spPr>
        <p:txBody>
          <a:bodyPr wrap="none">
            <a:spAutoFit/>
          </a:bodyPr>
          <a:lstStyle/>
          <a:p>
            <a:pPr lvl="0"/>
            <a:r>
              <a:rPr lang="en-US" sz="3200" dirty="0">
                <a:latin typeface="Helvetica" charset="0"/>
                <a:ea typeface="Helvetica" charset="0"/>
                <a:cs typeface="Helvetica" charset="0"/>
              </a:rPr>
              <a:t>Managing Long-Term</a:t>
            </a:r>
            <a:endParaRPr lang="en-US" sz="2000" i="1" dirty="0">
              <a:latin typeface="Helvetica" charset="0"/>
              <a:ea typeface="Helvetica" charset="0"/>
              <a:cs typeface="Helvetica" charset="0"/>
            </a:endParaRPr>
          </a:p>
        </p:txBody>
      </p:sp>
      <p:pic>
        <p:nvPicPr>
          <p:cNvPr id="1026" name="Picture 2" descr="Intrivo's leading rapid COVID-19 self-test On/Go™ can now be delivered in  as little as 15-20 minutes to consumers nationwide by Gopuff">
            <a:extLst>
              <a:ext uri="{FF2B5EF4-FFF2-40B4-BE49-F238E27FC236}">
                <a16:creationId xmlns:a16="http://schemas.microsoft.com/office/drawing/2014/main" id="{069B49F2-F620-DA3E-371F-E36B5566B7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1903" y="1710179"/>
            <a:ext cx="830621" cy="282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0 Off Postmates Promo Codes &amp; Free Delivery Coupons - June 2022 - Los  Angeles Times">
            <a:extLst>
              <a:ext uri="{FF2B5EF4-FFF2-40B4-BE49-F238E27FC236}">
                <a16:creationId xmlns:a16="http://schemas.microsoft.com/office/drawing/2014/main" id="{86A5F241-5CEA-F4A4-140D-3D9E3965E7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6514" y="1215222"/>
            <a:ext cx="1019398" cy="10193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83260DF-6A1D-2456-A09B-D9BFFC5BC5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7924" y="1770989"/>
            <a:ext cx="843955" cy="1774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E3AA37C-9868-874D-7CB6-75E760B535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046" y="1774228"/>
            <a:ext cx="1644629" cy="1921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DADDCFC-BAE0-9A97-7F97-790507B83305}"/>
              </a:ext>
            </a:extLst>
          </p:cNvPr>
          <p:cNvSpPr txBox="1"/>
          <p:nvPr/>
        </p:nvSpPr>
        <p:spPr>
          <a:xfrm>
            <a:off x="3681663" y="3802895"/>
            <a:ext cx="5268085" cy="707886"/>
          </a:xfrm>
          <a:prstGeom prst="rect">
            <a:avLst/>
          </a:prstGeom>
          <a:noFill/>
        </p:spPr>
        <p:txBody>
          <a:bodyPr wrap="square" rtlCol="0">
            <a:spAutoFit/>
          </a:bodyPr>
          <a:lstStyle/>
          <a:p>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How much should Pay per Work be to match outcomes of Guaranteed Pay (Base)?</a:t>
            </a:r>
            <a:endPar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 name="Rectangle 3">
            <a:extLst>
              <a:ext uri="{FF2B5EF4-FFF2-40B4-BE49-F238E27FC236}">
                <a16:creationId xmlns:a16="http://schemas.microsoft.com/office/drawing/2014/main" id="{8ED8F706-7DFD-2DD8-333F-4CD354447782}"/>
              </a:ext>
            </a:extLst>
          </p:cNvPr>
          <p:cNvSpPr/>
          <p:nvPr/>
        </p:nvSpPr>
        <p:spPr>
          <a:xfrm>
            <a:off x="4110482" y="4859463"/>
            <a:ext cx="556295" cy="754021"/>
          </a:xfrm>
          <a:prstGeom prst="rect">
            <a:avLst/>
          </a:prstGeom>
          <a:solidFill>
            <a:schemeClr val="accent2">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hlinkClick r:id="rId8" action="ppaction://hlinksldjump"/>
            <a:extLst>
              <a:ext uri="{FF2B5EF4-FFF2-40B4-BE49-F238E27FC236}">
                <a16:creationId xmlns:a16="http://schemas.microsoft.com/office/drawing/2014/main" id="{951CB13A-770A-F48E-DB8F-833BB4CD5DAA}"/>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8" name="TextBox 27">
            <a:hlinkClick r:id="rId9" action="ppaction://hlinksldjump"/>
            <a:extLst>
              <a:ext uri="{FF2B5EF4-FFF2-40B4-BE49-F238E27FC236}">
                <a16:creationId xmlns:a16="http://schemas.microsoft.com/office/drawing/2014/main" id="{A11922E0-0952-FBCB-D23B-4B945B070379}"/>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9" name="TextBox 28">
            <a:hlinkClick r:id="rId10" action="ppaction://hlinksldjump"/>
            <a:extLst>
              <a:ext uri="{FF2B5EF4-FFF2-40B4-BE49-F238E27FC236}">
                <a16:creationId xmlns:a16="http://schemas.microsoft.com/office/drawing/2014/main" id="{838EF3B8-1C2C-CFBA-A893-2E412CCF4B38}"/>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30" name="TextBox 29">
            <a:hlinkClick r:id="rId11" action="ppaction://hlinksldjump"/>
            <a:extLst>
              <a:ext uri="{FF2B5EF4-FFF2-40B4-BE49-F238E27FC236}">
                <a16:creationId xmlns:a16="http://schemas.microsoft.com/office/drawing/2014/main" id="{6BA822A8-B50D-B677-2FA5-7DCE8620F12F}"/>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42823378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82EF0-65BE-47EF-78B9-A5C57F22E16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A9425D9-A5A0-E5E5-9392-988BF32799DB}"/>
              </a:ext>
            </a:extLst>
          </p:cNvPr>
          <p:cNvSpPr/>
          <p:nvPr/>
        </p:nvSpPr>
        <p:spPr>
          <a:xfrm>
            <a:off x="512740" y="4859463"/>
            <a:ext cx="3299715" cy="754021"/>
          </a:xfrm>
          <a:prstGeom prst="rect">
            <a:avLst/>
          </a:prstGeom>
          <a:solidFill>
            <a:schemeClr val="accent5">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D83A464-981E-5365-EE11-11A69E6969CF}"/>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Firm’s Policies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6E78784C-B5A7-288F-E48E-5556CA100D76}"/>
              </a:ext>
            </a:extLst>
          </p:cNvPr>
          <p:cNvSpPr/>
          <p:nvPr/>
        </p:nvSpPr>
        <p:spPr>
          <a:xfrm>
            <a:off x="4346065" y="2098550"/>
            <a:ext cx="3971655" cy="513659"/>
          </a:xfrm>
          <a:prstGeom prst="rect">
            <a:avLst/>
          </a:prstGeom>
          <a:solidFill>
            <a:schemeClr val="accent5">
              <a:lumMod val="20000"/>
              <a:lumOff val="80000"/>
              <a:alpha val="50196"/>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Dynamic Guaranteed Pay</a:t>
            </a:r>
          </a:p>
        </p:txBody>
      </p:sp>
      <p:sp>
        <p:nvSpPr>
          <p:cNvPr id="8" name="Rectangle 7">
            <a:extLst>
              <a:ext uri="{FF2B5EF4-FFF2-40B4-BE49-F238E27FC236}">
                <a16:creationId xmlns:a16="http://schemas.microsoft.com/office/drawing/2014/main" id="{553D5FBD-FED4-9733-ABC8-FC87D10E2395}"/>
              </a:ext>
            </a:extLst>
          </p:cNvPr>
          <p:cNvSpPr/>
          <p:nvPr/>
        </p:nvSpPr>
        <p:spPr>
          <a:xfrm>
            <a:off x="1115794" y="2091612"/>
            <a:ext cx="246608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9" name="Rectangle 8">
            <a:extLst>
              <a:ext uri="{FF2B5EF4-FFF2-40B4-BE49-F238E27FC236}">
                <a16:creationId xmlns:a16="http://schemas.microsoft.com/office/drawing/2014/main" id="{0D5C096B-C620-11D1-02B1-6CB3099797D5}"/>
              </a:ext>
            </a:extLst>
          </p:cNvPr>
          <p:cNvSpPr/>
          <p:nvPr/>
        </p:nvSpPr>
        <p:spPr>
          <a:xfrm>
            <a:off x="4087000" y="2711594"/>
            <a:ext cx="4489785" cy="830997"/>
          </a:xfrm>
          <a:prstGeom prst="rect">
            <a:avLst/>
          </a:prstGeom>
        </p:spPr>
        <p:txBody>
          <a:bodyPr wrap="square">
            <a:spAutoFit/>
          </a:bodyPr>
          <a:lstStyle/>
          <a:p>
            <a:pPr lvl="0" algn="ct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Workers guaranteed a fixed rate of hourly compensation during the shifts</a:t>
            </a:r>
            <a:b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as long as they stay online</a:t>
            </a:r>
          </a:p>
        </p:txBody>
      </p:sp>
      <p:sp>
        <p:nvSpPr>
          <p:cNvPr id="10" name="Rectangle 9">
            <a:extLst>
              <a:ext uri="{FF2B5EF4-FFF2-40B4-BE49-F238E27FC236}">
                <a16:creationId xmlns:a16="http://schemas.microsoft.com/office/drawing/2014/main" id="{240B2672-BAD1-35B7-4AFC-792C4E372F6E}"/>
              </a:ext>
            </a:extLst>
          </p:cNvPr>
          <p:cNvSpPr/>
          <p:nvPr/>
        </p:nvSpPr>
        <p:spPr>
          <a:xfrm>
            <a:off x="769621" y="2711594"/>
            <a:ext cx="3066584" cy="830997"/>
          </a:xfrm>
          <a:prstGeom prst="rect">
            <a:avLst/>
          </a:prstGeom>
        </p:spPr>
        <p:txBody>
          <a:bodyPr wrap="square">
            <a:spAutoFit/>
          </a:bodyPr>
          <a:lstStyle/>
          <a:p>
            <a:pPr lvl="0" algn="ct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Workers compensated for each work they performed</a:t>
            </a:r>
            <a:b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(e.g., each rider trip)</a:t>
            </a:r>
          </a:p>
        </p:txBody>
      </p:sp>
      <p:pic>
        <p:nvPicPr>
          <p:cNvPr id="3" name="Picture 2">
            <a:extLst>
              <a:ext uri="{FF2B5EF4-FFF2-40B4-BE49-F238E27FC236}">
                <a16:creationId xmlns:a16="http://schemas.microsoft.com/office/drawing/2014/main" id="{93409017-156C-CA7D-FA60-F7DFB3EBE53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09203" y="4550308"/>
            <a:ext cx="2541272" cy="1209936"/>
          </a:xfrm>
          <a:prstGeom prst="rect">
            <a:avLst/>
          </a:prstGeom>
        </p:spPr>
      </p:pic>
      <p:sp>
        <p:nvSpPr>
          <p:cNvPr id="11" name="TextBox 10">
            <a:extLst>
              <a:ext uri="{FF2B5EF4-FFF2-40B4-BE49-F238E27FC236}">
                <a16:creationId xmlns:a16="http://schemas.microsoft.com/office/drawing/2014/main" id="{D4A394A7-F745-BA77-073C-F29B1EA71EBA}"/>
              </a:ext>
            </a:extLst>
          </p:cNvPr>
          <p:cNvSpPr txBox="1"/>
          <p:nvPr/>
        </p:nvSpPr>
        <p:spPr>
          <a:xfrm>
            <a:off x="536490" y="4943403"/>
            <a:ext cx="2228850" cy="646331"/>
          </a:xfrm>
          <a:prstGeom prst="rect">
            <a:avLst/>
          </a:prstGeom>
          <a:noFill/>
        </p:spPr>
        <p:txBody>
          <a:bodyPr wrap="square" rtlCol="0">
            <a:spAutoFit/>
          </a:bodyPr>
          <a:lstStyle/>
          <a:p>
            <a:pPr algn="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Dynamic guaranteed hourly rate</a:t>
            </a:r>
          </a:p>
        </p:txBody>
      </p:sp>
      <p:cxnSp>
        <p:nvCxnSpPr>
          <p:cNvPr id="13" name="Straight Arrow Connector 12">
            <a:extLst>
              <a:ext uri="{FF2B5EF4-FFF2-40B4-BE49-F238E27FC236}">
                <a16:creationId xmlns:a16="http://schemas.microsoft.com/office/drawing/2014/main" id="{12E7F4E1-2C43-E1D7-110E-0D5806CE2E4F}"/>
              </a:ext>
            </a:extLst>
          </p:cNvPr>
          <p:cNvCxnSpPr/>
          <p:nvPr/>
        </p:nvCxnSpPr>
        <p:spPr>
          <a:xfrm>
            <a:off x="2674362" y="5266568"/>
            <a:ext cx="5348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8134627-A272-84AB-A9FA-2A3A0F98BCE5}"/>
              </a:ext>
            </a:extLst>
          </p:cNvPr>
          <p:cNvSpPr txBox="1"/>
          <p:nvPr/>
        </p:nvSpPr>
        <p:spPr>
          <a:xfrm>
            <a:off x="2060126" y="4409979"/>
            <a:ext cx="1664504" cy="338554"/>
          </a:xfrm>
          <a:prstGeom prst="rect">
            <a:avLst/>
          </a:prstGeom>
          <a:noFill/>
        </p:spPr>
        <p:txBody>
          <a:bodyPr wrap="square" rtlCol="0">
            <a:spAutoFit/>
          </a:bodyPr>
          <a:lstStyle/>
          <a:p>
            <a:pPr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15" name="TextBox 14">
            <a:extLst>
              <a:ext uri="{FF2B5EF4-FFF2-40B4-BE49-F238E27FC236}">
                <a16:creationId xmlns:a16="http://schemas.microsoft.com/office/drawing/2014/main" id="{B69CD9D1-6B07-5DB5-BB49-50B4EE41F622}"/>
              </a:ext>
            </a:extLst>
          </p:cNvPr>
          <p:cNvSpPr txBox="1"/>
          <p:nvPr/>
        </p:nvSpPr>
        <p:spPr>
          <a:xfrm>
            <a:off x="2926959" y="5983338"/>
            <a:ext cx="2193143" cy="338554"/>
          </a:xfrm>
          <a:prstGeom prst="rect">
            <a:avLst/>
          </a:prstGeom>
          <a:noFill/>
        </p:spPr>
        <p:txBody>
          <a:bodyPr wrap="square" rtlCol="0">
            <a:spAutoFit/>
          </a:bodyPr>
          <a:lstStyle/>
          <a:p>
            <a:pPr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P(getting a match)</a:t>
            </a:r>
          </a:p>
        </p:txBody>
      </p:sp>
      <p:sp>
        <p:nvSpPr>
          <p:cNvPr id="16" name="TextBox 15">
            <a:extLst>
              <a:ext uri="{FF2B5EF4-FFF2-40B4-BE49-F238E27FC236}">
                <a16:creationId xmlns:a16="http://schemas.microsoft.com/office/drawing/2014/main" id="{46AB0F18-B86F-A1BE-FD18-0CFD3F195578}"/>
              </a:ext>
            </a:extLst>
          </p:cNvPr>
          <p:cNvSpPr txBox="1"/>
          <p:nvPr/>
        </p:nvSpPr>
        <p:spPr>
          <a:xfrm>
            <a:off x="6074212" y="5369726"/>
            <a:ext cx="2364593" cy="338554"/>
          </a:xfrm>
          <a:prstGeom prst="rect">
            <a:avLst/>
          </a:prstGeom>
          <a:noFill/>
        </p:spPr>
        <p:txBody>
          <a:bodyPr wrap="square" rtlCol="0">
            <a:spAutoFit/>
          </a:bodyPr>
          <a:lstStyle/>
          <a:p>
            <a:pPr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Average trip duration</a:t>
            </a:r>
          </a:p>
        </p:txBody>
      </p:sp>
      <p:cxnSp>
        <p:nvCxnSpPr>
          <p:cNvPr id="17" name="Straight Arrow Connector 16">
            <a:extLst>
              <a:ext uri="{FF2B5EF4-FFF2-40B4-BE49-F238E27FC236}">
                <a16:creationId xmlns:a16="http://schemas.microsoft.com/office/drawing/2014/main" id="{901FB7C9-EF70-8614-516B-668C7816012D}"/>
              </a:ext>
            </a:extLst>
          </p:cNvPr>
          <p:cNvCxnSpPr>
            <a:cxnSpLocks/>
          </p:cNvCxnSpPr>
          <p:nvPr/>
        </p:nvCxnSpPr>
        <p:spPr>
          <a:xfrm flipV="1">
            <a:off x="4253904" y="5369726"/>
            <a:ext cx="506265" cy="6880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457C1B0-C35C-D012-4A7E-D33BAF69EBFD}"/>
              </a:ext>
            </a:extLst>
          </p:cNvPr>
          <p:cNvCxnSpPr>
            <a:cxnSpLocks/>
          </p:cNvCxnSpPr>
          <p:nvPr/>
        </p:nvCxnSpPr>
        <p:spPr>
          <a:xfrm>
            <a:off x="3773547" y="4579256"/>
            <a:ext cx="451781" cy="5331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2170D15-DAE9-AC26-FA03-8E91A6C6E917}"/>
              </a:ext>
            </a:extLst>
          </p:cNvPr>
          <p:cNvCxnSpPr>
            <a:cxnSpLocks/>
          </p:cNvCxnSpPr>
          <p:nvPr/>
        </p:nvCxnSpPr>
        <p:spPr>
          <a:xfrm flipH="1">
            <a:off x="5750475" y="5525817"/>
            <a:ext cx="5967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D22898D-7A6F-8407-4ADE-B48BBD89DD02}"/>
              </a:ext>
            </a:extLst>
          </p:cNvPr>
          <p:cNvSpPr txBox="1"/>
          <p:nvPr/>
        </p:nvSpPr>
        <p:spPr>
          <a:xfrm>
            <a:off x="7567520" y="4769687"/>
            <a:ext cx="1063740" cy="369332"/>
          </a:xfrm>
          <a:prstGeom prst="rect">
            <a:avLst/>
          </a:prstGeom>
          <a:noFill/>
        </p:spPr>
        <p:txBody>
          <a:bodyPr wrap="square" rtlCol="0">
            <a:spAutoFit/>
          </a:bodyPr>
          <a:lstStyle/>
          <a:p>
            <a:pPr algn="r"/>
            <a:r>
              <a:rPr lang="en-US" b="1"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rPr>
              <a:t>“1x” rate</a:t>
            </a:r>
            <a:endParaRPr lang="en-US" b="1"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0" name="Oval 19">
            <a:extLst>
              <a:ext uri="{FF2B5EF4-FFF2-40B4-BE49-F238E27FC236}">
                <a16:creationId xmlns:a16="http://schemas.microsoft.com/office/drawing/2014/main" id="{D2A23CAB-8275-BF8C-92A7-11C3B5B20257}"/>
              </a:ext>
            </a:extLst>
          </p:cNvPr>
          <p:cNvSpPr/>
          <p:nvPr/>
        </p:nvSpPr>
        <p:spPr>
          <a:xfrm>
            <a:off x="8618740" y="444474"/>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21" name="Rectangle 20">
            <a:extLst>
              <a:ext uri="{FF2B5EF4-FFF2-40B4-BE49-F238E27FC236}">
                <a16:creationId xmlns:a16="http://schemas.microsoft.com/office/drawing/2014/main" id="{308F2886-2F60-B1CD-033A-DA72B96E44F0}"/>
              </a:ext>
            </a:extLst>
          </p:cNvPr>
          <p:cNvSpPr/>
          <p:nvPr/>
        </p:nvSpPr>
        <p:spPr>
          <a:xfrm>
            <a:off x="4730506" y="690817"/>
            <a:ext cx="4053738" cy="584775"/>
          </a:xfrm>
          <a:prstGeom prst="rect">
            <a:avLst/>
          </a:prstGeom>
        </p:spPr>
        <p:txBody>
          <a:bodyPr wrap="none">
            <a:spAutoFit/>
          </a:bodyPr>
          <a:lstStyle/>
          <a:p>
            <a:pPr lvl="0"/>
            <a:r>
              <a:rPr lang="en-US" sz="3200" dirty="0">
                <a:latin typeface="Helvetica" charset="0"/>
                <a:ea typeface="Helvetica" charset="0"/>
                <a:cs typeface="Helvetica" charset="0"/>
              </a:rPr>
              <a:t>Managing Long-Term</a:t>
            </a:r>
            <a:endParaRPr lang="en-US" sz="2000" i="1" dirty="0">
              <a:latin typeface="Helvetica" charset="0"/>
              <a:ea typeface="Helvetica" charset="0"/>
              <a:cs typeface="Helvetica" charset="0"/>
            </a:endParaRPr>
          </a:p>
        </p:txBody>
      </p:sp>
      <p:pic>
        <p:nvPicPr>
          <p:cNvPr id="1026" name="Picture 2" descr="Intrivo's leading rapid COVID-19 self-test On/Go™ can now be delivered in  as little as 15-20 minutes to consumers nationwide by Gopuff">
            <a:extLst>
              <a:ext uri="{FF2B5EF4-FFF2-40B4-BE49-F238E27FC236}">
                <a16:creationId xmlns:a16="http://schemas.microsoft.com/office/drawing/2014/main" id="{2F9E7D55-974C-D623-004D-28E7A06B30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1903" y="1710179"/>
            <a:ext cx="830621" cy="282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0 Off Postmates Promo Codes &amp; Free Delivery Coupons - June 2022 - Los  Angeles Times">
            <a:extLst>
              <a:ext uri="{FF2B5EF4-FFF2-40B4-BE49-F238E27FC236}">
                <a16:creationId xmlns:a16="http://schemas.microsoft.com/office/drawing/2014/main" id="{604A5A5A-79D2-ED48-7231-9DF3A70031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6514" y="1215222"/>
            <a:ext cx="1019398" cy="10193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C21C47A-C1F2-80F1-785A-5B7D437ABE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7924" y="1770989"/>
            <a:ext cx="843955" cy="1774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D9086DF-B494-FE26-41D9-15B4830617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046" y="1774228"/>
            <a:ext cx="1644629" cy="1921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EAD8C9-E3E2-54C6-4B70-933FA9F0963C}"/>
              </a:ext>
            </a:extLst>
          </p:cNvPr>
          <p:cNvSpPr txBox="1"/>
          <p:nvPr/>
        </p:nvSpPr>
        <p:spPr>
          <a:xfrm>
            <a:off x="5719459" y="6057764"/>
            <a:ext cx="3009578" cy="369332"/>
          </a:xfrm>
          <a:prstGeom prst="rect">
            <a:avLst/>
          </a:prstGeom>
          <a:noFill/>
        </p:spPr>
        <p:txBody>
          <a:bodyPr wrap="square" rtlCol="0">
            <a:spAutoFit/>
          </a:bodyPr>
          <a:lstStyle/>
          <a:p>
            <a:r>
              <a:rPr lang="en-US" b="1"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rPr>
              <a:t>“_x” rate</a:t>
            </a:r>
            <a:r>
              <a:rPr lang="en-US"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rPr>
              <a:t> = multiplier of 1x</a:t>
            </a:r>
            <a:endParaRPr lang="en-US" b="1"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2" name="TextBox 11">
            <a:extLst>
              <a:ext uri="{FF2B5EF4-FFF2-40B4-BE49-F238E27FC236}">
                <a16:creationId xmlns:a16="http://schemas.microsoft.com/office/drawing/2014/main" id="{5E6ABC57-4F34-738D-EA52-F6F4EDE309EA}"/>
              </a:ext>
            </a:extLst>
          </p:cNvPr>
          <p:cNvSpPr txBox="1"/>
          <p:nvPr/>
        </p:nvSpPr>
        <p:spPr>
          <a:xfrm>
            <a:off x="3681663" y="3802895"/>
            <a:ext cx="5268085" cy="707886"/>
          </a:xfrm>
          <a:prstGeom prst="rect">
            <a:avLst/>
          </a:prstGeom>
          <a:noFill/>
        </p:spPr>
        <p:txBody>
          <a:bodyPr wrap="square" rtlCol="0">
            <a:spAutoFit/>
          </a:bodyPr>
          <a:lstStyle/>
          <a:p>
            <a:r>
              <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rPr>
              <a:t>How much should Pay per Work be to match outcomes of Guaranteed Pay (Base)?</a:t>
            </a:r>
            <a:endParaRPr lang="en-US" sz="2000" b="1" dirty="0">
              <a:solidFill>
                <a:srgbClr val="C0000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 name="Rectangle 3">
            <a:extLst>
              <a:ext uri="{FF2B5EF4-FFF2-40B4-BE49-F238E27FC236}">
                <a16:creationId xmlns:a16="http://schemas.microsoft.com/office/drawing/2014/main" id="{5967F8D5-A11A-14B9-6ADD-7C2168A81D61}"/>
              </a:ext>
            </a:extLst>
          </p:cNvPr>
          <p:cNvSpPr/>
          <p:nvPr/>
        </p:nvSpPr>
        <p:spPr>
          <a:xfrm>
            <a:off x="4110482" y="4859463"/>
            <a:ext cx="556295" cy="754021"/>
          </a:xfrm>
          <a:prstGeom prst="rect">
            <a:avLst/>
          </a:prstGeom>
          <a:solidFill>
            <a:schemeClr val="accent2">
              <a:lumMod val="20000"/>
              <a:lumOff val="8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hlinkClick r:id="rId8" action="ppaction://hlinksldjump"/>
            <a:extLst>
              <a:ext uri="{FF2B5EF4-FFF2-40B4-BE49-F238E27FC236}">
                <a16:creationId xmlns:a16="http://schemas.microsoft.com/office/drawing/2014/main" id="{7718C8E3-2409-45B5-75AE-75A5698117BC}"/>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8" name="TextBox 27">
            <a:hlinkClick r:id="rId9" action="ppaction://hlinksldjump"/>
            <a:extLst>
              <a:ext uri="{FF2B5EF4-FFF2-40B4-BE49-F238E27FC236}">
                <a16:creationId xmlns:a16="http://schemas.microsoft.com/office/drawing/2014/main" id="{DCBC5271-CDD9-1224-CC35-257EEDA865F6}"/>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9" name="TextBox 28">
            <a:hlinkClick r:id="rId10" action="ppaction://hlinksldjump"/>
            <a:extLst>
              <a:ext uri="{FF2B5EF4-FFF2-40B4-BE49-F238E27FC236}">
                <a16:creationId xmlns:a16="http://schemas.microsoft.com/office/drawing/2014/main" id="{357A186E-B49F-4560-C7E6-1E6608D919D2}"/>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30" name="TextBox 29">
            <a:hlinkClick r:id="rId11" action="ppaction://hlinksldjump"/>
            <a:extLst>
              <a:ext uri="{FF2B5EF4-FFF2-40B4-BE49-F238E27FC236}">
                <a16:creationId xmlns:a16="http://schemas.microsoft.com/office/drawing/2014/main" id="{AD2AAFD4-7209-2DE1-2A5A-7E2A996CBE5B}"/>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3866628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9A4FD9-64F9-0541-3B3D-74A3B85CCD50}"/>
              </a:ext>
            </a:extLst>
          </p:cNvPr>
          <p:cNvSpPr/>
          <p:nvPr/>
        </p:nvSpPr>
        <p:spPr>
          <a:xfrm>
            <a:off x="512740" y="4859463"/>
            <a:ext cx="3299715" cy="754021"/>
          </a:xfrm>
          <a:prstGeom prst="rect">
            <a:avLst/>
          </a:prstGeom>
          <a:solidFill>
            <a:srgbClr val="FBE5D6">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3D53400-299A-6D49-A198-6744CE1F92AD}"/>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Firm’s Policies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D3AB5A5C-6F9F-B7DF-A4CE-45D3F8DA8543}"/>
              </a:ext>
            </a:extLst>
          </p:cNvPr>
          <p:cNvSpPr/>
          <p:nvPr/>
        </p:nvSpPr>
        <p:spPr>
          <a:xfrm>
            <a:off x="4346065" y="1952503"/>
            <a:ext cx="3971655" cy="513659"/>
          </a:xfrm>
          <a:prstGeom prst="rect">
            <a:avLst/>
          </a:prstGeom>
          <a:solidFill>
            <a:srgbClr val="FBE5D6">
              <a:alpha val="50196"/>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Dynamic Guaranteed Pay</a:t>
            </a:r>
          </a:p>
        </p:txBody>
      </p:sp>
      <p:sp>
        <p:nvSpPr>
          <p:cNvPr id="8" name="Rectangle 7">
            <a:extLst>
              <a:ext uri="{FF2B5EF4-FFF2-40B4-BE49-F238E27FC236}">
                <a16:creationId xmlns:a16="http://schemas.microsoft.com/office/drawing/2014/main" id="{9CF66823-3953-09C4-07A4-14E612EAA400}"/>
              </a:ext>
            </a:extLst>
          </p:cNvPr>
          <p:cNvSpPr/>
          <p:nvPr/>
        </p:nvSpPr>
        <p:spPr>
          <a:xfrm>
            <a:off x="1115794" y="1945565"/>
            <a:ext cx="246608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9" name="Rectangle 8">
            <a:extLst>
              <a:ext uri="{FF2B5EF4-FFF2-40B4-BE49-F238E27FC236}">
                <a16:creationId xmlns:a16="http://schemas.microsoft.com/office/drawing/2014/main" id="{BD9B3993-432E-5823-CB07-3E9F587F2B21}"/>
              </a:ext>
            </a:extLst>
          </p:cNvPr>
          <p:cNvSpPr/>
          <p:nvPr/>
        </p:nvSpPr>
        <p:spPr>
          <a:xfrm>
            <a:off x="4087000" y="2637733"/>
            <a:ext cx="4489785" cy="1015663"/>
          </a:xfrm>
          <a:prstGeom prst="rect">
            <a:avLst/>
          </a:prstGeom>
        </p:spPr>
        <p:txBody>
          <a:bodyPr wrap="square">
            <a:spAutoFit/>
          </a:bodyPr>
          <a:lstStyle/>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Workers guaranteed a fixed rate of hourly compensation during the shifts</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as long as they stay online</a:t>
            </a:r>
          </a:p>
        </p:txBody>
      </p:sp>
      <p:sp>
        <p:nvSpPr>
          <p:cNvPr id="10" name="Rectangle 9">
            <a:extLst>
              <a:ext uri="{FF2B5EF4-FFF2-40B4-BE49-F238E27FC236}">
                <a16:creationId xmlns:a16="http://schemas.microsoft.com/office/drawing/2014/main" id="{E026747B-3C7E-7049-0538-2AF98803E775}"/>
              </a:ext>
            </a:extLst>
          </p:cNvPr>
          <p:cNvSpPr/>
          <p:nvPr/>
        </p:nvSpPr>
        <p:spPr>
          <a:xfrm>
            <a:off x="769621" y="2637733"/>
            <a:ext cx="3066584" cy="1015663"/>
          </a:xfrm>
          <a:prstGeom prst="rect">
            <a:avLst/>
          </a:prstGeom>
        </p:spPr>
        <p:txBody>
          <a:bodyPr wrap="square">
            <a:spAutoFit/>
          </a:bodyPr>
          <a:lstStyle/>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Workers compensated for each work they performed</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(e.g., each rider trip)</a:t>
            </a:r>
          </a:p>
        </p:txBody>
      </p:sp>
      <p:pic>
        <p:nvPicPr>
          <p:cNvPr id="3" name="Picture 2">
            <a:extLst>
              <a:ext uri="{FF2B5EF4-FFF2-40B4-BE49-F238E27FC236}">
                <a16:creationId xmlns:a16="http://schemas.microsoft.com/office/drawing/2014/main" id="{A5581715-0BE2-7837-2A74-A4357D33E10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09203" y="4550308"/>
            <a:ext cx="2541272" cy="1209936"/>
          </a:xfrm>
          <a:prstGeom prst="rect">
            <a:avLst/>
          </a:prstGeom>
        </p:spPr>
      </p:pic>
      <p:sp>
        <p:nvSpPr>
          <p:cNvPr id="11" name="TextBox 10">
            <a:extLst>
              <a:ext uri="{FF2B5EF4-FFF2-40B4-BE49-F238E27FC236}">
                <a16:creationId xmlns:a16="http://schemas.microsoft.com/office/drawing/2014/main" id="{0277EAF6-BA47-A09C-4FE4-3F18C08B72F8}"/>
              </a:ext>
            </a:extLst>
          </p:cNvPr>
          <p:cNvSpPr txBox="1"/>
          <p:nvPr/>
        </p:nvSpPr>
        <p:spPr>
          <a:xfrm>
            <a:off x="536490" y="4943403"/>
            <a:ext cx="2228850" cy="646331"/>
          </a:xfrm>
          <a:prstGeom prst="rect">
            <a:avLst/>
          </a:prstGeom>
          <a:noFill/>
        </p:spPr>
        <p:txBody>
          <a:bodyPr wrap="square" rtlCol="0">
            <a:spAutoFit/>
          </a:bodyPr>
          <a:lstStyle/>
          <a:p>
            <a:pPr algn="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Dynamic guaranteed hourly rate</a:t>
            </a:r>
          </a:p>
        </p:txBody>
      </p:sp>
      <p:cxnSp>
        <p:nvCxnSpPr>
          <p:cNvPr id="13" name="Straight Arrow Connector 12">
            <a:extLst>
              <a:ext uri="{FF2B5EF4-FFF2-40B4-BE49-F238E27FC236}">
                <a16:creationId xmlns:a16="http://schemas.microsoft.com/office/drawing/2014/main" id="{ECE25312-CAB4-DE02-4C5C-FAD53C24D7F3}"/>
              </a:ext>
            </a:extLst>
          </p:cNvPr>
          <p:cNvCxnSpPr/>
          <p:nvPr/>
        </p:nvCxnSpPr>
        <p:spPr>
          <a:xfrm>
            <a:off x="2674362" y="5266568"/>
            <a:ext cx="53484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453E5D6-993C-7E91-B265-31BB94035697}"/>
              </a:ext>
            </a:extLst>
          </p:cNvPr>
          <p:cNvSpPr txBox="1"/>
          <p:nvPr/>
        </p:nvSpPr>
        <p:spPr>
          <a:xfrm>
            <a:off x="2815335" y="4252788"/>
            <a:ext cx="1664504" cy="369332"/>
          </a:xfrm>
          <a:prstGeom prst="rect">
            <a:avLst/>
          </a:prstGeom>
          <a:noFill/>
        </p:spPr>
        <p:txBody>
          <a:bodyPr wrap="square" rtlCol="0">
            <a:spAutoFit/>
          </a:bodyPr>
          <a:lstStyle/>
          <a:p>
            <a:pPr algn="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15" name="TextBox 14">
            <a:extLst>
              <a:ext uri="{FF2B5EF4-FFF2-40B4-BE49-F238E27FC236}">
                <a16:creationId xmlns:a16="http://schemas.microsoft.com/office/drawing/2014/main" id="{B37BCF76-83D1-2F98-F9C9-5F35677142EB}"/>
              </a:ext>
            </a:extLst>
          </p:cNvPr>
          <p:cNvSpPr txBox="1"/>
          <p:nvPr/>
        </p:nvSpPr>
        <p:spPr>
          <a:xfrm>
            <a:off x="2898267" y="5962408"/>
            <a:ext cx="2193143" cy="369332"/>
          </a:xfrm>
          <a:prstGeom prst="rect">
            <a:avLst/>
          </a:prstGeom>
          <a:noFill/>
        </p:spPr>
        <p:txBody>
          <a:bodyPr wrap="square" rtlCol="0">
            <a:spAutoFit/>
          </a:bodyPr>
          <a:lstStyle/>
          <a:p>
            <a:pPr algn="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P(getting a match)</a:t>
            </a:r>
          </a:p>
        </p:txBody>
      </p:sp>
      <p:sp>
        <p:nvSpPr>
          <p:cNvPr id="16" name="TextBox 15">
            <a:extLst>
              <a:ext uri="{FF2B5EF4-FFF2-40B4-BE49-F238E27FC236}">
                <a16:creationId xmlns:a16="http://schemas.microsoft.com/office/drawing/2014/main" id="{181FBA14-10F9-7003-3252-B84F7BBD9B22}"/>
              </a:ext>
            </a:extLst>
          </p:cNvPr>
          <p:cNvSpPr txBox="1"/>
          <p:nvPr/>
        </p:nvSpPr>
        <p:spPr>
          <a:xfrm>
            <a:off x="6212192" y="5358952"/>
            <a:ext cx="2364593" cy="369332"/>
          </a:xfrm>
          <a:prstGeom prst="rect">
            <a:avLst/>
          </a:prstGeom>
          <a:noFill/>
        </p:spPr>
        <p:txBody>
          <a:bodyPr wrap="square" rtlCol="0">
            <a:spAutoFit/>
          </a:bodyPr>
          <a:lstStyle/>
          <a:p>
            <a:pPr algn="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Average trip duration</a:t>
            </a:r>
          </a:p>
        </p:txBody>
      </p:sp>
      <p:cxnSp>
        <p:nvCxnSpPr>
          <p:cNvPr id="17" name="Straight Arrow Connector 16">
            <a:extLst>
              <a:ext uri="{FF2B5EF4-FFF2-40B4-BE49-F238E27FC236}">
                <a16:creationId xmlns:a16="http://schemas.microsoft.com/office/drawing/2014/main" id="{47EBB4FA-62AB-E397-1174-8369876BB1A4}"/>
              </a:ext>
            </a:extLst>
          </p:cNvPr>
          <p:cNvCxnSpPr>
            <a:cxnSpLocks/>
          </p:cNvCxnSpPr>
          <p:nvPr/>
        </p:nvCxnSpPr>
        <p:spPr>
          <a:xfrm flipV="1">
            <a:off x="4253904" y="5369726"/>
            <a:ext cx="506265" cy="6880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82CBC9A-0065-3D02-F1A5-2538827999DC}"/>
              </a:ext>
            </a:extLst>
          </p:cNvPr>
          <p:cNvCxnSpPr>
            <a:cxnSpLocks/>
          </p:cNvCxnSpPr>
          <p:nvPr/>
        </p:nvCxnSpPr>
        <p:spPr>
          <a:xfrm>
            <a:off x="3773547" y="4579256"/>
            <a:ext cx="451781" cy="5331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186562E-2B72-EA71-EB50-D9250A991538}"/>
              </a:ext>
            </a:extLst>
          </p:cNvPr>
          <p:cNvCxnSpPr>
            <a:cxnSpLocks/>
          </p:cNvCxnSpPr>
          <p:nvPr/>
        </p:nvCxnSpPr>
        <p:spPr>
          <a:xfrm flipH="1">
            <a:off x="5750475" y="5525817"/>
            <a:ext cx="59671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0AF96A5-081F-901B-E858-30B3F5899A0E}"/>
              </a:ext>
            </a:extLst>
          </p:cNvPr>
          <p:cNvSpPr txBox="1"/>
          <p:nvPr/>
        </p:nvSpPr>
        <p:spPr>
          <a:xfrm>
            <a:off x="6457950" y="4731739"/>
            <a:ext cx="1063740" cy="369332"/>
          </a:xfrm>
          <a:prstGeom prst="rect">
            <a:avLst/>
          </a:prstGeom>
          <a:noFill/>
        </p:spPr>
        <p:txBody>
          <a:bodyPr wrap="square" rtlCol="0">
            <a:spAutoFit/>
          </a:bodyPr>
          <a:lstStyle/>
          <a:p>
            <a:pPr algn="r"/>
            <a:r>
              <a:rPr lang="en-US" b="1"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rPr>
              <a:t>“1x” rate</a:t>
            </a:r>
            <a:endParaRPr lang="en-US" b="1"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0" name="Oval 19">
            <a:extLst>
              <a:ext uri="{FF2B5EF4-FFF2-40B4-BE49-F238E27FC236}">
                <a16:creationId xmlns:a16="http://schemas.microsoft.com/office/drawing/2014/main" id="{16AF013C-B780-7D6B-049A-21E9C37A4969}"/>
              </a:ext>
            </a:extLst>
          </p:cNvPr>
          <p:cNvSpPr/>
          <p:nvPr/>
        </p:nvSpPr>
        <p:spPr>
          <a:xfrm>
            <a:off x="8618740" y="444474"/>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21" name="Rectangle 20">
            <a:extLst>
              <a:ext uri="{FF2B5EF4-FFF2-40B4-BE49-F238E27FC236}">
                <a16:creationId xmlns:a16="http://schemas.microsoft.com/office/drawing/2014/main" id="{E0E6B5CC-88CF-1DCF-5ADD-E614024D6013}"/>
              </a:ext>
            </a:extLst>
          </p:cNvPr>
          <p:cNvSpPr/>
          <p:nvPr/>
        </p:nvSpPr>
        <p:spPr>
          <a:xfrm>
            <a:off x="4730506" y="690817"/>
            <a:ext cx="4053738" cy="584775"/>
          </a:xfrm>
          <a:prstGeom prst="rect">
            <a:avLst/>
          </a:prstGeom>
        </p:spPr>
        <p:txBody>
          <a:bodyPr wrap="none">
            <a:spAutoFit/>
          </a:bodyPr>
          <a:lstStyle/>
          <a:p>
            <a:pPr lvl="0"/>
            <a:r>
              <a:rPr lang="en-US" sz="3200" dirty="0">
                <a:latin typeface="Helvetica" charset="0"/>
                <a:ea typeface="Helvetica" charset="0"/>
                <a:cs typeface="Helvetica" charset="0"/>
              </a:rPr>
              <a:t>Managing Long-Term</a:t>
            </a:r>
            <a:endParaRPr lang="en-US" sz="2000" i="1" dirty="0">
              <a:latin typeface="Helvetica" charset="0"/>
              <a:ea typeface="Helvetica" charset="0"/>
              <a:cs typeface="Helvetica" charset="0"/>
            </a:endParaRPr>
          </a:p>
        </p:txBody>
      </p:sp>
      <p:pic>
        <p:nvPicPr>
          <p:cNvPr id="1026" name="Picture 2" descr="Intrivo's leading rapid COVID-19 self-test On/Go™ can now be delivered in  as little as 15-20 minutes to consumers nationwide by Gopuff">
            <a:extLst>
              <a:ext uri="{FF2B5EF4-FFF2-40B4-BE49-F238E27FC236}">
                <a16:creationId xmlns:a16="http://schemas.microsoft.com/office/drawing/2014/main" id="{6282EB0B-ACC9-C9B0-CCA5-C32EE07EEC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1903" y="1564132"/>
            <a:ext cx="830621" cy="282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0 Off Postmates Promo Codes &amp; Free Delivery Coupons - June 2022 - Los  Angeles Times">
            <a:extLst>
              <a:ext uri="{FF2B5EF4-FFF2-40B4-BE49-F238E27FC236}">
                <a16:creationId xmlns:a16="http://schemas.microsoft.com/office/drawing/2014/main" id="{881677CF-DAF1-1378-18B1-D4D2BAE474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6514" y="1069175"/>
            <a:ext cx="1019398" cy="10193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DFA6255-A0B8-74B3-4FBA-726507C237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7924" y="1624942"/>
            <a:ext cx="843955" cy="1774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CDFDADE-812C-9411-65A9-FD1A94F0C5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046" y="1628181"/>
            <a:ext cx="1644629" cy="1921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C72B27C-C980-4B5C-8EB7-AEE2AE070899}"/>
              </a:ext>
            </a:extLst>
          </p:cNvPr>
          <p:cNvSpPr txBox="1"/>
          <p:nvPr/>
        </p:nvSpPr>
        <p:spPr>
          <a:xfrm>
            <a:off x="5719459" y="6057764"/>
            <a:ext cx="3009578" cy="369332"/>
          </a:xfrm>
          <a:prstGeom prst="rect">
            <a:avLst/>
          </a:prstGeom>
          <a:noFill/>
        </p:spPr>
        <p:txBody>
          <a:bodyPr wrap="square" rtlCol="0">
            <a:spAutoFit/>
          </a:bodyPr>
          <a:lstStyle/>
          <a:p>
            <a:r>
              <a:rPr lang="en-US" b="1"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rPr>
              <a:t>“_x” rate</a:t>
            </a:r>
            <a:r>
              <a:rPr lang="en-US"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rPr>
              <a:t> = multiplier of 1x</a:t>
            </a:r>
            <a:endParaRPr lang="en-US" b="1"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2" name="TextBox 11">
            <a:extLst>
              <a:ext uri="{FF2B5EF4-FFF2-40B4-BE49-F238E27FC236}">
                <a16:creationId xmlns:a16="http://schemas.microsoft.com/office/drawing/2014/main" id="{74BDFFE4-4F98-5502-5028-A54E195457DD}"/>
              </a:ext>
            </a:extLst>
          </p:cNvPr>
          <p:cNvSpPr txBox="1"/>
          <p:nvPr/>
        </p:nvSpPr>
        <p:spPr>
          <a:xfrm>
            <a:off x="4936438" y="3912291"/>
            <a:ext cx="4039550" cy="646331"/>
          </a:xfrm>
          <a:prstGeom prst="rect">
            <a:avLst/>
          </a:prstGeom>
          <a:noFill/>
        </p:spPr>
        <p:txBody>
          <a:bodyPr wrap="square" rtlCol="0">
            <a:spAutoFit/>
          </a:bodyPr>
          <a:lstStyle/>
          <a:p>
            <a:r>
              <a:rPr lang="en-US" b="1"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rPr>
              <a:t>How much should Pay per Work be </a:t>
            </a:r>
            <a:br>
              <a:rPr lang="en-US" b="1"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rPr>
              <a:t>to match Guaranteed Pay (Base)?</a:t>
            </a:r>
            <a:endParaRPr lang="en-US" b="1" dirty="0">
              <a:solidFill>
                <a:srgbClr val="FF0000"/>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207845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p:bldP spid="10" grpId="0"/>
      <p:bldP spid="11" grpId="0"/>
      <p:bldP spid="14" grpId="0"/>
      <p:bldP spid="15" grpId="0"/>
      <p:bldP spid="16" grpId="0"/>
      <p:bldP spid="25" grpId="0"/>
      <p:bldP spid="6" grpId="0"/>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49511FE-0A7B-AC6C-6663-E409CF7CA8E6}"/>
              </a:ext>
            </a:extLst>
          </p:cNvPr>
          <p:cNvPicPr>
            <a:picLocks noChangeAspect="1"/>
          </p:cNvPicPr>
          <p:nvPr/>
        </p:nvPicPr>
        <p:blipFill>
          <a:blip r:embed="rId3"/>
          <a:stretch>
            <a:fillRect/>
          </a:stretch>
        </p:blipFill>
        <p:spPr>
          <a:xfrm>
            <a:off x="793487" y="4225397"/>
            <a:ext cx="7557025" cy="2453215"/>
          </a:xfrm>
          <a:prstGeom prst="rect">
            <a:avLst/>
          </a:prstGeom>
        </p:spPr>
      </p:pic>
      <p:sp>
        <p:nvSpPr>
          <p:cNvPr id="5" name="Rectangle 4">
            <a:extLst>
              <a:ext uri="{FF2B5EF4-FFF2-40B4-BE49-F238E27FC236}">
                <a16:creationId xmlns:a16="http://schemas.microsoft.com/office/drawing/2014/main" id="{53D53400-299A-6D49-A198-6744CE1F92AD}"/>
              </a:ext>
            </a:extLst>
          </p:cNvPr>
          <p:cNvSpPr/>
          <p:nvPr/>
        </p:nvSpPr>
        <p:spPr>
          <a:xfrm>
            <a:off x="446746" y="609978"/>
            <a:ext cx="3982379"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Pay Schemes</a:t>
            </a:r>
            <a:endParaRPr lang="en-US" sz="2800" b="1" dirty="0">
              <a:solidFill>
                <a:srgbClr val="FFC000"/>
              </a:solidFill>
              <a:latin typeface="Helvetica" charset="0"/>
              <a:ea typeface="Helvetica" charset="0"/>
              <a:cs typeface="Helvetica" charset="0"/>
            </a:endParaRPr>
          </a:p>
        </p:txBody>
      </p:sp>
      <p:pic>
        <p:nvPicPr>
          <p:cNvPr id="2" name="Picture 1">
            <a:extLst>
              <a:ext uri="{FF2B5EF4-FFF2-40B4-BE49-F238E27FC236}">
                <a16:creationId xmlns:a16="http://schemas.microsoft.com/office/drawing/2014/main" id="{11BB5133-36E7-36FD-0FED-536FF7FAC890}"/>
              </a:ext>
            </a:extLst>
          </p:cNvPr>
          <p:cNvPicPr>
            <a:picLocks noChangeAspect="1"/>
          </p:cNvPicPr>
          <p:nvPr/>
        </p:nvPicPr>
        <p:blipFill>
          <a:blip r:embed="rId4"/>
          <a:stretch>
            <a:fillRect/>
          </a:stretch>
        </p:blipFill>
        <p:spPr>
          <a:xfrm>
            <a:off x="415637" y="1637356"/>
            <a:ext cx="8312727" cy="2325986"/>
          </a:xfrm>
          <a:prstGeom prst="rect">
            <a:avLst/>
          </a:prstGeom>
        </p:spPr>
      </p:pic>
      <p:sp>
        <p:nvSpPr>
          <p:cNvPr id="20" name="Rectangle 19">
            <a:extLst>
              <a:ext uri="{FF2B5EF4-FFF2-40B4-BE49-F238E27FC236}">
                <a16:creationId xmlns:a16="http://schemas.microsoft.com/office/drawing/2014/main" id="{0994287E-EC4D-C4B9-5F09-4F62D14200B1}"/>
              </a:ext>
            </a:extLst>
          </p:cNvPr>
          <p:cNvSpPr/>
          <p:nvPr/>
        </p:nvSpPr>
        <p:spPr>
          <a:xfrm>
            <a:off x="5598165" y="609978"/>
            <a:ext cx="3099089" cy="1015663"/>
          </a:xfrm>
          <a:prstGeom prst="rect">
            <a:avLst/>
          </a:prstGeom>
        </p:spPr>
        <p:txBody>
          <a:bodyPr wrap="square">
            <a:spAutoFit/>
          </a:bodyPr>
          <a:lstStyle/>
          <a:p>
            <a:pPr lvl="0"/>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Need 1.25-1.5x pay per work rate to match work duration of guaranteed pay</a:t>
            </a:r>
          </a:p>
        </p:txBody>
      </p:sp>
      <p:sp>
        <p:nvSpPr>
          <p:cNvPr id="22" name="Rectangle 21">
            <a:extLst>
              <a:ext uri="{FF2B5EF4-FFF2-40B4-BE49-F238E27FC236}">
                <a16:creationId xmlns:a16="http://schemas.microsoft.com/office/drawing/2014/main" id="{ECE82DE0-FE7D-49FB-B30D-6A43C29EDEFA}"/>
              </a:ext>
            </a:extLst>
          </p:cNvPr>
          <p:cNvSpPr/>
          <p:nvPr/>
        </p:nvSpPr>
        <p:spPr>
          <a:xfrm>
            <a:off x="7355529" y="4282834"/>
            <a:ext cx="1788471" cy="1015663"/>
          </a:xfrm>
          <a:prstGeom prst="rect">
            <a:avLst/>
          </a:prstGeom>
        </p:spPr>
        <p:txBody>
          <a:bodyPr wrap="square">
            <a:spAutoFit/>
          </a:bodyPr>
          <a:lstStyle/>
          <a:p>
            <a:pPr lvl="0"/>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1.5-2x to keep those who switch 50%+</a:t>
            </a:r>
          </a:p>
        </p:txBody>
      </p:sp>
      <p:sp>
        <p:nvSpPr>
          <p:cNvPr id="9" name="Rectangle 8">
            <a:extLst>
              <a:ext uri="{FF2B5EF4-FFF2-40B4-BE49-F238E27FC236}">
                <a16:creationId xmlns:a16="http://schemas.microsoft.com/office/drawing/2014/main" id="{49106475-E804-554D-5B68-A693FCE3E85A}"/>
              </a:ext>
            </a:extLst>
          </p:cNvPr>
          <p:cNvSpPr/>
          <p:nvPr/>
        </p:nvSpPr>
        <p:spPr>
          <a:xfrm>
            <a:off x="832753" y="1684852"/>
            <a:ext cx="948236" cy="1889077"/>
          </a:xfrm>
          <a:prstGeom prst="rect">
            <a:avLst/>
          </a:prstGeom>
          <a:solidFill>
            <a:srgbClr val="E2F0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D103B2-0BBF-4A3B-B778-5A4BC70FFC2C}"/>
              </a:ext>
            </a:extLst>
          </p:cNvPr>
          <p:cNvSpPr/>
          <p:nvPr/>
        </p:nvSpPr>
        <p:spPr>
          <a:xfrm>
            <a:off x="1145229" y="4225397"/>
            <a:ext cx="378771" cy="1670062"/>
          </a:xfrm>
          <a:prstGeom prst="rect">
            <a:avLst/>
          </a:prstGeom>
          <a:solidFill>
            <a:srgbClr val="E2F0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A286DD3-F598-66D2-E53C-E1F6F27190AC}"/>
              </a:ext>
            </a:extLst>
          </p:cNvPr>
          <p:cNvSpPr/>
          <p:nvPr/>
        </p:nvSpPr>
        <p:spPr>
          <a:xfrm>
            <a:off x="1154754" y="4282834"/>
            <a:ext cx="2202810" cy="707886"/>
          </a:xfrm>
          <a:prstGeom prst="rect">
            <a:avLst/>
          </a:prstGeom>
        </p:spPr>
        <p:txBody>
          <a:bodyPr wrap="square">
            <a:spAutoFit/>
          </a:bodyPr>
          <a:lstStyle/>
          <a:p>
            <a:pPr lvl="0"/>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2.5-3x to keep most loyal workers</a:t>
            </a:r>
          </a:p>
        </p:txBody>
      </p:sp>
      <p:sp>
        <p:nvSpPr>
          <p:cNvPr id="11" name="Rectangle 10">
            <a:extLst>
              <a:ext uri="{FF2B5EF4-FFF2-40B4-BE49-F238E27FC236}">
                <a16:creationId xmlns:a16="http://schemas.microsoft.com/office/drawing/2014/main" id="{5D4DB9E1-5086-36D6-EFA0-A0911EE95732}"/>
              </a:ext>
            </a:extLst>
          </p:cNvPr>
          <p:cNvSpPr/>
          <p:nvPr/>
        </p:nvSpPr>
        <p:spPr>
          <a:xfrm>
            <a:off x="5031429" y="4225397"/>
            <a:ext cx="378771" cy="1670062"/>
          </a:xfrm>
          <a:prstGeom prst="rect">
            <a:avLst/>
          </a:prstGeom>
          <a:solidFill>
            <a:srgbClr val="E2F0D9">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B360B2D-D38E-DC60-54D1-A4FB08FC2CB1}"/>
              </a:ext>
            </a:extLst>
          </p:cNvPr>
          <p:cNvSpPr/>
          <p:nvPr/>
        </p:nvSpPr>
        <p:spPr>
          <a:xfrm>
            <a:off x="8618740" y="444474"/>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1</a:t>
            </a:r>
          </a:p>
        </p:txBody>
      </p:sp>
      <p:sp>
        <p:nvSpPr>
          <p:cNvPr id="13" name="Rectangle 12">
            <a:extLst>
              <a:ext uri="{FF2B5EF4-FFF2-40B4-BE49-F238E27FC236}">
                <a16:creationId xmlns:a16="http://schemas.microsoft.com/office/drawing/2014/main" id="{82B3AAE7-C046-A011-605C-0A1999AD364F}"/>
              </a:ext>
            </a:extLst>
          </p:cNvPr>
          <p:cNvSpPr/>
          <p:nvPr/>
        </p:nvSpPr>
        <p:spPr>
          <a:xfrm>
            <a:off x="1047218" y="5925276"/>
            <a:ext cx="496660" cy="253916"/>
          </a:xfrm>
          <a:prstGeom prst="rect">
            <a:avLst/>
          </a:prstGeom>
          <a:solidFill>
            <a:schemeClr val="bg1"/>
          </a:solidFill>
        </p:spPr>
        <p:txBody>
          <a:bodyPr wrap="square">
            <a:spAutoFit/>
          </a:bodyPr>
          <a:lstStyle/>
          <a:p>
            <a:pPr lvl="0"/>
            <a:r>
              <a:rPr lang="en-US" sz="1050" dirty="0">
                <a:latin typeface="CMU Sans Serif Medium" panose="02000603000000000000" pitchFamily="2" charset="0"/>
                <a:ea typeface="CMU Sans Serif Medium" panose="02000603000000000000" pitchFamily="2" charset="0"/>
                <a:cs typeface="CMU Sans Serif Medium" panose="02000603000000000000" pitchFamily="2" charset="0"/>
              </a:rPr>
              <a:t>Base</a:t>
            </a:r>
          </a:p>
        </p:txBody>
      </p:sp>
      <p:sp>
        <p:nvSpPr>
          <p:cNvPr id="14" name="Rectangle 13">
            <a:extLst>
              <a:ext uri="{FF2B5EF4-FFF2-40B4-BE49-F238E27FC236}">
                <a16:creationId xmlns:a16="http://schemas.microsoft.com/office/drawing/2014/main" id="{CA5D0B2A-1A94-7F9D-D89D-36AFE85CF22F}"/>
              </a:ext>
            </a:extLst>
          </p:cNvPr>
          <p:cNvSpPr/>
          <p:nvPr/>
        </p:nvSpPr>
        <p:spPr>
          <a:xfrm>
            <a:off x="1228745" y="3618897"/>
            <a:ext cx="496660" cy="253916"/>
          </a:xfrm>
          <a:prstGeom prst="rect">
            <a:avLst/>
          </a:prstGeom>
          <a:solidFill>
            <a:schemeClr val="bg1"/>
          </a:solidFill>
        </p:spPr>
        <p:txBody>
          <a:bodyPr wrap="square">
            <a:spAutoFit/>
          </a:bodyPr>
          <a:lstStyle/>
          <a:p>
            <a:pPr lvl="0"/>
            <a:r>
              <a:rPr lang="en-US" sz="1050" dirty="0">
                <a:latin typeface="CMU Sans Serif Medium" panose="02000603000000000000" pitchFamily="2" charset="0"/>
                <a:ea typeface="CMU Sans Serif Medium" panose="02000603000000000000" pitchFamily="2" charset="0"/>
                <a:cs typeface="CMU Sans Serif Medium" panose="02000603000000000000" pitchFamily="2" charset="0"/>
              </a:rPr>
              <a:t>Base</a:t>
            </a:r>
          </a:p>
        </p:txBody>
      </p:sp>
      <p:sp>
        <p:nvSpPr>
          <p:cNvPr id="15" name="Rectangle 14">
            <a:extLst>
              <a:ext uri="{FF2B5EF4-FFF2-40B4-BE49-F238E27FC236}">
                <a16:creationId xmlns:a16="http://schemas.microsoft.com/office/drawing/2014/main" id="{260165AA-E6E2-369E-87CD-04E3B4168ED5}"/>
              </a:ext>
            </a:extLst>
          </p:cNvPr>
          <p:cNvSpPr/>
          <p:nvPr/>
        </p:nvSpPr>
        <p:spPr>
          <a:xfrm>
            <a:off x="4983114" y="5925276"/>
            <a:ext cx="496660" cy="253916"/>
          </a:xfrm>
          <a:prstGeom prst="rect">
            <a:avLst/>
          </a:prstGeom>
          <a:solidFill>
            <a:schemeClr val="bg1"/>
          </a:solidFill>
        </p:spPr>
        <p:txBody>
          <a:bodyPr wrap="square">
            <a:spAutoFit/>
          </a:bodyPr>
          <a:lstStyle/>
          <a:p>
            <a:pPr lvl="0"/>
            <a:r>
              <a:rPr lang="en-US" sz="1050" dirty="0">
                <a:latin typeface="CMU Sans Serif Medium" panose="02000603000000000000" pitchFamily="2" charset="0"/>
                <a:ea typeface="CMU Sans Serif Medium" panose="02000603000000000000" pitchFamily="2" charset="0"/>
                <a:cs typeface="CMU Sans Serif Medium" panose="02000603000000000000" pitchFamily="2" charset="0"/>
              </a:rPr>
              <a:t>Base</a:t>
            </a:r>
          </a:p>
        </p:txBody>
      </p:sp>
      <p:sp>
        <p:nvSpPr>
          <p:cNvPr id="3" name="Rectangle 2">
            <a:extLst>
              <a:ext uri="{FF2B5EF4-FFF2-40B4-BE49-F238E27FC236}">
                <a16:creationId xmlns:a16="http://schemas.microsoft.com/office/drawing/2014/main" id="{DD9F3D37-C9D0-A1EE-91D3-0C43EF271F8C}"/>
              </a:ext>
            </a:extLst>
          </p:cNvPr>
          <p:cNvSpPr/>
          <p:nvPr/>
        </p:nvSpPr>
        <p:spPr>
          <a:xfrm>
            <a:off x="720588" y="1357660"/>
            <a:ext cx="2289249" cy="338554"/>
          </a:xfrm>
          <a:prstGeom prst="rect">
            <a:avLst/>
          </a:prstGeom>
        </p:spPr>
        <p:txBody>
          <a:bodyPr wrap="square">
            <a:spAutoFit/>
          </a:bodyPr>
          <a:lstStyle/>
          <a:p>
            <a:pPr lvl="0"/>
            <a:r>
              <a:rPr lang="en-US" sz="1600" b="1" dirty="0">
                <a:latin typeface="CMU Sans Serif Medium" panose="02000603000000000000" pitchFamily="2" charset="0"/>
                <a:ea typeface="CMU Sans Serif Medium" panose="02000603000000000000" pitchFamily="2" charset="0"/>
                <a:cs typeface="CMU Sans Serif Medium" panose="02000603000000000000" pitchFamily="2" charset="0"/>
              </a:rPr>
              <a:t>Work Duration (hours)</a:t>
            </a:r>
          </a:p>
        </p:txBody>
      </p:sp>
      <p:sp>
        <p:nvSpPr>
          <p:cNvPr id="7" name="Rectangle 6">
            <a:extLst>
              <a:ext uri="{FF2B5EF4-FFF2-40B4-BE49-F238E27FC236}">
                <a16:creationId xmlns:a16="http://schemas.microsoft.com/office/drawing/2014/main" id="{CE82F6FE-0CBA-3134-130A-EFC86D57ED5A}"/>
              </a:ext>
            </a:extLst>
          </p:cNvPr>
          <p:cNvSpPr/>
          <p:nvPr/>
        </p:nvSpPr>
        <p:spPr>
          <a:xfrm>
            <a:off x="793487" y="1726079"/>
            <a:ext cx="1324781" cy="461665"/>
          </a:xfrm>
          <a:prstGeom prst="rect">
            <a:avLst/>
          </a:prstGeom>
        </p:spPr>
        <p:txBody>
          <a:bodyPr wrap="square">
            <a:spAutoFit/>
          </a:bodyPr>
          <a:lstStyle/>
          <a:p>
            <a:pPr lvl="0"/>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Guaranteed</a:t>
            </a:r>
            <a:b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a:t>
            </a:r>
          </a:p>
        </p:txBody>
      </p:sp>
      <p:sp>
        <p:nvSpPr>
          <p:cNvPr id="8" name="Rectangle 7">
            <a:extLst>
              <a:ext uri="{FF2B5EF4-FFF2-40B4-BE49-F238E27FC236}">
                <a16:creationId xmlns:a16="http://schemas.microsoft.com/office/drawing/2014/main" id="{86EEF5D7-3FAC-549E-6C4F-9D9B2AD7F480}"/>
              </a:ext>
            </a:extLst>
          </p:cNvPr>
          <p:cNvSpPr/>
          <p:nvPr/>
        </p:nvSpPr>
        <p:spPr>
          <a:xfrm>
            <a:off x="1865212" y="1726079"/>
            <a:ext cx="1324781" cy="276999"/>
          </a:xfrm>
          <a:prstGeom prst="rect">
            <a:avLst/>
          </a:prstGeom>
        </p:spPr>
        <p:txBody>
          <a:bodyPr wrap="square">
            <a:spAutoFit/>
          </a:bodyPr>
          <a:lstStyle/>
          <a:p>
            <a:pPr lvl="0"/>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16" name="Rectangle 15">
            <a:extLst>
              <a:ext uri="{FF2B5EF4-FFF2-40B4-BE49-F238E27FC236}">
                <a16:creationId xmlns:a16="http://schemas.microsoft.com/office/drawing/2014/main" id="{03F6B945-FA5E-0FF5-7FB9-13A97FD63339}"/>
              </a:ext>
            </a:extLst>
          </p:cNvPr>
          <p:cNvSpPr/>
          <p:nvPr/>
        </p:nvSpPr>
        <p:spPr>
          <a:xfrm>
            <a:off x="1101719" y="5424916"/>
            <a:ext cx="1324781" cy="461665"/>
          </a:xfrm>
          <a:prstGeom prst="rect">
            <a:avLst/>
          </a:prstGeom>
        </p:spPr>
        <p:txBody>
          <a:bodyPr wrap="square">
            <a:spAutoFit/>
          </a:bodyPr>
          <a:lstStyle/>
          <a:p>
            <a:pPr lvl="0"/>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Guaranteed</a:t>
            </a:r>
            <a:b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a:t>
            </a:r>
          </a:p>
        </p:txBody>
      </p:sp>
      <p:sp>
        <p:nvSpPr>
          <p:cNvPr id="17" name="Rectangle 16">
            <a:extLst>
              <a:ext uri="{FF2B5EF4-FFF2-40B4-BE49-F238E27FC236}">
                <a16:creationId xmlns:a16="http://schemas.microsoft.com/office/drawing/2014/main" id="{7CE52C6D-508A-4A13-137E-BFD9F31FEF9D}"/>
              </a:ext>
            </a:extLst>
          </p:cNvPr>
          <p:cNvSpPr/>
          <p:nvPr/>
        </p:nvSpPr>
        <p:spPr>
          <a:xfrm>
            <a:off x="3234265" y="5618327"/>
            <a:ext cx="1324781" cy="276999"/>
          </a:xfrm>
          <a:prstGeom prst="rect">
            <a:avLst/>
          </a:prstGeom>
        </p:spPr>
        <p:txBody>
          <a:bodyPr wrap="square">
            <a:spAutoFit/>
          </a:bodyPr>
          <a:lstStyle/>
          <a:p>
            <a:pPr lvl="0"/>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18" name="Rectangle 17">
            <a:extLst>
              <a:ext uri="{FF2B5EF4-FFF2-40B4-BE49-F238E27FC236}">
                <a16:creationId xmlns:a16="http://schemas.microsoft.com/office/drawing/2014/main" id="{DB6C3E5A-C881-85F4-1409-757C22346A76}"/>
              </a:ext>
            </a:extLst>
          </p:cNvPr>
          <p:cNvSpPr/>
          <p:nvPr/>
        </p:nvSpPr>
        <p:spPr>
          <a:xfrm>
            <a:off x="5016588" y="5424916"/>
            <a:ext cx="1324781" cy="461665"/>
          </a:xfrm>
          <a:prstGeom prst="rect">
            <a:avLst/>
          </a:prstGeom>
        </p:spPr>
        <p:txBody>
          <a:bodyPr wrap="square">
            <a:spAutoFit/>
          </a:bodyPr>
          <a:lstStyle/>
          <a:p>
            <a:pPr lvl="0"/>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Guaranteed</a:t>
            </a:r>
            <a:b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a:t>
            </a:r>
          </a:p>
        </p:txBody>
      </p:sp>
      <p:sp>
        <p:nvSpPr>
          <p:cNvPr id="19" name="Rectangle 18">
            <a:extLst>
              <a:ext uri="{FF2B5EF4-FFF2-40B4-BE49-F238E27FC236}">
                <a16:creationId xmlns:a16="http://schemas.microsoft.com/office/drawing/2014/main" id="{3F83C7B1-0B3D-D133-9F31-2D2F6A23C3F6}"/>
              </a:ext>
            </a:extLst>
          </p:cNvPr>
          <p:cNvSpPr/>
          <p:nvPr/>
        </p:nvSpPr>
        <p:spPr>
          <a:xfrm>
            <a:off x="6030748" y="5618327"/>
            <a:ext cx="1324781" cy="276999"/>
          </a:xfrm>
          <a:prstGeom prst="rect">
            <a:avLst/>
          </a:prstGeom>
        </p:spPr>
        <p:txBody>
          <a:bodyPr wrap="square">
            <a:spAutoFit/>
          </a:bodyPr>
          <a:lstStyle/>
          <a:p>
            <a:pPr lvl="0"/>
            <a:r>
              <a:rPr lang="en-US" sz="1200" dirty="0">
                <a:solidFill>
                  <a:schemeClr val="bg1">
                    <a:lumMod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Pay per Work</a:t>
            </a:r>
          </a:p>
        </p:txBody>
      </p:sp>
      <p:sp>
        <p:nvSpPr>
          <p:cNvPr id="23" name="TextBox 22">
            <a:hlinkClick r:id="rId5" action="ppaction://hlinksldjump"/>
            <a:extLst>
              <a:ext uri="{FF2B5EF4-FFF2-40B4-BE49-F238E27FC236}">
                <a16:creationId xmlns:a16="http://schemas.microsoft.com/office/drawing/2014/main" id="{6983F25D-F6BA-02D3-47D3-162B6A11374B}"/>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4" name="TextBox 23">
            <a:hlinkClick r:id="rId6" action="ppaction://hlinksldjump"/>
            <a:extLst>
              <a:ext uri="{FF2B5EF4-FFF2-40B4-BE49-F238E27FC236}">
                <a16:creationId xmlns:a16="http://schemas.microsoft.com/office/drawing/2014/main" id="{C6B6FA9D-D7F4-EC64-D68B-C312CC19EFFF}"/>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5" name="TextBox 24">
            <a:hlinkClick r:id="rId7" action="ppaction://hlinksldjump"/>
            <a:extLst>
              <a:ext uri="{FF2B5EF4-FFF2-40B4-BE49-F238E27FC236}">
                <a16:creationId xmlns:a16="http://schemas.microsoft.com/office/drawing/2014/main" id="{86C34F87-CF7A-F3FD-8587-CDE83125D25F}"/>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6" name="TextBox 25">
            <a:hlinkClick r:id="rId8" action="ppaction://hlinksldjump"/>
            <a:extLst>
              <a:ext uri="{FF2B5EF4-FFF2-40B4-BE49-F238E27FC236}">
                <a16:creationId xmlns:a16="http://schemas.microsoft.com/office/drawing/2014/main" id="{87C6292D-A48F-86A3-2F3E-5DA61BD12549}"/>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99119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0" grpId="0" animBg="1"/>
      <p:bldP spid="21" grpId="0"/>
      <p:bldP spid="11" grpId="0" animBg="1"/>
      <p:bldP spid="13" grpId="0" animBg="1"/>
      <p:bldP spid="15" grpId="0" animBg="1"/>
      <p:bldP spid="16" grpId="0"/>
      <p:bldP spid="17" grpId="0"/>
      <p:bldP spid="18" grpId="0"/>
      <p:bldP spid="1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AC3B0C58-F597-D743-8FD1-9A5D510AC4AA}"/>
              </a:ext>
            </a:extLst>
          </p:cNvPr>
          <p:cNvSpPr txBox="1">
            <a:spLocks/>
          </p:cNvSpPr>
          <p:nvPr/>
        </p:nvSpPr>
        <p:spPr>
          <a:xfrm>
            <a:off x="-4254054" y="2335764"/>
            <a:ext cx="4149827"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Make it costlier to switch</a:t>
            </a:r>
          </a:p>
          <a:p>
            <a:pPr lvl="1"/>
            <a:r>
              <a:rPr lang="en-US" sz="1600" dirty="0"/>
              <a:t>Time lag before being able to leave</a:t>
            </a:r>
          </a:p>
          <a:p>
            <a:pPr lvl="1"/>
            <a:r>
              <a:rPr lang="en-US" sz="1600" dirty="0"/>
              <a:t>Penalty fee if switching &lt;- compute what the fee would be, turn it into a bonus that driver won’t get.</a:t>
            </a:r>
          </a:p>
          <a:p>
            <a:pPr lvl="1"/>
            <a:r>
              <a:rPr lang="en-US" sz="1600" dirty="0"/>
              <a:t>Bonus if staying longer</a:t>
            </a:r>
          </a:p>
          <a:p>
            <a:r>
              <a:rPr lang="en-US" sz="2000" dirty="0"/>
              <a:t>Route drivers that are less prone to multihoming to strategic locations</a:t>
            </a:r>
          </a:p>
        </p:txBody>
      </p:sp>
      <p:sp>
        <p:nvSpPr>
          <p:cNvPr id="5" name="Rectangle 4">
            <a:extLst>
              <a:ext uri="{FF2B5EF4-FFF2-40B4-BE49-F238E27FC236}">
                <a16:creationId xmlns:a16="http://schemas.microsoft.com/office/drawing/2014/main" id="{F6B8FD61-DC46-914A-9363-750CE13E21A9}"/>
              </a:ext>
            </a:extLst>
          </p:cNvPr>
          <p:cNvSpPr/>
          <p:nvPr/>
        </p:nvSpPr>
        <p:spPr>
          <a:xfrm>
            <a:off x="5825188" y="2085872"/>
            <a:ext cx="185280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Time Delay</a:t>
            </a:r>
          </a:p>
        </p:txBody>
      </p:sp>
      <p:sp>
        <p:nvSpPr>
          <p:cNvPr id="9" name="Rectangle 8">
            <a:extLst>
              <a:ext uri="{FF2B5EF4-FFF2-40B4-BE49-F238E27FC236}">
                <a16:creationId xmlns:a16="http://schemas.microsoft.com/office/drawing/2014/main" id="{850EF3D3-E997-6643-B1C6-4E45D3091986}"/>
              </a:ext>
            </a:extLst>
          </p:cNvPr>
          <p:cNvSpPr/>
          <p:nvPr/>
        </p:nvSpPr>
        <p:spPr>
          <a:xfrm>
            <a:off x="765607" y="2078934"/>
            <a:ext cx="3610595" cy="51365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Consecutive Work Bonus</a:t>
            </a:r>
          </a:p>
        </p:txBody>
      </p:sp>
      <p:sp>
        <p:nvSpPr>
          <p:cNvPr id="11" name="Rectangle 10">
            <a:extLst>
              <a:ext uri="{FF2B5EF4-FFF2-40B4-BE49-F238E27FC236}">
                <a16:creationId xmlns:a16="http://schemas.microsoft.com/office/drawing/2014/main" id="{1C75B131-F39E-2543-89E9-4A3F5B7D921B}"/>
              </a:ext>
            </a:extLst>
          </p:cNvPr>
          <p:cNvSpPr/>
          <p:nvPr/>
        </p:nvSpPr>
        <p:spPr>
          <a:xfrm>
            <a:off x="5357688" y="2771102"/>
            <a:ext cx="2787804" cy="707886"/>
          </a:xfrm>
          <a:prstGeom prst="rect">
            <a:avLst/>
          </a:prstGeom>
        </p:spPr>
        <p:txBody>
          <a:bodyPr wrap="square">
            <a:spAutoFit/>
          </a:bodyPr>
          <a:lstStyle/>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Need to wait 20 mins</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Still getting paid work</a:t>
            </a:r>
          </a:p>
        </p:txBody>
      </p:sp>
      <p:sp>
        <p:nvSpPr>
          <p:cNvPr id="16" name="Rectangle 15">
            <a:extLst>
              <a:ext uri="{FF2B5EF4-FFF2-40B4-BE49-F238E27FC236}">
                <a16:creationId xmlns:a16="http://schemas.microsoft.com/office/drawing/2014/main" id="{A7DEBE61-A5EF-5442-B825-D565967072B6}"/>
              </a:ext>
            </a:extLst>
          </p:cNvPr>
          <p:cNvSpPr/>
          <p:nvPr/>
        </p:nvSpPr>
        <p:spPr>
          <a:xfrm>
            <a:off x="10314484" y="5773791"/>
            <a:ext cx="3234813" cy="307777"/>
          </a:xfrm>
          <a:prstGeom prst="rect">
            <a:avLst/>
          </a:prstGeom>
        </p:spPr>
        <p:txBody>
          <a:bodyPr wrap="square">
            <a:spAutoFit/>
          </a:bodyPr>
          <a:lstStyle/>
          <a:p>
            <a:pPr lvl="0"/>
            <a:r>
              <a:rPr lang="en-US" sz="1400" baseline="-250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a:r>
            <a:r>
              <a:rPr lang="en-US" sz="14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harder to quit/imposing a supply cap</a:t>
            </a:r>
          </a:p>
        </p:txBody>
      </p:sp>
      <p:sp>
        <p:nvSpPr>
          <p:cNvPr id="17" name="Rectangle 16">
            <a:extLst>
              <a:ext uri="{FF2B5EF4-FFF2-40B4-BE49-F238E27FC236}">
                <a16:creationId xmlns:a16="http://schemas.microsoft.com/office/drawing/2014/main" id="{A0DF3A15-DD65-E247-BAB0-50F4293EE216}"/>
              </a:ext>
            </a:extLst>
          </p:cNvPr>
          <p:cNvSpPr/>
          <p:nvPr/>
        </p:nvSpPr>
        <p:spPr>
          <a:xfrm>
            <a:off x="10045085" y="6688191"/>
            <a:ext cx="3234813" cy="307777"/>
          </a:xfrm>
          <a:prstGeom prst="rect">
            <a:avLst/>
          </a:prstGeom>
        </p:spPr>
        <p:txBody>
          <a:bodyPr wrap="square">
            <a:spAutoFit/>
          </a:bodyPr>
          <a:lstStyle/>
          <a:p>
            <a:pPr lvl="0"/>
            <a:r>
              <a:rPr lang="en-US" sz="1400" baseline="-250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a:r>
            <a:r>
              <a:rPr lang="en-US" sz="14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consecutive trips bonus</a:t>
            </a:r>
          </a:p>
        </p:txBody>
      </p:sp>
      <p:sp>
        <p:nvSpPr>
          <p:cNvPr id="21" name="Rectangle 20">
            <a:extLst>
              <a:ext uri="{FF2B5EF4-FFF2-40B4-BE49-F238E27FC236}">
                <a16:creationId xmlns:a16="http://schemas.microsoft.com/office/drawing/2014/main" id="{E5220640-D6F9-5C46-BF64-1146A0E4764E}"/>
              </a:ext>
            </a:extLst>
          </p:cNvPr>
          <p:cNvSpPr/>
          <p:nvPr/>
        </p:nvSpPr>
        <p:spPr>
          <a:xfrm>
            <a:off x="1131079" y="2771102"/>
            <a:ext cx="2787804" cy="707886"/>
          </a:xfrm>
          <a:prstGeom prst="rect">
            <a:avLst/>
          </a:prstGeom>
        </p:spPr>
        <p:txBody>
          <a:bodyPr wrap="square">
            <a:spAutoFit/>
          </a:bodyPr>
          <a:lstStyle/>
          <a:p>
            <a:pPr lvl="0" algn="ct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Need to work full hour</a:t>
            </a:r>
            <a:b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to get hourly offer</a:t>
            </a:r>
          </a:p>
        </p:txBody>
      </p:sp>
      <p:pic>
        <p:nvPicPr>
          <p:cNvPr id="25" name="Picture 20" descr="Uber Back To Back">
            <a:extLst>
              <a:ext uri="{FF2B5EF4-FFF2-40B4-BE49-F238E27FC236}">
                <a16:creationId xmlns:a16="http://schemas.microsoft.com/office/drawing/2014/main" id="{92D67D94-0A76-A94D-B647-F8A9A24AEE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008" t="15393" b="15092"/>
          <a:stretch/>
        </p:blipFill>
        <p:spPr bwMode="auto">
          <a:xfrm>
            <a:off x="9845890" y="3820933"/>
            <a:ext cx="1816601" cy="14904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0AAC93A-9E67-A449-B958-CCC437302503}"/>
              </a:ext>
            </a:extLst>
          </p:cNvPr>
          <p:cNvPicPr>
            <a:picLocks noChangeAspect="1"/>
          </p:cNvPicPr>
          <p:nvPr/>
        </p:nvPicPr>
        <p:blipFill>
          <a:blip r:embed="rId4"/>
          <a:stretch>
            <a:fillRect/>
          </a:stretch>
        </p:blipFill>
        <p:spPr>
          <a:xfrm>
            <a:off x="1172460" y="3629384"/>
            <a:ext cx="2705041" cy="1705679"/>
          </a:xfrm>
          <a:prstGeom prst="rect">
            <a:avLst/>
          </a:prstGeom>
        </p:spPr>
      </p:pic>
      <p:pic>
        <p:nvPicPr>
          <p:cNvPr id="13" name="Picture 18">
            <a:extLst>
              <a:ext uri="{FF2B5EF4-FFF2-40B4-BE49-F238E27FC236}">
                <a16:creationId xmlns:a16="http://schemas.microsoft.com/office/drawing/2014/main" id="{7F389349-2003-C14F-BAEB-44A78A0418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273" t="34141" r="19160" b="33333"/>
          <a:stretch/>
        </p:blipFill>
        <p:spPr bwMode="auto">
          <a:xfrm>
            <a:off x="6708506" y="3833381"/>
            <a:ext cx="1938975" cy="167586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Uber Back To Back">
            <a:extLst>
              <a:ext uri="{FF2B5EF4-FFF2-40B4-BE49-F238E27FC236}">
                <a16:creationId xmlns:a16="http://schemas.microsoft.com/office/drawing/2014/main" id="{D4769D46-284B-2241-8D48-352F1DB6F9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008" b="15092"/>
          <a:stretch/>
        </p:blipFill>
        <p:spPr bwMode="auto">
          <a:xfrm>
            <a:off x="4436547" y="3650559"/>
            <a:ext cx="2198086" cy="220284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EDD23A21-C224-CE7B-E56D-2BBF99B63C16}"/>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Firm’s Policies</a:t>
            </a:r>
            <a:endParaRPr lang="en-US" sz="2800" b="1" dirty="0">
              <a:solidFill>
                <a:srgbClr val="FFC000"/>
              </a:solidFill>
              <a:latin typeface="Helvetica" charset="0"/>
              <a:ea typeface="Helvetica" charset="0"/>
              <a:cs typeface="Helvetica" charset="0"/>
            </a:endParaRPr>
          </a:p>
        </p:txBody>
      </p:sp>
      <p:sp>
        <p:nvSpPr>
          <p:cNvPr id="19" name="Oval 18">
            <a:extLst>
              <a:ext uri="{FF2B5EF4-FFF2-40B4-BE49-F238E27FC236}">
                <a16:creationId xmlns:a16="http://schemas.microsoft.com/office/drawing/2014/main" id="{FBF9A6A1-CFB2-8708-7914-8CDE540075A4}"/>
              </a:ext>
            </a:extLst>
          </p:cNvPr>
          <p:cNvSpPr/>
          <p:nvPr/>
        </p:nvSpPr>
        <p:spPr>
          <a:xfrm>
            <a:off x="8618740" y="444474"/>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20" name="Rectangle 19">
            <a:extLst>
              <a:ext uri="{FF2B5EF4-FFF2-40B4-BE49-F238E27FC236}">
                <a16:creationId xmlns:a16="http://schemas.microsoft.com/office/drawing/2014/main" id="{EDD9867D-AD5F-A7EA-481D-5AF3613F65BD}"/>
              </a:ext>
            </a:extLst>
          </p:cNvPr>
          <p:cNvSpPr/>
          <p:nvPr/>
        </p:nvSpPr>
        <p:spPr>
          <a:xfrm>
            <a:off x="4730506" y="690817"/>
            <a:ext cx="4122667" cy="584775"/>
          </a:xfrm>
          <a:prstGeom prst="rect">
            <a:avLst/>
          </a:prstGeom>
        </p:spPr>
        <p:txBody>
          <a:bodyPr wrap="none">
            <a:spAutoFit/>
          </a:bodyPr>
          <a:lstStyle/>
          <a:p>
            <a:pPr lvl="0"/>
            <a:r>
              <a:rPr lang="en-US" sz="3200" dirty="0">
                <a:latin typeface="Helvetica" charset="0"/>
                <a:ea typeface="Helvetica" charset="0"/>
                <a:cs typeface="Helvetica" charset="0"/>
              </a:rPr>
              <a:t>Managing Short-Term</a:t>
            </a:r>
            <a:endParaRPr lang="en-US" sz="2000" i="1" dirty="0">
              <a:latin typeface="Helvetica" charset="0"/>
              <a:ea typeface="Helvetica" charset="0"/>
              <a:cs typeface="Helvetica" charset="0"/>
            </a:endParaRPr>
          </a:p>
        </p:txBody>
      </p:sp>
      <p:sp>
        <p:nvSpPr>
          <p:cNvPr id="3" name="TextBox 2">
            <a:hlinkClick r:id="rId6" action="ppaction://hlinksldjump"/>
            <a:extLst>
              <a:ext uri="{FF2B5EF4-FFF2-40B4-BE49-F238E27FC236}">
                <a16:creationId xmlns:a16="http://schemas.microsoft.com/office/drawing/2014/main" id="{D1ACDE77-12B0-5426-C181-DDFF7EA887A6}"/>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 name="TextBox 3">
            <a:hlinkClick r:id="rId7" action="ppaction://hlinksldjump"/>
            <a:extLst>
              <a:ext uri="{FF2B5EF4-FFF2-40B4-BE49-F238E27FC236}">
                <a16:creationId xmlns:a16="http://schemas.microsoft.com/office/drawing/2014/main" id="{707AF5A4-0C37-7FE8-601C-0F517A0C14FA}"/>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7" name="TextBox 6">
            <a:hlinkClick r:id="rId8" action="ppaction://hlinksldjump"/>
            <a:extLst>
              <a:ext uri="{FF2B5EF4-FFF2-40B4-BE49-F238E27FC236}">
                <a16:creationId xmlns:a16="http://schemas.microsoft.com/office/drawing/2014/main" id="{A507A656-A76C-F189-67B8-3A61597D43E1}"/>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8" name="TextBox 7">
            <a:hlinkClick r:id="rId9" action="ppaction://hlinksldjump"/>
            <a:extLst>
              <a:ext uri="{FF2B5EF4-FFF2-40B4-BE49-F238E27FC236}">
                <a16:creationId xmlns:a16="http://schemas.microsoft.com/office/drawing/2014/main" id="{38C16A06-FBE5-3FDE-D36B-09C46E0A3B5F}"/>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301988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0D554-974F-E13B-38C4-2BE44BDFE04C}"/>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0F2F5C14-F949-9D75-3275-8D07B57B44C0}"/>
              </a:ext>
            </a:extLst>
          </p:cNvPr>
          <p:cNvPicPr>
            <a:picLocks noChangeAspect="1"/>
          </p:cNvPicPr>
          <p:nvPr/>
        </p:nvPicPr>
        <p:blipFill rotWithShape="1">
          <a:blip r:embed="rId3"/>
          <a:srcRect l="82149" t="-1" b="47461"/>
          <a:stretch/>
        </p:blipFill>
        <p:spPr>
          <a:xfrm>
            <a:off x="7214877" y="3504339"/>
            <a:ext cx="727252" cy="1065950"/>
          </a:xfrm>
          <a:prstGeom prst="rect">
            <a:avLst/>
          </a:prstGeom>
        </p:spPr>
      </p:pic>
      <p:pic>
        <p:nvPicPr>
          <p:cNvPr id="4" name="Picture 3">
            <a:extLst>
              <a:ext uri="{FF2B5EF4-FFF2-40B4-BE49-F238E27FC236}">
                <a16:creationId xmlns:a16="http://schemas.microsoft.com/office/drawing/2014/main" id="{721F62B8-224B-4A49-C44A-665555E46267}"/>
              </a:ext>
            </a:extLst>
          </p:cNvPr>
          <p:cNvPicPr>
            <a:picLocks noChangeAspect="1"/>
          </p:cNvPicPr>
          <p:nvPr/>
        </p:nvPicPr>
        <p:blipFill rotWithShape="1">
          <a:blip r:embed="rId4"/>
          <a:srcRect l="5771" t="38318" r="37300" b="27299"/>
          <a:stretch/>
        </p:blipFill>
        <p:spPr>
          <a:xfrm>
            <a:off x="1106544" y="3641068"/>
            <a:ext cx="2235650" cy="829659"/>
          </a:xfrm>
          <a:prstGeom prst="rect">
            <a:avLst/>
          </a:prstGeom>
        </p:spPr>
      </p:pic>
      <p:sp>
        <p:nvSpPr>
          <p:cNvPr id="18" name="Rectangle 17">
            <a:extLst>
              <a:ext uri="{FF2B5EF4-FFF2-40B4-BE49-F238E27FC236}">
                <a16:creationId xmlns:a16="http://schemas.microsoft.com/office/drawing/2014/main" id="{01874311-EC83-4EA9-AA5A-1929300C4FEE}"/>
              </a:ext>
            </a:extLst>
          </p:cNvPr>
          <p:cNvSpPr/>
          <p:nvPr/>
        </p:nvSpPr>
        <p:spPr>
          <a:xfrm>
            <a:off x="1735333" y="4500798"/>
            <a:ext cx="2460297" cy="292388"/>
          </a:xfrm>
          <a:prstGeom prst="rect">
            <a:avLst/>
          </a:prstGeom>
        </p:spPr>
        <p:txBody>
          <a:bodyPr wrap="square">
            <a:spAutoFit/>
          </a:bodyPr>
          <a:lstStyle/>
          <a:p>
            <a:pPr lvl="0"/>
            <a:r>
              <a:rPr lang="en-US" sz="13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Cons. Bonus</a:t>
            </a:r>
          </a:p>
        </p:txBody>
      </p:sp>
      <p:pic>
        <p:nvPicPr>
          <p:cNvPr id="10" name="Picture 9">
            <a:extLst>
              <a:ext uri="{FF2B5EF4-FFF2-40B4-BE49-F238E27FC236}">
                <a16:creationId xmlns:a16="http://schemas.microsoft.com/office/drawing/2014/main" id="{4766AA03-3145-F1CF-DC29-A6592177F799}"/>
              </a:ext>
            </a:extLst>
          </p:cNvPr>
          <p:cNvPicPr>
            <a:picLocks noChangeAspect="1"/>
          </p:cNvPicPr>
          <p:nvPr/>
        </p:nvPicPr>
        <p:blipFill rotWithShape="1">
          <a:blip r:embed="rId3"/>
          <a:srcRect l="7243" r="37216" b="47462"/>
          <a:stretch/>
        </p:blipFill>
        <p:spPr>
          <a:xfrm>
            <a:off x="4937526" y="3504339"/>
            <a:ext cx="2262707" cy="1065950"/>
          </a:xfrm>
          <a:prstGeom prst="rect">
            <a:avLst/>
          </a:prstGeom>
        </p:spPr>
      </p:pic>
      <p:sp>
        <p:nvSpPr>
          <p:cNvPr id="20" name="Rectangle 19">
            <a:extLst>
              <a:ext uri="{FF2B5EF4-FFF2-40B4-BE49-F238E27FC236}">
                <a16:creationId xmlns:a16="http://schemas.microsoft.com/office/drawing/2014/main" id="{B573121A-DDA4-ABFB-26D3-19942E8AFC3A}"/>
              </a:ext>
            </a:extLst>
          </p:cNvPr>
          <p:cNvSpPr/>
          <p:nvPr/>
        </p:nvSpPr>
        <p:spPr>
          <a:xfrm>
            <a:off x="1728348" y="3289856"/>
            <a:ext cx="2724112" cy="369332"/>
          </a:xfrm>
          <a:prstGeom prst="rect">
            <a:avLst/>
          </a:prstGeom>
        </p:spPr>
        <p:txBody>
          <a:bodyPr wrap="square">
            <a:spAutoFit/>
          </a:bodyPr>
          <a:lstStyle/>
          <a:p>
            <a:pPr lvl="0"/>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Daily Work Duration</a:t>
            </a:r>
          </a:p>
        </p:txBody>
      </p:sp>
      <p:sp>
        <p:nvSpPr>
          <p:cNvPr id="21" name="Rectangle 20">
            <a:extLst>
              <a:ext uri="{FF2B5EF4-FFF2-40B4-BE49-F238E27FC236}">
                <a16:creationId xmlns:a16="http://schemas.microsoft.com/office/drawing/2014/main" id="{358390B0-4A53-7B44-A77B-1F79E5C2F6B9}"/>
              </a:ext>
            </a:extLst>
          </p:cNvPr>
          <p:cNvSpPr/>
          <p:nvPr/>
        </p:nvSpPr>
        <p:spPr>
          <a:xfrm>
            <a:off x="5203373" y="3367638"/>
            <a:ext cx="2724112" cy="369332"/>
          </a:xfrm>
          <a:prstGeom prst="rect">
            <a:avLst/>
          </a:prstGeom>
        </p:spPr>
        <p:txBody>
          <a:bodyPr wrap="square">
            <a:spAutoFit/>
          </a:bodyPr>
          <a:lstStyle/>
          <a:p>
            <a:pPr lvl="0"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P(Multihoming)</a:t>
            </a:r>
          </a:p>
        </p:txBody>
      </p:sp>
      <p:pic>
        <p:nvPicPr>
          <p:cNvPr id="14" name="Picture 13">
            <a:extLst>
              <a:ext uri="{FF2B5EF4-FFF2-40B4-BE49-F238E27FC236}">
                <a16:creationId xmlns:a16="http://schemas.microsoft.com/office/drawing/2014/main" id="{13CA5FEA-5950-6E0E-4633-0B8E35D6DD50}"/>
              </a:ext>
            </a:extLst>
          </p:cNvPr>
          <p:cNvPicPr>
            <a:picLocks noChangeAspect="1"/>
          </p:cNvPicPr>
          <p:nvPr/>
        </p:nvPicPr>
        <p:blipFill rotWithShape="1">
          <a:blip r:embed="rId4"/>
          <a:srcRect l="77533" t="38319" b="27019"/>
          <a:stretch/>
        </p:blipFill>
        <p:spPr>
          <a:xfrm>
            <a:off x="3321129" y="3641067"/>
            <a:ext cx="882316" cy="836392"/>
          </a:xfrm>
          <a:prstGeom prst="rect">
            <a:avLst/>
          </a:prstGeom>
        </p:spPr>
      </p:pic>
      <p:cxnSp>
        <p:nvCxnSpPr>
          <p:cNvPr id="11" name="Straight Connector 10">
            <a:extLst>
              <a:ext uri="{FF2B5EF4-FFF2-40B4-BE49-F238E27FC236}">
                <a16:creationId xmlns:a16="http://schemas.microsoft.com/office/drawing/2014/main" id="{3986E29B-9FD3-3D54-5BFB-4FC012035FC2}"/>
              </a:ext>
            </a:extLst>
          </p:cNvPr>
          <p:cNvCxnSpPr>
            <a:cxnSpLocks/>
          </p:cNvCxnSpPr>
          <p:nvPr/>
        </p:nvCxnSpPr>
        <p:spPr>
          <a:xfrm>
            <a:off x="1495761" y="4301049"/>
            <a:ext cx="2622287"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9C3E35D-129A-9680-FEFD-A398F940098C}"/>
              </a:ext>
            </a:extLst>
          </p:cNvPr>
          <p:cNvCxnSpPr>
            <a:cxnSpLocks/>
          </p:cNvCxnSpPr>
          <p:nvPr/>
        </p:nvCxnSpPr>
        <p:spPr>
          <a:xfrm>
            <a:off x="1480263" y="3634337"/>
            <a:ext cx="2622287"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478FD4-D809-D67A-03E8-E8BE14472E8A}"/>
              </a:ext>
            </a:extLst>
          </p:cNvPr>
          <p:cNvCxnSpPr>
            <a:cxnSpLocks/>
          </p:cNvCxnSpPr>
          <p:nvPr/>
        </p:nvCxnSpPr>
        <p:spPr>
          <a:xfrm>
            <a:off x="5279947" y="4097748"/>
            <a:ext cx="2492658"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F25BC0A-E496-E7A3-1E27-E27C3613E3DC}"/>
              </a:ext>
            </a:extLst>
          </p:cNvPr>
          <p:cNvCxnSpPr>
            <a:cxnSpLocks/>
          </p:cNvCxnSpPr>
          <p:nvPr/>
        </p:nvCxnSpPr>
        <p:spPr>
          <a:xfrm>
            <a:off x="5269460" y="4570288"/>
            <a:ext cx="251877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F63E08F-5A26-05A4-013C-DDFBBBAF29D0}"/>
              </a:ext>
            </a:extLst>
          </p:cNvPr>
          <p:cNvSpPr/>
          <p:nvPr/>
        </p:nvSpPr>
        <p:spPr>
          <a:xfrm>
            <a:off x="4937526" y="4395178"/>
            <a:ext cx="238415" cy="260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9F7A02D8-1501-9C49-CC2E-C2A5D46DDA15}"/>
              </a:ext>
            </a:extLst>
          </p:cNvPr>
          <p:cNvCxnSpPr>
            <a:cxnSpLocks/>
          </p:cNvCxnSpPr>
          <p:nvPr/>
        </p:nvCxnSpPr>
        <p:spPr>
          <a:xfrm>
            <a:off x="1480263" y="4470583"/>
            <a:ext cx="2622287"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6E7BA4B-A2CB-4068-A0D0-730C6B376BCF}"/>
              </a:ext>
            </a:extLst>
          </p:cNvPr>
          <p:cNvSpPr/>
          <p:nvPr/>
        </p:nvSpPr>
        <p:spPr>
          <a:xfrm>
            <a:off x="5516141" y="4594927"/>
            <a:ext cx="2460297" cy="292388"/>
          </a:xfrm>
          <a:prstGeom prst="rect">
            <a:avLst/>
          </a:prstGeom>
        </p:spPr>
        <p:txBody>
          <a:bodyPr wrap="square">
            <a:spAutoFit/>
          </a:bodyPr>
          <a:lstStyle/>
          <a:p>
            <a:pPr lvl="0"/>
            <a:r>
              <a:rPr lang="en-US" sz="13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Cons. Bonus</a:t>
            </a:r>
          </a:p>
        </p:txBody>
      </p:sp>
      <p:pic>
        <p:nvPicPr>
          <p:cNvPr id="35" name="Picture 34">
            <a:extLst>
              <a:ext uri="{FF2B5EF4-FFF2-40B4-BE49-F238E27FC236}">
                <a16:creationId xmlns:a16="http://schemas.microsoft.com/office/drawing/2014/main" id="{9BA7019A-5440-12A0-16CC-3B9334885C27}"/>
              </a:ext>
            </a:extLst>
          </p:cNvPr>
          <p:cNvPicPr>
            <a:picLocks noChangeAspect="1"/>
          </p:cNvPicPr>
          <p:nvPr/>
        </p:nvPicPr>
        <p:blipFill rotWithShape="1">
          <a:blip r:embed="rId5"/>
          <a:srcRect l="6177" t="1" r="44095" b="46785"/>
          <a:stretch/>
        </p:blipFill>
        <p:spPr>
          <a:xfrm>
            <a:off x="1202718" y="1746968"/>
            <a:ext cx="1948925" cy="1017564"/>
          </a:xfrm>
          <a:prstGeom prst="rect">
            <a:avLst/>
          </a:prstGeom>
        </p:spPr>
      </p:pic>
      <p:pic>
        <p:nvPicPr>
          <p:cNvPr id="36" name="Picture 35">
            <a:extLst>
              <a:ext uri="{FF2B5EF4-FFF2-40B4-BE49-F238E27FC236}">
                <a16:creationId xmlns:a16="http://schemas.microsoft.com/office/drawing/2014/main" id="{10024595-732C-1666-841D-6A712F3A7FA2}"/>
              </a:ext>
            </a:extLst>
          </p:cNvPr>
          <p:cNvPicPr>
            <a:picLocks noChangeAspect="1"/>
          </p:cNvPicPr>
          <p:nvPr/>
        </p:nvPicPr>
        <p:blipFill rotWithShape="1">
          <a:blip r:embed="rId6"/>
          <a:srcRect l="6619" t="44696" r="42786" b="1"/>
          <a:stretch/>
        </p:blipFill>
        <p:spPr>
          <a:xfrm>
            <a:off x="4933697" y="1873598"/>
            <a:ext cx="1982914" cy="1037922"/>
          </a:xfrm>
          <a:prstGeom prst="rect">
            <a:avLst/>
          </a:prstGeom>
        </p:spPr>
      </p:pic>
      <p:pic>
        <p:nvPicPr>
          <p:cNvPr id="37" name="Picture 36">
            <a:extLst>
              <a:ext uri="{FF2B5EF4-FFF2-40B4-BE49-F238E27FC236}">
                <a16:creationId xmlns:a16="http://schemas.microsoft.com/office/drawing/2014/main" id="{CF94CAEA-B457-9312-589C-CE2F7104D239}"/>
              </a:ext>
            </a:extLst>
          </p:cNvPr>
          <p:cNvPicPr>
            <a:picLocks noChangeAspect="1"/>
          </p:cNvPicPr>
          <p:nvPr/>
        </p:nvPicPr>
        <p:blipFill rotWithShape="1">
          <a:blip r:embed="rId6"/>
          <a:srcRect l="74779" t="44696" r="1103" b="1"/>
          <a:stretch/>
        </p:blipFill>
        <p:spPr>
          <a:xfrm>
            <a:off x="6916611" y="1873598"/>
            <a:ext cx="945223" cy="1037922"/>
          </a:xfrm>
          <a:prstGeom prst="rect">
            <a:avLst/>
          </a:prstGeom>
        </p:spPr>
      </p:pic>
      <p:cxnSp>
        <p:nvCxnSpPr>
          <p:cNvPr id="42" name="Straight Connector 41">
            <a:extLst>
              <a:ext uri="{FF2B5EF4-FFF2-40B4-BE49-F238E27FC236}">
                <a16:creationId xmlns:a16="http://schemas.microsoft.com/office/drawing/2014/main" id="{3F0EF98B-D699-A0E8-BCED-280786D317D7}"/>
              </a:ext>
            </a:extLst>
          </p:cNvPr>
          <p:cNvCxnSpPr>
            <a:cxnSpLocks/>
          </p:cNvCxnSpPr>
          <p:nvPr/>
        </p:nvCxnSpPr>
        <p:spPr>
          <a:xfrm>
            <a:off x="5295782" y="2535108"/>
            <a:ext cx="2511451"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FEB4A5D0-0D94-1E43-F1D5-EF889AA18A7C}"/>
              </a:ext>
            </a:extLst>
          </p:cNvPr>
          <p:cNvPicPr>
            <a:picLocks noChangeAspect="1"/>
          </p:cNvPicPr>
          <p:nvPr/>
        </p:nvPicPr>
        <p:blipFill rotWithShape="1">
          <a:blip r:embed="rId5"/>
          <a:srcRect l="76137" t="-1" r="1627" b="45342"/>
          <a:stretch/>
        </p:blipFill>
        <p:spPr>
          <a:xfrm>
            <a:off x="3151643" y="1746968"/>
            <a:ext cx="871459" cy="1045194"/>
          </a:xfrm>
          <a:prstGeom prst="rect">
            <a:avLst/>
          </a:prstGeom>
        </p:spPr>
      </p:pic>
      <p:cxnSp>
        <p:nvCxnSpPr>
          <p:cNvPr id="45" name="Straight Connector 44">
            <a:extLst>
              <a:ext uri="{FF2B5EF4-FFF2-40B4-BE49-F238E27FC236}">
                <a16:creationId xmlns:a16="http://schemas.microsoft.com/office/drawing/2014/main" id="{996C203D-47EA-4A1C-E154-40C55EFF992F}"/>
              </a:ext>
            </a:extLst>
          </p:cNvPr>
          <p:cNvCxnSpPr>
            <a:cxnSpLocks/>
          </p:cNvCxnSpPr>
          <p:nvPr/>
        </p:nvCxnSpPr>
        <p:spPr>
          <a:xfrm>
            <a:off x="1588972" y="2199033"/>
            <a:ext cx="2393905"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E145355-2305-748C-4F30-F910B8FFF8B9}"/>
              </a:ext>
            </a:extLst>
          </p:cNvPr>
          <p:cNvCxnSpPr>
            <a:cxnSpLocks/>
          </p:cNvCxnSpPr>
          <p:nvPr/>
        </p:nvCxnSpPr>
        <p:spPr>
          <a:xfrm>
            <a:off x="1555107" y="2797292"/>
            <a:ext cx="242777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0894A11-17B4-2AB3-0A36-F7B0E86F055C}"/>
              </a:ext>
            </a:extLst>
          </p:cNvPr>
          <p:cNvCxnSpPr>
            <a:cxnSpLocks/>
          </p:cNvCxnSpPr>
          <p:nvPr/>
        </p:nvCxnSpPr>
        <p:spPr>
          <a:xfrm>
            <a:off x="5266612" y="1877858"/>
            <a:ext cx="254062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8F9B5E8-E889-1659-BFA9-B1784F7FA007}"/>
              </a:ext>
            </a:extLst>
          </p:cNvPr>
          <p:cNvSpPr/>
          <p:nvPr/>
        </p:nvSpPr>
        <p:spPr>
          <a:xfrm>
            <a:off x="1894464" y="1535560"/>
            <a:ext cx="2043234" cy="369332"/>
          </a:xfrm>
          <a:prstGeom prst="rect">
            <a:avLst/>
          </a:prstGeom>
        </p:spPr>
        <p:txBody>
          <a:bodyPr wrap="square">
            <a:spAutoFit/>
          </a:bodyPr>
          <a:lstStyle/>
          <a:p>
            <a:pPr lvl="0"/>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Daily Utilization</a:t>
            </a:r>
          </a:p>
        </p:txBody>
      </p:sp>
      <p:sp>
        <p:nvSpPr>
          <p:cNvPr id="49" name="Rectangle 48">
            <a:extLst>
              <a:ext uri="{FF2B5EF4-FFF2-40B4-BE49-F238E27FC236}">
                <a16:creationId xmlns:a16="http://schemas.microsoft.com/office/drawing/2014/main" id="{2CF97846-A453-A817-BEE2-690F1BA59393}"/>
              </a:ext>
            </a:extLst>
          </p:cNvPr>
          <p:cNvSpPr/>
          <p:nvPr/>
        </p:nvSpPr>
        <p:spPr>
          <a:xfrm>
            <a:off x="5137722" y="1523203"/>
            <a:ext cx="2724112" cy="369332"/>
          </a:xfrm>
          <a:prstGeom prst="rect">
            <a:avLst/>
          </a:prstGeom>
        </p:spPr>
        <p:txBody>
          <a:bodyPr wrap="square">
            <a:spAutoFit/>
          </a:bodyPr>
          <a:lstStyle/>
          <a:p>
            <a:pPr lvl="0"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Daily Earnings</a:t>
            </a:r>
          </a:p>
        </p:txBody>
      </p:sp>
      <p:sp>
        <p:nvSpPr>
          <p:cNvPr id="50" name="Rectangle 49">
            <a:extLst>
              <a:ext uri="{FF2B5EF4-FFF2-40B4-BE49-F238E27FC236}">
                <a16:creationId xmlns:a16="http://schemas.microsoft.com/office/drawing/2014/main" id="{A636238F-47B2-D809-5CC7-C23AC8F241F3}"/>
              </a:ext>
            </a:extLst>
          </p:cNvPr>
          <p:cNvSpPr/>
          <p:nvPr/>
        </p:nvSpPr>
        <p:spPr>
          <a:xfrm>
            <a:off x="5516141" y="2876689"/>
            <a:ext cx="2460297" cy="292388"/>
          </a:xfrm>
          <a:prstGeom prst="rect">
            <a:avLst/>
          </a:prstGeom>
        </p:spPr>
        <p:txBody>
          <a:bodyPr wrap="square">
            <a:spAutoFit/>
          </a:bodyPr>
          <a:lstStyle/>
          <a:p>
            <a:pPr lvl="0"/>
            <a:r>
              <a:rPr lang="en-US" sz="13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Cons. Bonus</a:t>
            </a:r>
          </a:p>
        </p:txBody>
      </p:sp>
      <p:sp>
        <p:nvSpPr>
          <p:cNvPr id="51" name="Rectangle 50">
            <a:extLst>
              <a:ext uri="{FF2B5EF4-FFF2-40B4-BE49-F238E27FC236}">
                <a16:creationId xmlns:a16="http://schemas.microsoft.com/office/drawing/2014/main" id="{727B2B35-6464-1D9E-5B1B-0936AA3EEBDE}"/>
              </a:ext>
            </a:extLst>
          </p:cNvPr>
          <p:cNvSpPr/>
          <p:nvPr/>
        </p:nvSpPr>
        <p:spPr>
          <a:xfrm>
            <a:off x="1759687" y="2876689"/>
            <a:ext cx="2460297" cy="292388"/>
          </a:xfrm>
          <a:prstGeom prst="rect">
            <a:avLst/>
          </a:prstGeom>
        </p:spPr>
        <p:txBody>
          <a:bodyPr wrap="square">
            <a:spAutoFit/>
          </a:bodyPr>
          <a:lstStyle/>
          <a:p>
            <a:pPr lvl="0"/>
            <a:r>
              <a:rPr lang="en-US" sz="13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Cons. Bonus</a:t>
            </a:r>
          </a:p>
        </p:txBody>
      </p:sp>
      <p:sp>
        <p:nvSpPr>
          <p:cNvPr id="3" name="Rectangle 2">
            <a:extLst>
              <a:ext uri="{FF2B5EF4-FFF2-40B4-BE49-F238E27FC236}">
                <a16:creationId xmlns:a16="http://schemas.microsoft.com/office/drawing/2014/main" id="{2BDB98CF-86B4-5727-BB1A-8782E9E68242}"/>
              </a:ext>
            </a:extLst>
          </p:cNvPr>
          <p:cNvSpPr/>
          <p:nvPr/>
        </p:nvSpPr>
        <p:spPr>
          <a:xfrm>
            <a:off x="6916611" y="3761609"/>
            <a:ext cx="835153" cy="739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439BAFF-87C6-556D-25F3-DF4F231096A8}"/>
              </a:ext>
            </a:extLst>
          </p:cNvPr>
          <p:cNvSpPr/>
          <p:nvPr/>
        </p:nvSpPr>
        <p:spPr>
          <a:xfrm>
            <a:off x="6115100" y="3761826"/>
            <a:ext cx="801511" cy="777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0C0FF81-3D09-DA1B-09B8-537489F82BE6}"/>
              </a:ext>
            </a:extLst>
          </p:cNvPr>
          <p:cNvSpPr/>
          <p:nvPr/>
        </p:nvSpPr>
        <p:spPr>
          <a:xfrm>
            <a:off x="4554596" y="3286930"/>
            <a:ext cx="3525078" cy="1654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E8127498-5A25-E606-2F7E-B718249E07F1}"/>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Firm’s Policies</a:t>
            </a:r>
            <a:endParaRPr lang="en-US" sz="2800" b="1" dirty="0">
              <a:solidFill>
                <a:srgbClr val="FFC000"/>
              </a:solidFill>
              <a:latin typeface="Helvetica" charset="0"/>
              <a:ea typeface="Helvetica" charset="0"/>
              <a:cs typeface="Helvetica" charset="0"/>
            </a:endParaRPr>
          </a:p>
        </p:txBody>
      </p:sp>
      <p:sp>
        <p:nvSpPr>
          <p:cNvPr id="55" name="Oval 54">
            <a:extLst>
              <a:ext uri="{FF2B5EF4-FFF2-40B4-BE49-F238E27FC236}">
                <a16:creationId xmlns:a16="http://schemas.microsoft.com/office/drawing/2014/main" id="{CC01E57C-7591-C70D-36C5-8E6C10CDBB3C}"/>
              </a:ext>
            </a:extLst>
          </p:cNvPr>
          <p:cNvSpPr/>
          <p:nvPr/>
        </p:nvSpPr>
        <p:spPr>
          <a:xfrm>
            <a:off x="8618740" y="444474"/>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56" name="Rectangle 55">
            <a:extLst>
              <a:ext uri="{FF2B5EF4-FFF2-40B4-BE49-F238E27FC236}">
                <a16:creationId xmlns:a16="http://schemas.microsoft.com/office/drawing/2014/main" id="{387CDC08-26A6-ECA6-A69B-6B8E8237CF85}"/>
              </a:ext>
            </a:extLst>
          </p:cNvPr>
          <p:cNvSpPr/>
          <p:nvPr/>
        </p:nvSpPr>
        <p:spPr>
          <a:xfrm>
            <a:off x="4730506" y="690817"/>
            <a:ext cx="4122667" cy="584775"/>
          </a:xfrm>
          <a:prstGeom prst="rect">
            <a:avLst/>
          </a:prstGeom>
        </p:spPr>
        <p:txBody>
          <a:bodyPr wrap="none">
            <a:spAutoFit/>
          </a:bodyPr>
          <a:lstStyle/>
          <a:p>
            <a:pPr lvl="0"/>
            <a:r>
              <a:rPr lang="en-US" sz="3200" dirty="0">
                <a:latin typeface="Helvetica" charset="0"/>
                <a:ea typeface="Helvetica" charset="0"/>
                <a:cs typeface="Helvetica" charset="0"/>
              </a:rPr>
              <a:t>Managing Short-Term</a:t>
            </a:r>
            <a:endParaRPr lang="en-US" sz="2000" i="1" dirty="0">
              <a:latin typeface="Helvetica" charset="0"/>
              <a:ea typeface="Helvetica" charset="0"/>
              <a:cs typeface="Helvetica" charset="0"/>
            </a:endParaRPr>
          </a:p>
        </p:txBody>
      </p:sp>
      <p:sp>
        <p:nvSpPr>
          <p:cNvPr id="5" name="TextBox 4">
            <a:hlinkClick r:id="rId7" action="ppaction://hlinksldjump"/>
            <a:extLst>
              <a:ext uri="{FF2B5EF4-FFF2-40B4-BE49-F238E27FC236}">
                <a16:creationId xmlns:a16="http://schemas.microsoft.com/office/drawing/2014/main" id="{27EB0181-11F9-EC38-6ADB-3C190CC90B21}"/>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6" name="TextBox 5">
            <a:hlinkClick r:id="rId8" action="ppaction://hlinksldjump"/>
            <a:extLst>
              <a:ext uri="{FF2B5EF4-FFF2-40B4-BE49-F238E27FC236}">
                <a16:creationId xmlns:a16="http://schemas.microsoft.com/office/drawing/2014/main" id="{EBD38B0F-ECC0-D113-785F-4BBD54EFA85F}"/>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7" name="TextBox 6">
            <a:hlinkClick r:id="rId9" action="ppaction://hlinksldjump"/>
            <a:extLst>
              <a:ext uri="{FF2B5EF4-FFF2-40B4-BE49-F238E27FC236}">
                <a16:creationId xmlns:a16="http://schemas.microsoft.com/office/drawing/2014/main" id="{111790C5-C6C3-E8AA-7CBB-A3756459CE18}"/>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3" name="TextBox 12">
            <a:hlinkClick r:id="rId10" action="ppaction://hlinksldjump"/>
            <a:extLst>
              <a:ext uri="{FF2B5EF4-FFF2-40B4-BE49-F238E27FC236}">
                <a16:creationId xmlns:a16="http://schemas.microsoft.com/office/drawing/2014/main" id="{597349F5-0654-6582-E4D1-10E40EBC280E}"/>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32532979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74AC0-2A09-B47B-2A80-4470E704A889}"/>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C913BBE5-4E48-5909-6156-55038C198C75}"/>
              </a:ext>
            </a:extLst>
          </p:cNvPr>
          <p:cNvPicPr>
            <a:picLocks noChangeAspect="1"/>
          </p:cNvPicPr>
          <p:nvPr/>
        </p:nvPicPr>
        <p:blipFill rotWithShape="1">
          <a:blip r:embed="rId3"/>
          <a:srcRect l="82149" t="-1" b="47461"/>
          <a:stretch/>
        </p:blipFill>
        <p:spPr>
          <a:xfrm>
            <a:off x="7214877" y="3504339"/>
            <a:ext cx="727252" cy="1065950"/>
          </a:xfrm>
          <a:prstGeom prst="rect">
            <a:avLst/>
          </a:prstGeom>
        </p:spPr>
      </p:pic>
      <p:pic>
        <p:nvPicPr>
          <p:cNvPr id="4" name="Picture 3">
            <a:extLst>
              <a:ext uri="{FF2B5EF4-FFF2-40B4-BE49-F238E27FC236}">
                <a16:creationId xmlns:a16="http://schemas.microsoft.com/office/drawing/2014/main" id="{D81654E5-CEC2-1F70-E306-33AB178E8ABA}"/>
              </a:ext>
            </a:extLst>
          </p:cNvPr>
          <p:cNvPicPr>
            <a:picLocks noChangeAspect="1"/>
          </p:cNvPicPr>
          <p:nvPr/>
        </p:nvPicPr>
        <p:blipFill rotWithShape="1">
          <a:blip r:embed="rId4"/>
          <a:srcRect l="5771" t="38318" r="37300" b="27299"/>
          <a:stretch/>
        </p:blipFill>
        <p:spPr>
          <a:xfrm>
            <a:off x="1106544" y="3641068"/>
            <a:ext cx="2235650" cy="829659"/>
          </a:xfrm>
          <a:prstGeom prst="rect">
            <a:avLst/>
          </a:prstGeom>
        </p:spPr>
      </p:pic>
      <p:sp>
        <p:nvSpPr>
          <p:cNvPr id="18" name="Rectangle 17">
            <a:extLst>
              <a:ext uri="{FF2B5EF4-FFF2-40B4-BE49-F238E27FC236}">
                <a16:creationId xmlns:a16="http://schemas.microsoft.com/office/drawing/2014/main" id="{9726C605-BEC3-3C21-577F-1C5DA9F1ACAB}"/>
              </a:ext>
            </a:extLst>
          </p:cNvPr>
          <p:cNvSpPr/>
          <p:nvPr/>
        </p:nvSpPr>
        <p:spPr>
          <a:xfrm>
            <a:off x="1735333" y="4500798"/>
            <a:ext cx="2460297" cy="292388"/>
          </a:xfrm>
          <a:prstGeom prst="rect">
            <a:avLst/>
          </a:prstGeom>
        </p:spPr>
        <p:txBody>
          <a:bodyPr wrap="square">
            <a:spAutoFit/>
          </a:bodyPr>
          <a:lstStyle/>
          <a:p>
            <a:pPr lvl="0"/>
            <a:r>
              <a:rPr lang="en-US" sz="13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Cons. Bonus</a:t>
            </a:r>
          </a:p>
        </p:txBody>
      </p:sp>
      <p:pic>
        <p:nvPicPr>
          <p:cNvPr id="10" name="Picture 9">
            <a:extLst>
              <a:ext uri="{FF2B5EF4-FFF2-40B4-BE49-F238E27FC236}">
                <a16:creationId xmlns:a16="http://schemas.microsoft.com/office/drawing/2014/main" id="{D33EEE74-5A90-77B8-A180-F83FFB889F38}"/>
              </a:ext>
            </a:extLst>
          </p:cNvPr>
          <p:cNvPicPr>
            <a:picLocks noChangeAspect="1"/>
          </p:cNvPicPr>
          <p:nvPr/>
        </p:nvPicPr>
        <p:blipFill rotWithShape="1">
          <a:blip r:embed="rId3"/>
          <a:srcRect l="7243" r="37216" b="47462"/>
          <a:stretch/>
        </p:blipFill>
        <p:spPr>
          <a:xfrm>
            <a:off x="4937526" y="3504339"/>
            <a:ext cx="2262707" cy="1065950"/>
          </a:xfrm>
          <a:prstGeom prst="rect">
            <a:avLst/>
          </a:prstGeom>
        </p:spPr>
      </p:pic>
      <p:sp>
        <p:nvSpPr>
          <p:cNvPr id="20" name="Rectangle 19">
            <a:extLst>
              <a:ext uri="{FF2B5EF4-FFF2-40B4-BE49-F238E27FC236}">
                <a16:creationId xmlns:a16="http://schemas.microsoft.com/office/drawing/2014/main" id="{9E3CAD6F-61AB-4E82-9C96-FBFFD6137307}"/>
              </a:ext>
            </a:extLst>
          </p:cNvPr>
          <p:cNvSpPr/>
          <p:nvPr/>
        </p:nvSpPr>
        <p:spPr>
          <a:xfrm>
            <a:off x="1728348" y="3289856"/>
            <a:ext cx="2724112" cy="369332"/>
          </a:xfrm>
          <a:prstGeom prst="rect">
            <a:avLst/>
          </a:prstGeom>
        </p:spPr>
        <p:txBody>
          <a:bodyPr wrap="square">
            <a:spAutoFit/>
          </a:bodyPr>
          <a:lstStyle/>
          <a:p>
            <a:pPr lvl="0"/>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Daily Work Duration</a:t>
            </a:r>
          </a:p>
        </p:txBody>
      </p:sp>
      <p:sp>
        <p:nvSpPr>
          <p:cNvPr id="21" name="Rectangle 20">
            <a:extLst>
              <a:ext uri="{FF2B5EF4-FFF2-40B4-BE49-F238E27FC236}">
                <a16:creationId xmlns:a16="http://schemas.microsoft.com/office/drawing/2014/main" id="{9303C9DD-D256-5BCD-E91E-B229DD27B254}"/>
              </a:ext>
            </a:extLst>
          </p:cNvPr>
          <p:cNvSpPr/>
          <p:nvPr/>
        </p:nvSpPr>
        <p:spPr>
          <a:xfrm>
            <a:off x="5203373" y="3367638"/>
            <a:ext cx="2724112" cy="369332"/>
          </a:xfrm>
          <a:prstGeom prst="rect">
            <a:avLst/>
          </a:prstGeom>
        </p:spPr>
        <p:txBody>
          <a:bodyPr wrap="square">
            <a:spAutoFit/>
          </a:bodyPr>
          <a:lstStyle/>
          <a:p>
            <a:pPr lvl="0"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P(Multihoming)</a:t>
            </a:r>
          </a:p>
        </p:txBody>
      </p:sp>
      <p:pic>
        <p:nvPicPr>
          <p:cNvPr id="14" name="Picture 13">
            <a:extLst>
              <a:ext uri="{FF2B5EF4-FFF2-40B4-BE49-F238E27FC236}">
                <a16:creationId xmlns:a16="http://schemas.microsoft.com/office/drawing/2014/main" id="{77015572-CB86-0457-275A-8523BF38CFF2}"/>
              </a:ext>
            </a:extLst>
          </p:cNvPr>
          <p:cNvPicPr>
            <a:picLocks noChangeAspect="1"/>
          </p:cNvPicPr>
          <p:nvPr/>
        </p:nvPicPr>
        <p:blipFill rotWithShape="1">
          <a:blip r:embed="rId4"/>
          <a:srcRect l="77533" t="38319" b="27019"/>
          <a:stretch/>
        </p:blipFill>
        <p:spPr>
          <a:xfrm>
            <a:off x="3321129" y="3641067"/>
            <a:ext cx="882316" cy="836392"/>
          </a:xfrm>
          <a:prstGeom prst="rect">
            <a:avLst/>
          </a:prstGeom>
        </p:spPr>
      </p:pic>
      <p:cxnSp>
        <p:nvCxnSpPr>
          <p:cNvPr id="11" name="Straight Connector 10">
            <a:extLst>
              <a:ext uri="{FF2B5EF4-FFF2-40B4-BE49-F238E27FC236}">
                <a16:creationId xmlns:a16="http://schemas.microsoft.com/office/drawing/2014/main" id="{45B4AE49-2F16-FFBF-7EA6-63154FF64A16}"/>
              </a:ext>
            </a:extLst>
          </p:cNvPr>
          <p:cNvCxnSpPr>
            <a:cxnSpLocks/>
          </p:cNvCxnSpPr>
          <p:nvPr/>
        </p:nvCxnSpPr>
        <p:spPr>
          <a:xfrm>
            <a:off x="1495761" y="4301049"/>
            <a:ext cx="2622287"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21737F-F57E-B0DA-C9ED-F1A9D30DB6FD}"/>
              </a:ext>
            </a:extLst>
          </p:cNvPr>
          <p:cNvCxnSpPr>
            <a:cxnSpLocks/>
          </p:cNvCxnSpPr>
          <p:nvPr/>
        </p:nvCxnSpPr>
        <p:spPr>
          <a:xfrm>
            <a:off x="1480263" y="3634337"/>
            <a:ext cx="2622287"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2B5D40E-E85B-BF5E-BBCF-517AF4E54467}"/>
              </a:ext>
            </a:extLst>
          </p:cNvPr>
          <p:cNvCxnSpPr>
            <a:cxnSpLocks/>
          </p:cNvCxnSpPr>
          <p:nvPr/>
        </p:nvCxnSpPr>
        <p:spPr>
          <a:xfrm>
            <a:off x="5279947" y="4097748"/>
            <a:ext cx="2492658"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F28A711-0C99-7A73-1300-9ECD65020795}"/>
              </a:ext>
            </a:extLst>
          </p:cNvPr>
          <p:cNvCxnSpPr>
            <a:cxnSpLocks/>
          </p:cNvCxnSpPr>
          <p:nvPr/>
        </p:nvCxnSpPr>
        <p:spPr>
          <a:xfrm>
            <a:off x="5269460" y="4570288"/>
            <a:ext cx="251877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82B0845-DE86-361C-055D-945CCD133644}"/>
              </a:ext>
            </a:extLst>
          </p:cNvPr>
          <p:cNvSpPr/>
          <p:nvPr/>
        </p:nvSpPr>
        <p:spPr>
          <a:xfrm>
            <a:off x="4937526" y="4395178"/>
            <a:ext cx="238415" cy="260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851746BE-DB66-EBF9-00D4-9C4E50416257}"/>
              </a:ext>
            </a:extLst>
          </p:cNvPr>
          <p:cNvCxnSpPr>
            <a:cxnSpLocks/>
          </p:cNvCxnSpPr>
          <p:nvPr/>
        </p:nvCxnSpPr>
        <p:spPr>
          <a:xfrm>
            <a:off x="1480263" y="4470583"/>
            <a:ext cx="2622287"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128890E-E979-7DD8-EC26-F2F821A7A172}"/>
              </a:ext>
            </a:extLst>
          </p:cNvPr>
          <p:cNvSpPr/>
          <p:nvPr/>
        </p:nvSpPr>
        <p:spPr>
          <a:xfrm>
            <a:off x="5516141" y="4594927"/>
            <a:ext cx="2460297" cy="292388"/>
          </a:xfrm>
          <a:prstGeom prst="rect">
            <a:avLst/>
          </a:prstGeom>
        </p:spPr>
        <p:txBody>
          <a:bodyPr wrap="square">
            <a:spAutoFit/>
          </a:bodyPr>
          <a:lstStyle/>
          <a:p>
            <a:pPr lvl="0"/>
            <a:r>
              <a:rPr lang="en-US" sz="13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Cons. Bonus</a:t>
            </a:r>
          </a:p>
        </p:txBody>
      </p:sp>
      <p:pic>
        <p:nvPicPr>
          <p:cNvPr id="35" name="Picture 34">
            <a:extLst>
              <a:ext uri="{FF2B5EF4-FFF2-40B4-BE49-F238E27FC236}">
                <a16:creationId xmlns:a16="http://schemas.microsoft.com/office/drawing/2014/main" id="{72D3D36B-A56A-7AC9-6327-7BFB01983E05}"/>
              </a:ext>
            </a:extLst>
          </p:cNvPr>
          <p:cNvPicPr>
            <a:picLocks noChangeAspect="1"/>
          </p:cNvPicPr>
          <p:nvPr/>
        </p:nvPicPr>
        <p:blipFill rotWithShape="1">
          <a:blip r:embed="rId5"/>
          <a:srcRect l="6177" t="1" r="44095" b="46785"/>
          <a:stretch/>
        </p:blipFill>
        <p:spPr>
          <a:xfrm>
            <a:off x="1202718" y="1746968"/>
            <a:ext cx="1948925" cy="1017564"/>
          </a:xfrm>
          <a:prstGeom prst="rect">
            <a:avLst/>
          </a:prstGeom>
        </p:spPr>
      </p:pic>
      <p:pic>
        <p:nvPicPr>
          <p:cNvPr id="36" name="Picture 35">
            <a:extLst>
              <a:ext uri="{FF2B5EF4-FFF2-40B4-BE49-F238E27FC236}">
                <a16:creationId xmlns:a16="http://schemas.microsoft.com/office/drawing/2014/main" id="{F4D31B1E-67FA-4ECE-F5D8-911B1C377397}"/>
              </a:ext>
            </a:extLst>
          </p:cNvPr>
          <p:cNvPicPr>
            <a:picLocks noChangeAspect="1"/>
          </p:cNvPicPr>
          <p:nvPr/>
        </p:nvPicPr>
        <p:blipFill rotWithShape="1">
          <a:blip r:embed="rId6"/>
          <a:srcRect l="6619" t="44696" r="42786" b="1"/>
          <a:stretch/>
        </p:blipFill>
        <p:spPr>
          <a:xfrm>
            <a:off x="4933697" y="1873598"/>
            <a:ext cx="1982914" cy="1037922"/>
          </a:xfrm>
          <a:prstGeom prst="rect">
            <a:avLst/>
          </a:prstGeom>
        </p:spPr>
      </p:pic>
      <p:pic>
        <p:nvPicPr>
          <p:cNvPr id="37" name="Picture 36">
            <a:extLst>
              <a:ext uri="{FF2B5EF4-FFF2-40B4-BE49-F238E27FC236}">
                <a16:creationId xmlns:a16="http://schemas.microsoft.com/office/drawing/2014/main" id="{DFD17609-4D05-DF20-301A-D84005C2A583}"/>
              </a:ext>
            </a:extLst>
          </p:cNvPr>
          <p:cNvPicPr>
            <a:picLocks noChangeAspect="1"/>
          </p:cNvPicPr>
          <p:nvPr/>
        </p:nvPicPr>
        <p:blipFill rotWithShape="1">
          <a:blip r:embed="rId6"/>
          <a:srcRect l="74779" t="44696" r="1103" b="1"/>
          <a:stretch/>
        </p:blipFill>
        <p:spPr>
          <a:xfrm>
            <a:off x="6916611" y="1873598"/>
            <a:ext cx="945223" cy="1037922"/>
          </a:xfrm>
          <a:prstGeom prst="rect">
            <a:avLst/>
          </a:prstGeom>
        </p:spPr>
      </p:pic>
      <p:cxnSp>
        <p:nvCxnSpPr>
          <p:cNvPr id="42" name="Straight Connector 41">
            <a:extLst>
              <a:ext uri="{FF2B5EF4-FFF2-40B4-BE49-F238E27FC236}">
                <a16:creationId xmlns:a16="http://schemas.microsoft.com/office/drawing/2014/main" id="{947CD072-CA02-6311-5018-E8AD6C29F99A}"/>
              </a:ext>
            </a:extLst>
          </p:cNvPr>
          <p:cNvCxnSpPr>
            <a:cxnSpLocks/>
          </p:cNvCxnSpPr>
          <p:nvPr/>
        </p:nvCxnSpPr>
        <p:spPr>
          <a:xfrm>
            <a:off x="5295782" y="2535108"/>
            <a:ext cx="2511451"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7894D19B-48F7-5817-5F35-4198B6AE7F47}"/>
              </a:ext>
            </a:extLst>
          </p:cNvPr>
          <p:cNvPicPr>
            <a:picLocks noChangeAspect="1"/>
          </p:cNvPicPr>
          <p:nvPr/>
        </p:nvPicPr>
        <p:blipFill rotWithShape="1">
          <a:blip r:embed="rId5"/>
          <a:srcRect l="76137" t="-1" r="1627" b="45342"/>
          <a:stretch/>
        </p:blipFill>
        <p:spPr>
          <a:xfrm>
            <a:off x="3151643" y="1746968"/>
            <a:ext cx="871459" cy="1045194"/>
          </a:xfrm>
          <a:prstGeom prst="rect">
            <a:avLst/>
          </a:prstGeom>
        </p:spPr>
      </p:pic>
      <p:cxnSp>
        <p:nvCxnSpPr>
          <p:cNvPr id="45" name="Straight Connector 44">
            <a:extLst>
              <a:ext uri="{FF2B5EF4-FFF2-40B4-BE49-F238E27FC236}">
                <a16:creationId xmlns:a16="http://schemas.microsoft.com/office/drawing/2014/main" id="{F0FEDBFC-882D-5094-567D-0AA746477E98}"/>
              </a:ext>
            </a:extLst>
          </p:cNvPr>
          <p:cNvCxnSpPr>
            <a:cxnSpLocks/>
          </p:cNvCxnSpPr>
          <p:nvPr/>
        </p:nvCxnSpPr>
        <p:spPr>
          <a:xfrm>
            <a:off x="1588972" y="2199033"/>
            <a:ext cx="2393905"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79C12F8-94BE-D20A-36FF-4365B3BFB9D1}"/>
              </a:ext>
            </a:extLst>
          </p:cNvPr>
          <p:cNvCxnSpPr>
            <a:cxnSpLocks/>
          </p:cNvCxnSpPr>
          <p:nvPr/>
        </p:nvCxnSpPr>
        <p:spPr>
          <a:xfrm>
            <a:off x="1555107" y="2797292"/>
            <a:ext cx="242777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31BF8BA-C45A-3618-84C0-C4C801A101E0}"/>
              </a:ext>
            </a:extLst>
          </p:cNvPr>
          <p:cNvCxnSpPr>
            <a:cxnSpLocks/>
          </p:cNvCxnSpPr>
          <p:nvPr/>
        </p:nvCxnSpPr>
        <p:spPr>
          <a:xfrm>
            <a:off x="5266612" y="1877858"/>
            <a:ext cx="254062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7A617145-59F2-6FEA-8D8C-DEDCD08AD23F}"/>
              </a:ext>
            </a:extLst>
          </p:cNvPr>
          <p:cNvSpPr/>
          <p:nvPr/>
        </p:nvSpPr>
        <p:spPr>
          <a:xfrm>
            <a:off x="1894464" y="1535560"/>
            <a:ext cx="2043234" cy="369332"/>
          </a:xfrm>
          <a:prstGeom prst="rect">
            <a:avLst/>
          </a:prstGeom>
        </p:spPr>
        <p:txBody>
          <a:bodyPr wrap="square">
            <a:spAutoFit/>
          </a:bodyPr>
          <a:lstStyle/>
          <a:p>
            <a:pPr lvl="0"/>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Daily Utilization</a:t>
            </a:r>
          </a:p>
        </p:txBody>
      </p:sp>
      <p:sp>
        <p:nvSpPr>
          <p:cNvPr id="49" name="Rectangle 48">
            <a:extLst>
              <a:ext uri="{FF2B5EF4-FFF2-40B4-BE49-F238E27FC236}">
                <a16:creationId xmlns:a16="http://schemas.microsoft.com/office/drawing/2014/main" id="{2D09085D-F8B8-3BFA-F428-29B2A1FF2D7F}"/>
              </a:ext>
            </a:extLst>
          </p:cNvPr>
          <p:cNvSpPr/>
          <p:nvPr/>
        </p:nvSpPr>
        <p:spPr>
          <a:xfrm>
            <a:off x="5137722" y="1523203"/>
            <a:ext cx="2724112" cy="369332"/>
          </a:xfrm>
          <a:prstGeom prst="rect">
            <a:avLst/>
          </a:prstGeom>
        </p:spPr>
        <p:txBody>
          <a:bodyPr wrap="square">
            <a:spAutoFit/>
          </a:bodyPr>
          <a:lstStyle/>
          <a:p>
            <a:pPr lvl="0"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Daily Earnings</a:t>
            </a:r>
          </a:p>
        </p:txBody>
      </p:sp>
      <p:sp>
        <p:nvSpPr>
          <p:cNvPr id="50" name="Rectangle 49">
            <a:extLst>
              <a:ext uri="{FF2B5EF4-FFF2-40B4-BE49-F238E27FC236}">
                <a16:creationId xmlns:a16="http://schemas.microsoft.com/office/drawing/2014/main" id="{BCB4E1BB-2C96-DCB1-C4DF-BD101CDB49B9}"/>
              </a:ext>
            </a:extLst>
          </p:cNvPr>
          <p:cNvSpPr/>
          <p:nvPr/>
        </p:nvSpPr>
        <p:spPr>
          <a:xfrm>
            <a:off x="5516141" y="2876689"/>
            <a:ext cx="2460297" cy="292388"/>
          </a:xfrm>
          <a:prstGeom prst="rect">
            <a:avLst/>
          </a:prstGeom>
        </p:spPr>
        <p:txBody>
          <a:bodyPr wrap="square">
            <a:spAutoFit/>
          </a:bodyPr>
          <a:lstStyle/>
          <a:p>
            <a:pPr lvl="0"/>
            <a:r>
              <a:rPr lang="en-US" sz="13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Cons. Bonus</a:t>
            </a:r>
          </a:p>
        </p:txBody>
      </p:sp>
      <p:sp>
        <p:nvSpPr>
          <p:cNvPr id="51" name="Rectangle 50">
            <a:extLst>
              <a:ext uri="{FF2B5EF4-FFF2-40B4-BE49-F238E27FC236}">
                <a16:creationId xmlns:a16="http://schemas.microsoft.com/office/drawing/2014/main" id="{40B95D83-0800-9084-0E39-DC11452F8A36}"/>
              </a:ext>
            </a:extLst>
          </p:cNvPr>
          <p:cNvSpPr/>
          <p:nvPr/>
        </p:nvSpPr>
        <p:spPr>
          <a:xfrm>
            <a:off x="1759687" y="2876689"/>
            <a:ext cx="2460297" cy="292388"/>
          </a:xfrm>
          <a:prstGeom prst="rect">
            <a:avLst/>
          </a:prstGeom>
        </p:spPr>
        <p:txBody>
          <a:bodyPr wrap="square">
            <a:spAutoFit/>
          </a:bodyPr>
          <a:lstStyle/>
          <a:p>
            <a:pPr lvl="0"/>
            <a:r>
              <a:rPr lang="en-US" sz="13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Cons. Bonus</a:t>
            </a:r>
          </a:p>
        </p:txBody>
      </p:sp>
      <p:sp>
        <p:nvSpPr>
          <p:cNvPr id="54" name="Rectangle 53">
            <a:extLst>
              <a:ext uri="{FF2B5EF4-FFF2-40B4-BE49-F238E27FC236}">
                <a16:creationId xmlns:a16="http://schemas.microsoft.com/office/drawing/2014/main" id="{26612F6E-1E7A-3984-1C01-999E95B31AC2}"/>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Firm’s Policies</a:t>
            </a:r>
            <a:endParaRPr lang="en-US" sz="2800" b="1" dirty="0">
              <a:solidFill>
                <a:srgbClr val="FFC000"/>
              </a:solidFill>
              <a:latin typeface="Helvetica" charset="0"/>
              <a:ea typeface="Helvetica" charset="0"/>
              <a:cs typeface="Helvetica" charset="0"/>
            </a:endParaRPr>
          </a:p>
        </p:txBody>
      </p:sp>
      <p:sp>
        <p:nvSpPr>
          <p:cNvPr id="55" name="Oval 54">
            <a:extLst>
              <a:ext uri="{FF2B5EF4-FFF2-40B4-BE49-F238E27FC236}">
                <a16:creationId xmlns:a16="http://schemas.microsoft.com/office/drawing/2014/main" id="{FFC2C9C3-B2C8-0511-2900-0372D5284978}"/>
              </a:ext>
            </a:extLst>
          </p:cNvPr>
          <p:cNvSpPr/>
          <p:nvPr/>
        </p:nvSpPr>
        <p:spPr>
          <a:xfrm>
            <a:off x="8618740" y="444474"/>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56" name="Rectangle 55">
            <a:extLst>
              <a:ext uri="{FF2B5EF4-FFF2-40B4-BE49-F238E27FC236}">
                <a16:creationId xmlns:a16="http://schemas.microsoft.com/office/drawing/2014/main" id="{6E847DDA-BF73-D185-4844-69F89C95A6EC}"/>
              </a:ext>
            </a:extLst>
          </p:cNvPr>
          <p:cNvSpPr/>
          <p:nvPr/>
        </p:nvSpPr>
        <p:spPr>
          <a:xfrm>
            <a:off x="4730506" y="690817"/>
            <a:ext cx="4122667" cy="584775"/>
          </a:xfrm>
          <a:prstGeom prst="rect">
            <a:avLst/>
          </a:prstGeom>
        </p:spPr>
        <p:txBody>
          <a:bodyPr wrap="none">
            <a:spAutoFit/>
          </a:bodyPr>
          <a:lstStyle/>
          <a:p>
            <a:pPr lvl="0"/>
            <a:r>
              <a:rPr lang="en-US" sz="3200" dirty="0">
                <a:latin typeface="Helvetica" charset="0"/>
                <a:ea typeface="Helvetica" charset="0"/>
                <a:cs typeface="Helvetica" charset="0"/>
              </a:rPr>
              <a:t>Managing Short-Term</a:t>
            </a:r>
            <a:endParaRPr lang="en-US" sz="2000" i="1" dirty="0">
              <a:latin typeface="Helvetica" charset="0"/>
              <a:ea typeface="Helvetica" charset="0"/>
              <a:cs typeface="Helvetica" charset="0"/>
            </a:endParaRPr>
          </a:p>
        </p:txBody>
      </p:sp>
      <p:sp>
        <p:nvSpPr>
          <p:cNvPr id="5" name="TextBox 4">
            <a:hlinkClick r:id="rId7" action="ppaction://hlinksldjump"/>
            <a:extLst>
              <a:ext uri="{FF2B5EF4-FFF2-40B4-BE49-F238E27FC236}">
                <a16:creationId xmlns:a16="http://schemas.microsoft.com/office/drawing/2014/main" id="{CC140FCD-22F3-7932-CCA2-81C3E33DFC20}"/>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6" name="TextBox 5">
            <a:hlinkClick r:id="rId8" action="ppaction://hlinksldjump"/>
            <a:extLst>
              <a:ext uri="{FF2B5EF4-FFF2-40B4-BE49-F238E27FC236}">
                <a16:creationId xmlns:a16="http://schemas.microsoft.com/office/drawing/2014/main" id="{94A717B1-0A01-A7B7-F5E3-54EB41FC7F2B}"/>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7" name="TextBox 6">
            <a:hlinkClick r:id="rId9" action="ppaction://hlinksldjump"/>
            <a:extLst>
              <a:ext uri="{FF2B5EF4-FFF2-40B4-BE49-F238E27FC236}">
                <a16:creationId xmlns:a16="http://schemas.microsoft.com/office/drawing/2014/main" id="{038FA321-4872-8434-A927-524C9E419690}"/>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3" name="TextBox 12">
            <a:hlinkClick r:id="rId10" action="ppaction://hlinksldjump"/>
            <a:extLst>
              <a:ext uri="{FF2B5EF4-FFF2-40B4-BE49-F238E27FC236}">
                <a16:creationId xmlns:a16="http://schemas.microsoft.com/office/drawing/2014/main" id="{F2CD0000-4B4A-10AF-D33F-A2A635FD7D8D}"/>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385176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6429" y="-4844"/>
            <a:ext cx="9150429" cy="6858000"/>
          </a:xfrm>
          <a:prstGeom prst="rect">
            <a:avLst/>
          </a:prstGeom>
          <a:solidFill>
            <a:srgbClr val="B1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75AB8D8-3F3F-844F-BF15-0BE851CB3439}"/>
              </a:ext>
            </a:extLst>
          </p:cNvPr>
          <p:cNvGrpSpPr/>
          <p:nvPr/>
        </p:nvGrpSpPr>
        <p:grpSpPr>
          <a:xfrm>
            <a:off x="-2080552" y="343981"/>
            <a:ext cx="9305741" cy="6514019"/>
            <a:chOff x="-2916552" y="757979"/>
            <a:chExt cx="7383061" cy="5168143"/>
          </a:xfrm>
        </p:grpSpPr>
        <p:pic>
          <p:nvPicPr>
            <p:cNvPr id="4" name="Picture 3">
              <a:extLst>
                <a:ext uri="{FF2B5EF4-FFF2-40B4-BE49-F238E27FC236}">
                  <a16:creationId xmlns:a16="http://schemas.microsoft.com/office/drawing/2014/main" id="{944EAFAB-4274-0340-88B7-19D2A443D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6552" y="757979"/>
              <a:ext cx="7383061" cy="5168143"/>
            </a:xfrm>
            <a:prstGeom prst="rect">
              <a:avLst/>
            </a:prstGeom>
          </p:spPr>
        </p:pic>
        <p:sp>
          <p:nvSpPr>
            <p:cNvPr id="5" name="Rectangle 4">
              <a:extLst>
                <a:ext uri="{FF2B5EF4-FFF2-40B4-BE49-F238E27FC236}">
                  <a16:creationId xmlns:a16="http://schemas.microsoft.com/office/drawing/2014/main" id="{DE7BF896-D415-494B-87DD-36C554C3EAE9}"/>
                </a:ext>
              </a:extLst>
            </p:cNvPr>
            <p:cNvSpPr/>
            <p:nvPr/>
          </p:nvSpPr>
          <p:spPr>
            <a:xfrm>
              <a:off x="-2529104" y="3645255"/>
              <a:ext cx="1293541" cy="1209907"/>
            </a:xfrm>
            <a:prstGeom prst="rect">
              <a:avLst/>
            </a:prstGeom>
            <a:solidFill>
              <a:srgbClr val="B1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09E4B2D-B856-644F-AB05-3DC9D7171D87}"/>
                </a:ext>
              </a:extLst>
            </p:cNvPr>
            <p:cNvSpPr/>
            <p:nvPr/>
          </p:nvSpPr>
          <p:spPr>
            <a:xfrm>
              <a:off x="-2141656" y="2596799"/>
              <a:ext cx="1293541" cy="1209907"/>
            </a:xfrm>
            <a:prstGeom prst="rect">
              <a:avLst/>
            </a:prstGeom>
            <a:solidFill>
              <a:srgbClr val="B1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2505D2-D5F3-0B4A-A705-40685294E1FC}"/>
                </a:ext>
              </a:extLst>
            </p:cNvPr>
            <p:cNvSpPr/>
            <p:nvPr/>
          </p:nvSpPr>
          <p:spPr>
            <a:xfrm>
              <a:off x="-1414210" y="1573046"/>
              <a:ext cx="1293541" cy="1209907"/>
            </a:xfrm>
            <a:prstGeom prst="rect">
              <a:avLst/>
            </a:prstGeom>
            <a:solidFill>
              <a:srgbClr val="B1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CBD97A-75F7-1F48-BFC7-BE49F0BF9EAD}"/>
                </a:ext>
              </a:extLst>
            </p:cNvPr>
            <p:cNvSpPr/>
            <p:nvPr/>
          </p:nvSpPr>
          <p:spPr>
            <a:xfrm rot="2948971">
              <a:off x="-226625" y="907901"/>
              <a:ext cx="1293541" cy="1209907"/>
            </a:xfrm>
            <a:prstGeom prst="rect">
              <a:avLst/>
            </a:prstGeom>
            <a:solidFill>
              <a:srgbClr val="B1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64B9F1-FD0D-E54A-9DA8-7831B28EDD1C}"/>
                </a:ext>
              </a:extLst>
            </p:cNvPr>
            <p:cNvSpPr/>
            <p:nvPr/>
          </p:nvSpPr>
          <p:spPr>
            <a:xfrm rot="18733460">
              <a:off x="2774414" y="3757536"/>
              <a:ext cx="1293541" cy="1209907"/>
            </a:xfrm>
            <a:prstGeom prst="rect">
              <a:avLst/>
            </a:prstGeom>
            <a:solidFill>
              <a:srgbClr val="B1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9A1E4A1-E15C-634B-8AEE-155E6481D21B}"/>
                </a:ext>
              </a:extLst>
            </p:cNvPr>
            <p:cNvSpPr/>
            <p:nvPr/>
          </p:nvSpPr>
          <p:spPr>
            <a:xfrm rot="19716368">
              <a:off x="479717" y="1068354"/>
              <a:ext cx="1293541" cy="1209907"/>
            </a:xfrm>
            <a:prstGeom prst="rect">
              <a:avLst/>
            </a:prstGeom>
            <a:solidFill>
              <a:srgbClr val="B1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B57A797-8840-C143-8DAC-FD58E50922AA}"/>
                </a:ext>
              </a:extLst>
            </p:cNvPr>
            <p:cNvSpPr/>
            <p:nvPr/>
          </p:nvSpPr>
          <p:spPr>
            <a:xfrm rot="17931819">
              <a:off x="1898188" y="1634600"/>
              <a:ext cx="1293541" cy="1209907"/>
            </a:xfrm>
            <a:prstGeom prst="rect">
              <a:avLst/>
            </a:prstGeom>
            <a:solidFill>
              <a:srgbClr val="B1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E5D7B36-97F1-8040-8029-5DD29F3F9763}"/>
                </a:ext>
              </a:extLst>
            </p:cNvPr>
            <p:cNvSpPr/>
            <p:nvPr/>
          </p:nvSpPr>
          <p:spPr>
            <a:xfrm rot="17931819">
              <a:off x="2221573" y="2783176"/>
              <a:ext cx="1293541" cy="1209907"/>
            </a:xfrm>
            <a:prstGeom prst="rect">
              <a:avLst/>
            </a:prstGeom>
            <a:solidFill>
              <a:srgbClr val="B1DD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a:extLst>
              <a:ext uri="{FF2B5EF4-FFF2-40B4-BE49-F238E27FC236}">
                <a16:creationId xmlns:a16="http://schemas.microsoft.com/office/drawing/2014/main" id="{B4D33339-D502-AF4A-AAD5-F4826958B79B}"/>
              </a:ext>
            </a:extLst>
          </p:cNvPr>
          <p:cNvSpPr/>
          <p:nvPr/>
        </p:nvSpPr>
        <p:spPr>
          <a:xfrm>
            <a:off x="3015367" y="609869"/>
            <a:ext cx="5903152" cy="74756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Overview of Our Work</a:t>
            </a:r>
            <a:endParaRPr lang="en-US" sz="2800" b="1" i="1" dirty="0">
              <a:solidFill>
                <a:srgbClr val="FFC000"/>
              </a:solidFill>
              <a:latin typeface="Helvetica" charset="0"/>
              <a:ea typeface="Helvetica" charset="0"/>
              <a:cs typeface="Helvetica" charset="0"/>
            </a:endParaRPr>
          </a:p>
        </p:txBody>
      </p:sp>
      <p:pic>
        <p:nvPicPr>
          <p:cNvPr id="39" name="Picture 38" descr="Logo&#10;&#10;Description automatically generated">
            <a:extLst>
              <a:ext uri="{FF2B5EF4-FFF2-40B4-BE49-F238E27FC236}">
                <a16:creationId xmlns:a16="http://schemas.microsoft.com/office/drawing/2014/main" id="{348D78EF-7ED4-C841-8CCC-26FE9776EA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43012">
            <a:off x="905032" y="1378826"/>
            <a:ext cx="2049920" cy="1248074"/>
          </a:xfrm>
          <a:prstGeom prst="rect">
            <a:avLst/>
          </a:prstGeom>
        </p:spPr>
      </p:pic>
      <p:pic>
        <p:nvPicPr>
          <p:cNvPr id="41" name="Picture 6">
            <a:extLst>
              <a:ext uri="{FF2B5EF4-FFF2-40B4-BE49-F238E27FC236}">
                <a16:creationId xmlns:a16="http://schemas.microsoft.com/office/drawing/2014/main" id="{6976E0B4-3D78-4642-AFE7-A9664B9996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529604">
            <a:off x="2779310" y="1713067"/>
            <a:ext cx="735059" cy="73505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Icon&#10;&#10;Description automatically generated">
            <a:extLst>
              <a:ext uri="{FF2B5EF4-FFF2-40B4-BE49-F238E27FC236}">
                <a16:creationId xmlns:a16="http://schemas.microsoft.com/office/drawing/2014/main" id="{FA5D6A19-CEF0-4F45-B56D-9290D39DCC8B}"/>
              </a:ext>
            </a:extLst>
          </p:cNvPr>
          <p:cNvPicPr>
            <a:picLocks noChangeAspect="1"/>
          </p:cNvPicPr>
          <p:nvPr/>
        </p:nvPicPr>
        <p:blipFill rotWithShape="1">
          <a:blip r:embed="rId6">
            <a:extLst>
              <a:ext uri="{28A0092B-C50C-407E-A947-70E740481C1C}">
                <a14:useLocalDpi xmlns:a14="http://schemas.microsoft.com/office/drawing/2010/main" val="0"/>
              </a:ext>
            </a:extLst>
          </a:blip>
          <a:srcRect l="32457" r="35909" b="51450"/>
          <a:stretch/>
        </p:blipFill>
        <p:spPr>
          <a:xfrm>
            <a:off x="4186445" y="3925855"/>
            <a:ext cx="651087" cy="514077"/>
          </a:xfrm>
          <a:prstGeom prst="rect">
            <a:avLst/>
          </a:prstGeom>
        </p:spPr>
      </p:pic>
      <p:pic>
        <p:nvPicPr>
          <p:cNvPr id="44" name="Picture 26">
            <a:extLst>
              <a:ext uri="{FF2B5EF4-FFF2-40B4-BE49-F238E27FC236}">
                <a16:creationId xmlns:a16="http://schemas.microsoft.com/office/drawing/2014/main" id="{A1318101-8230-CB46-8F94-F8F91EAE1A3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foregroundMark x1="39520" y1="36535" x2="39520" y2="36535"/>
                        <a14:foregroundMark x1="30260" y1="44395" x2="30260" y2="44395"/>
                        <a14:foregroundMark x1="36960" y1="53349" x2="36960" y2="53349"/>
                        <a14:foregroundMark x1="60660" y1="20848" x2="60660" y2="20848"/>
                        <a14:backgroundMark x1="16800" y1="39542" x2="16800" y2="39542"/>
                        <a14:backgroundMark x1="21960" y1="35509" x2="21960" y2="35509"/>
                        <a14:backgroundMark x1="51720" y1="41046" x2="51720" y2="41046"/>
                        <a14:backgroundMark x1="50680" y1="37286" x2="50680" y2="37286"/>
                        <a14:backgroundMark x1="51000" y1="43609" x2="51000" y2="43609"/>
                        <a14:backgroundMark x1="54540" y1="43951" x2="54540" y2="43951"/>
                        <a14:backgroundMark x1="53240" y1="47300" x2="53240" y2="47300"/>
                        <a14:backgroundMark x1="56520" y1="35748" x2="56520" y2="35748"/>
                        <a14:backgroundMark x1="51920" y1="45625" x2="51920" y2="45625"/>
                      </a14:backgroundRemoval>
                    </a14:imgEffect>
                  </a14:imgLayer>
                </a14:imgProps>
              </a:ext>
              <a:ext uri="{28A0092B-C50C-407E-A947-70E740481C1C}">
                <a14:useLocalDpi xmlns:a14="http://schemas.microsoft.com/office/drawing/2010/main" val="0"/>
              </a:ext>
            </a:extLst>
          </a:blip>
          <a:srcRect/>
          <a:stretch>
            <a:fillRect/>
          </a:stretch>
        </p:blipFill>
        <p:spPr bwMode="auto">
          <a:xfrm>
            <a:off x="2993487" y="2637783"/>
            <a:ext cx="1471818" cy="86137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6BB9BC8D-FDFB-EA41-8D51-F40036EF8AF3}"/>
              </a:ext>
            </a:extLst>
          </p:cNvPr>
          <p:cNvPicPr>
            <a:picLocks noChangeAspect="1"/>
          </p:cNvPicPr>
          <p:nvPr/>
        </p:nvPicPr>
        <p:blipFill rotWithShape="1">
          <a:blip r:embed="rId9"/>
          <a:srcRect t="54902"/>
          <a:stretch/>
        </p:blipFill>
        <p:spPr>
          <a:xfrm rot="625376">
            <a:off x="-16717" y="4933214"/>
            <a:ext cx="1245114" cy="561521"/>
          </a:xfrm>
          <a:prstGeom prst="rect">
            <a:avLst/>
          </a:prstGeom>
        </p:spPr>
      </p:pic>
      <p:pic>
        <p:nvPicPr>
          <p:cNvPr id="50" name="Picture 16">
            <a:extLst>
              <a:ext uri="{FF2B5EF4-FFF2-40B4-BE49-F238E27FC236}">
                <a16:creationId xmlns:a16="http://schemas.microsoft.com/office/drawing/2014/main" id="{577A58E4-5C02-1441-B9AD-85296FF456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1441385">
            <a:off x="-1690" y="3956144"/>
            <a:ext cx="1235634" cy="45757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8">
            <a:extLst>
              <a:ext uri="{FF2B5EF4-FFF2-40B4-BE49-F238E27FC236}">
                <a16:creationId xmlns:a16="http://schemas.microsoft.com/office/drawing/2014/main" id="{58CF382D-4DDB-6444-9D9E-1722748CFAA2}"/>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9970" b="91843" l="6860" r="94070">
                        <a14:foregroundMark x1="27093" y1="92145" x2="27093" y2="92145"/>
                        <a14:foregroundMark x1="47558" y1="48943" x2="47558" y2="48943"/>
                        <a14:foregroundMark x1="60000" y1="42900" x2="60000" y2="42900"/>
                        <a14:foregroundMark x1="72674" y1="44713" x2="72674" y2="44713"/>
                        <a14:foregroundMark x1="85465" y1="47130" x2="85465" y2="47130"/>
                        <a14:foregroundMark x1="94070" y1="39879" x2="94070" y2="39879"/>
                        <a14:foregroundMark x1="14884" y1="57402" x2="14884" y2="57402"/>
                        <a14:foregroundMark x1="8605" y1="38973" x2="8605" y2="38973"/>
                        <a14:foregroundMark x1="6860" y1="54079" x2="6860" y2="54079"/>
                        <a14:foregroundMark x1="15233" y1="32931" x2="15233" y2="32931"/>
                        <a14:foregroundMark x1="22674" y1="35347" x2="22674" y2="35347"/>
                      </a14:backgroundRemoval>
                    </a14:imgEffect>
                  </a14:imgLayer>
                </a14:imgProps>
              </a:ext>
              <a:ext uri="{28A0092B-C50C-407E-A947-70E740481C1C}">
                <a14:useLocalDpi xmlns:a14="http://schemas.microsoft.com/office/drawing/2010/main" val="0"/>
              </a:ext>
            </a:extLst>
          </a:blip>
          <a:srcRect/>
          <a:stretch>
            <a:fillRect/>
          </a:stretch>
        </p:blipFill>
        <p:spPr bwMode="auto">
          <a:xfrm rot="1056543">
            <a:off x="3982430" y="4697102"/>
            <a:ext cx="1314692" cy="50601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28DC8C9D-1655-A44E-857C-FA6121FC6F3B}"/>
              </a:ext>
            </a:extLst>
          </p:cNvPr>
          <p:cNvPicPr>
            <a:picLocks noChangeAspect="1"/>
          </p:cNvPicPr>
          <p:nvPr/>
        </p:nvPicPr>
        <p:blipFill>
          <a:blip r:embed="rId13"/>
          <a:stretch>
            <a:fillRect/>
          </a:stretch>
        </p:blipFill>
        <p:spPr>
          <a:xfrm rot="1029587">
            <a:off x="567394" y="2444000"/>
            <a:ext cx="947847" cy="671394"/>
          </a:xfrm>
          <a:prstGeom prst="rect">
            <a:avLst/>
          </a:prstGeom>
        </p:spPr>
      </p:pic>
      <p:sp>
        <p:nvSpPr>
          <p:cNvPr id="30" name="Rectangle 29">
            <a:extLst>
              <a:ext uri="{FF2B5EF4-FFF2-40B4-BE49-F238E27FC236}">
                <a16:creationId xmlns:a16="http://schemas.microsoft.com/office/drawing/2014/main" id="{95F93EC4-3BF1-CC4A-B52B-6DC5A08EC0E2}"/>
              </a:ext>
            </a:extLst>
          </p:cNvPr>
          <p:cNvSpPr/>
          <p:nvPr/>
        </p:nvSpPr>
        <p:spPr>
          <a:xfrm>
            <a:off x="3877363" y="2333771"/>
            <a:ext cx="5022481" cy="70788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Structural Model of Decisions</a:t>
            </a:r>
          </a:p>
        </p:txBody>
      </p:sp>
      <p:sp>
        <p:nvSpPr>
          <p:cNvPr id="31" name="Rectangle 30">
            <a:extLst>
              <a:ext uri="{FF2B5EF4-FFF2-40B4-BE49-F238E27FC236}">
                <a16:creationId xmlns:a16="http://schemas.microsoft.com/office/drawing/2014/main" id="{E44349A8-500A-3943-ADFE-BFEF07FCFA84}"/>
              </a:ext>
            </a:extLst>
          </p:cNvPr>
          <p:cNvSpPr/>
          <p:nvPr/>
        </p:nvSpPr>
        <p:spPr>
          <a:xfrm>
            <a:off x="3690379" y="3230199"/>
            <a:ext cx="5209465" cy="70788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Work Options -&gt; Multihoming</a:t>
            </a:r>
          </a:p>
        </p:txBody>
      </p:sp>
      <p:sp>
        <p:nvSpPr>
          <p:cNvPr id="34" name="Rectangle 33">
            <a:extLst>
              <a:ext uri="{FF2B5EF4-FFF2-40B4-BE49-F238E27FC236}">
                <a16:creationId xmlns:a16="http://schemas.microsoft.com/office/drawing/2014/main" id="{34F9951A-E120-DD4E-8B0F-6F388D7B3DC8}"/>
              </a:ext>
            </a:extLst>
          </p:cNvPr>
          <p:cNvSpPr/>
          <p:nvPr/>
        </p:nvSpPr>
        <p:spPr>
          <a:xfrm>
            <a:off x="5220351" y="4126627"/>
            <a:ext cx="3679494" cy="70788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ML-based Estimation</a:t>
            </a:r>
          </a:p>
        </p:txBody>
      </p:sp>
      <p:sp>
        <p:nvSpPr>
          <p:cNvPr id="37" name="Rectangle 36">
            <a:extLst>
              <a:ext uri="{FF2B5EF4-FFF2-40B4-BE49-F238E27FC236}">
                <a16:creationId xmlns:a16="http://schemas.microsoft.com/office/drawing/2014/main" id="{0320612C-6B13-054F-B12E-7C2F36DD72CD}"/>
              </a:ext>
            </a:extLst>
          </p:cNvPr>
          <p:cNvSpPr/>
          <p:nvPr/>
        </p:nvSpPr>
        <p:spPr>
          <a:xfrm>
            <a:off x="6201330" y="4998427"/>
            <a:ext cx="2656454" cy="70788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Counterfactuals</a:t>
            </a:r>
          </a:p>
        </p:txBody>
      </p:sp>
    </p:spTree>
    <p:extLst>
      <p:ext uri="{BB962C8B-B14F-4D97-AF65-F5344CB8AC3E}">
        <p14:creationId xmlns:p14="http://schemas.microsoft.com/office/powerpoint/2010/main" val="41981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E700EC73-4C1F-BC46-B248-AAFBBCE3B8DC}"/>
              </a:ext>
            </a:extLst>
          </p:cNvPr>
          <p:cNvSpPr/>
          <p:nvPr/>
        </p:nvSpPr>
        <p:spPr>
          <a:xfrm>
            <a:off x="5034849" y="5053044"/>
            <a:ext cx="3063128" cy="124017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50E569B-FCB5-0344-9C16-2A12DA7B9C63}"/>
              </a:ext>
            </a:extLst>
          </p:cNvPr>
          <p:cNvSpPr/>
          <p:nvPr/>
        </p:nvSpPr>
        <p:spPr>
          <a:xfrm>
            <a:off x="1163493" y="5053044"/>
            <a:ext cx="3063128" cy="124017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69EA188-3A51-934D-AE59-90FEEFF54786}"/>
              </a:ext>
            </a:extLst>
          </p:cNvPr>
          <p:cNvPicPr>
            <a:picLocks noChangeAspect="1"/>
          </p:cNvPicPr>
          <p:nvPr/>
        </p:nvPicPr>
        <p:blipFill rotWithShape="1">
          <a:blip r:embed="rId3"/>
          <a:srcRect l="82149" t="-1" b="47461"/>
          <a:stretch/>
        </p:blipFill>
        <p:spPr>
          <a:xfrm>
            <a:off x="7214877" y="3504339"/>
            <a:ext cx="727252" cy="1065950"/>
          </a:xfrm>
          <a:prstGeom prst="rect">
            <a:avLst/>
          </a:prstGeom>
        </p:spPr>
      </p:pic>
      <p:pic>
        <p:nvPicPr>
          <p:cNvPr id="4" name="Picture 3">
            <a:extLst>
              <a:ext uri="{FF2B5EF4-FFF2-40B4-BE49-F238E27FC236}">
                <a16:creationId xmlns:a16="http://schemas.microsoft.com/office/drawing/2014/main" id="{EA85A191-B46B-A04B-9020-E01DF42930FB}"/>
              </a:ext>
            </a:extLst>
          </p:cNvPr>
          <p:cNvPicPr>
            <a:picLocks noChangeAspect="1"/>
          </p:cNvPicPr>
          <p:nvPr/>
        </p:nvPicPr>
        <p:blipFill rotWithShape="1">
          <a:blip r:embed="rId4"/>
          <a:srcRect l="5771" t="38318" r="37300" b="27299"/>
          <a:stretch/>
        </p:blipFill>
        <p:spPr>
          <a:xfrm>
            <a:off x="1106544" y="3641068"/>
            <a:ext cx="2235650" cy="829659"/>
          </a:xfrm>
          <a:prstGeom prst="rect">
            <a:avLst/>
          </a:prstGeom>
        </p:spPr>
      </p:pic>
      <p:sp>
        <p:nvSpPr>
          <p:cNvPr id="18" name="Rectangle 17">
            <a:extLst>
              <a:ext uri="{FF2B5EF4-FFF2-40B4-BE49-F238E27FC236}">
                <a16:creationId xmlns:a16="http://schemas.microsoft.com/office/drawing/2014/main" id="{B876EBC9-50F9-294D-87AD-0EDE1F287410}"/>
              </a:ext>
            </a:extLst>
          </p:cNvPr>
          <p:cNvSpPr/>
          <p:nvPr/>
        </p:nvSpPr>
        <p:spPr>
          <a:xfrm>
            <a:off x="1735333" y="4500798"/>
            <a:ext cx="2460297" cy="292388"/>
          </a:xfrm>
          <a:prstGeom prst="rect">
            <a:avLst/>
          </a:prstGeom>
        </p:spPr>
        <p:txBody>
          <a:bodyPr wrap="square">
            <a:spAutoFit/>
          </a:bodyPr>
          <a:lstStyle/>
          <a:p>
            <a:pPr lvl="0"/>
            <a:r>
              <a:rPr lang="en-US" sz="13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Cons. Bonus</a:t>
            </a:r>
          </a:p>
        </p:txBody>
      </p:sp>
      <p:pic>
        <p:nvPicPr>
          <p:cNvPr id="10" name="Picture 9">
            <a:extLst>
              <a:ext uri="{FF2B5EF4-FFF2-40B4-BE49-F238E27FC236}">
                <a16:creationId xmlns:a16="http://schemas.microsoft.com/office/drawing/2014/main" id="{4AE9B6DC-B00D-E94A-9D62-3FCC6CBAAB90}"/>
              </a:ext>
            </a:extLst>
          </p:cNvPr>
          <p:cNvPicPr>
            <a:picLocks noChangeAspect="1"/>
          </p:cNvPicPr>
          <p:nvPr/>
        </p:nvPicPr>
        <p:blipFill rotWithShape="1">
          <a:blip r:embed="rId3"/>
          <a:srcRect l="7243" r="37216" b="47462"/>
          <a:stretch/>
        </p:blipFill>
        <p:spPr>
          <a:xfrm>
            <a:off x="4937526" y="3504339"/>
            <a:ext cx="2262707" cy="1065950"/>
          </a:xfrm>
          <a:prstGeom prst="rect">
            <a:avLst/>
          </a:prstGeom>
        </p:spPr>
      </p:pic>
      <p:sp>
        <p:nvSpPr>
          <p:cNvPr id="20" name="Rectangle 19">
            <a:extLst>
              <a:ext uri="{FF2B5EF4-FFF2-40B4-BE49-F238E27FC236}">
                <a16:creationId xmlns:a16="http://schemas.microsoft.com/office/drawing/2014/main" id="{9DDA7D75-684B-3D42-87F9-721DA527324E}"/>
              </a:ext>
            </a:extLst>
          </p:cNvPr>
          <p:cNvSpPr/>
          <p:nvPr/>
        </p:nvSpPr>
        <p:spPr>
          <a:xfrm>
            <a:off x="1728348" y="3289856"/>
            <a:ext cx="2724112" cy="369332"/>
          </a:xfrm>
          <a:prstGeom prst="rect">
            <a:avLst/>
          </a:prstGeom>
        </p:spPr>
        <p:txBody>
          <a:bodyPr wrap="square">
            <a:spAutoFit/>
          </a:bodyPr>
          <a:lstStyle/>
          <a:p>
            <a:pPr lvl="0"/>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Daily Work Duration</a:t>
            </a:r>
          </a:p>
        </p:txBody>
      </p:sp>
      <p:sp>
        <p:nvSpPr>
          <p:cNvPr id="21" name="Rectangle 20">
            <a:extLst>
              <a:ext uri="{FF2B5EF4-FFF2-40B4-BE49-F238E27FC236}">
                <a16:creationId xmlns:a16="http://schemas.microsoft.com/office/drawing/2014/main" id="{6AEB831D-1D20-084D-AF16-0FDB86455DA3}"/>
              </a:ext>
            </a:extLst>
          </p:cNvPr>
          <p:cNvSpPr/>
          <p:nvPr/>
        </p:nvSpPr>
        <p:spPr>
          <a:xfrm>
            <a:off x="5203373" y="3367638"/>
            <a:ext cx="2724112" cy="369332"/>
          </a:xfrm>
          <a:prstGeom prst="rect">
            <a:avLst/>
          </a:prstGeom>
        </p:spPr>
        <p:txBody>
          <a:bodyPr wrap="square">
            <a:spAutoFit/>
          </a:bodyPr>
          <a:lstStyle/>
          <a:p>
            <a:pPr lvl="0"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P(Multihoming)</a:t>
            </a:r>
          </a:p>
        </p:txBody>
      </p:sp>
      <p:pic>
        <p:nvPicPr>
          <p:cNvPr id="14" name="Picture 13">
            <a:extLst>
              <a:ext uri="{FF2B5EF4-FFF2-40B4-BE49-F238E27FC236}">
                <a16:creationId xmlns:a16="http://schemas.microsoft.com/office/drawing/2014/main" id="{AD778882-8989-7847-91D1-63B2F18C291B}"/>
              </a:ext>
            </a:extLst>
          </p:cNvPr>
          <p:cNvPicPr>
            <a:picLocks noChangeAspect="1"/>
          </p:cNvPicPr>
          <p:nvPr/>
        </p:nvPicPr>
        <p:blipFill rotWithShape="1">
          <a:blip r:embed="rId4"/>
          <a:srcRect l="77533" t="38319" b="27019"/>
          <a:stretch/>
        </p:blipFill>
        <p:spPr>
          <a:xfrm>
            <a:off x="3321129" y="3641067"/>
            <a:ext cx="882316" cy="836392"/>
          </a:xfrm>
          <a:prstGeom prst="rect">
            <a:avLst/>
          </a:prstGeom>
        </p:spPr>
      </p:pic>
      <p:cxnSp>
        <p:nvCxnSpPr>
          <p:cNvPr id="11" name="Straight Connector 10">
            <a:extLst>
              <a:ext uri="{FF2B5EF4-FFF2-40B4-BE49-F238E27FC236}">
                <a16:creationId xmlns:a16="http://schemas.microsoft.com/office/drawing/2014/main" id="{F2593E0D-1907-EE4D-8793-BADBAEF7F2BA}"/>
              </a:ext>
            </a:extLst>
          </p:cNvPr>
          <p:cNvCxnSpPr>
            <a:cxnSpLocks/>
          </p:cNvCxnSpPr>
          <p:nvPr/>
        </p:nvCxnSpPr>
        <p:spPr>
          <a:xfrm>
            <a:off x="1495761" y="4301049"/>
            <a:ext cx="2622287"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00510A8-815D-2A44-9504-0BC66E342FC6}"/>
              </a:ext>
            </a:extLst>
          </p:cNvPr>
          <p:cNvCxnSpPr>
            <a:cxnSpLocks/>
          </p:cNvCxnSpPr>
          <p:nvPr/>
        </p:nvCxnSpPr>
        <p:spPr>
          <a:xfrm>
            <a:off x="1480263" y="3634337"/>
            <a:ext cx="2622287"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76AC3C-7063-3B40-863A-EBC5C8AE9C60}"/>
              </a:ext>
            </a:extLst>
          </p:cNvPr>
          <p:cNvCxnSpPr>
            <a:cxnSpLocks/>
          </p:cNvCxnSpPr>
          <p:nvPr/>
        </p:nvCxnSpPr>
        <p:spPr>
          <a:xfrm>
            <a:off x="5279947" y="4097748"/>
            <a:ext cx="2492658"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400CEBC-461A-874B-A550-B048C6171B52}"/>
              </a:ext>
            </a:extLst>
          </p:cNvPr>
          <p:cNvCxnSpPr>
            <a:cxnSpLocks/>
          </p:cNvCxnSpPr>
          <p:nvPr/>
        </p:nvCxnSpPr>
        <p:spPr>
          <a:xfrm>
            <a:off x="5269460" y="4570288"/>
            <a:ext cx="2518775"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9339574-810C-0941-85FF-D43E3C162452}"/>
              </a:ext>
            </a:extLst>
          </p:cNvPr>
          <p:cNvSpPr/>
          <p:nvPr/>
        </p:nvSpPr>
        <p:spPr>
          <a:xfrm>
            <a:off x="4937526" y="4395178"/>
            <a:ext cx="238415" cy="260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6162FBFF-4FD0-9A4D-BCCE-05E2784050A3}"/>
              </a:ext>
            </a:extLst>
          </p:cNvPr>
          <p:cNvCxnSpPr>
            <a:cxnSpLocks/>
          </p:cNvCxnSpPr>
          <p:nvPr/>
        </p:nvCxnSpPr>
        <p:spPr>
          <a:xfrm>
            <a:off x="1480263" y="4470583"/>
            <a:ext cx="2622287"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3D7B240-CA61-A042-BAF7-34BA84492D16}"/>
              </a:ext>
            </a:extLst>
          </p:cNvPr>
          <p:cNvSpPr/>
          <p:nvPr/>
        </p:nvSpPr>
        <p:spPr>
          <a:xfrm>
            <a:off x="5516141" y="4594927"/>
            <a:ext cx="2460297" cy="292388"/>
          </a:xfrm>
          <a:prstGeom prst="rect">
            <a:avLst/>
          </a:prstGeom>
        </p:spPr>
        <p:txBody>
          <a:bodyPr wrap="square">
            <a:spAutoFit/>
          </a:bodyPr>
          <a:lstStyle/>
          <a:p>
            <a:pPr lvl="0"/>
            <a:r>
              <a:rPr lang="en-US" sz="13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Cons. Bonus</a:t>
            </a:r>
          </a:p>
        </p:txBody>
      </p:sp>
      <p:sp>
        <p:nvSpPr>
          <p:cNvPr id="38" name="Rectangle 37">
            <a:extLst>
              <a:ext uri="{FF2B5EF4-FFF2-40B4-BE49-F238E27FC236}">
                <a16:creationId xmlns:a16="http://schemas.microsoft.com/office/drawing/2014/main" id="{100812FC-6FCA-9A40-AE00-302287F69BB7}"/>
              </a:ext>
            </a:extLst>
          </p:cNvPr>
          <p:cNvSpPr/>
          <p:nvPr/>
        </p:nvSpPr>
        <p:spPr>
          <a:xfrm>
            <a:off x="5688419" y="5177164"/>
            <a:ext cx="1684368" cy="4669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Low Demand</a:t>
            </a:r>
          </a:p>
        </p:txBody>
      </p:sp>
      <p:sp>
        <p:nvSpPr>
          <p:cNvPr id="39" name="Rectangle 38">
            <a:extLst>
              <a:ext uri="{FF2B5EF4-FFF2-40B4-BE49-F238E27FC236}">
                <a16:creationId xmlns:a16="http://schemas.microsoft.com/office/drawing/2014/main" id="{084218C4-83E3-AA4B-A524-8B1E17AF885C}"/>
              </a:ext>
            </a:extLst>
          </p:cNvPr>
          <p:cNvSpPr/>
          <p:nvPr/>
        </p:nvSpPr>
        <p:spPr>
          <a:xfrm>
            <a:off x="1804978" y="5154782"/>
            <a:ext cx="1684368" cy="4669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Peak Hours</a:t>
            </a:r>
          </a:p>
        </p:txBody>
      </p:sp>
      <p:sp>
        <p:nvSpPr>
          <p:cNvPr id="40" name="Rectangle 39">
            <a:extLst>
              <a:ext uri="{FF2B5EF4-FFF2-40B4-BE49-F238E27FC236}">
                <a16:creationId xmlns:a16="http://schemas.microsoft.com/office/drawing/2014/main" id="{C7A2750B-CAF5-6F49-8E17-229CF9455125}"/>
              </a:ext>
            </a:extLst>
          </p:cNvPr>
          <p:cNvSpPr/>
          <p:nvPr/>
        </p:nvSpPr>
        <p:spPr>
          <a:xfrm>
            <a:off x="5582887" y="5748167"/>
            <a:ext cx="1852805"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Time Delay</a:t>
            </a:r>
          </a:p>
        </p:txBody>
      </p:sp>
      <p:sp>
        <p:nvSpPr>
          <p:cNvPr id="41" name="Rectangle 40">
            <a:extLst>
              <a:ext uri="{FF2B5EF4-FFF2-40B4-BE49-F238E27FC236}">
                <a16:creationId xmlns:a16="http://schemas.microsoft.com/office/drawing/2014/main" id="{31897131-89BE-AC4C-8C74-9B8AEA076DAD}"/>
              </a:ext>
            </a:extLst>
          </p:cNvPr>
          <p:cNvSpPr/>
          <p:nvPr/>
        </p:nvSpPr>
        <p:spPr>
          <a:xfrm>
            <a:off x="841865" y="5746093"/>
            <a:ext cx="3610595" cy="51365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MU Sans Serif Medium" panose="02000603000000000000" pitchFamily="2" charset="0"/>
                <a:ea typeface="CMU Sans Serif Medium" panose="02000603000000000000" pitchFamily="2" charset="0"/>
                <a:cs typeface="CMU Sans Serif Medium" panose="02000603000000000000" pitchFamily="2" charset="0"/>
              </a:rPr>
              <a:t>Consecutive Work Bonus</a:t>
            </a:r>
          </a:p>
        </p:txBody>
      </p:sp>
      <p:pic>
        <p:nvPicPr>
          <p:cNvPr id="35" name="Picture 34">
            <a:extLst>
              <a:ext uri="{FF2B5EF4-FFF2-40B4-BE49-F238E27FC236}">
                <a16:creationId xmlns:a16="http://schemas.microsoft.com/office/drawing/2014/main" id="{DEBED685-45C5-8547-9464-A1DA66374865}"/>
              </a:ext>
            </a:extLst>
          </p:cNvPr>
          <p:cNvPicPr>
            <a:picLocks noChangeAspect="1"/>
          </p:cNvPicPr>
          <p:nvPr/>
        </p:nvPicPr>
        <p:blipFill rotWithShape="1">
          <a:blip r:embed="rId5"/>
          <a:srcRect l="6177" t="1" r="44095" b="46785"/>
          <a:stretch/>
        </p:blipFill>
        <p:spPr>
          <a:xfrm>
            <a:off x="1202718" y="1746968"/>
            <a:ext cx="1948925" cy="1017564"/>
          </a:xfrm>
          <a:prstGeom prst="rect">
            <a:avLst/>
          </a:prstGeom>
        </p:spPr>
      </p:pic>
      <p:pic>
        <p:nvPicPr>
          <p:cNvPr id="36" name="Picture 35">
            <a:extLst>
              <a:ext uri="{FF2B5EF4-FFF2-40B4-BE49-F238E27FC236}">
                <a16:creationId xmlns:a16="http://schemas.microsoft.com/office/drawing/2014/main" id="{8D1F8570-8817-594D-9F53-BB8AA03B7A8D}"/>
              </a:ext>
            </a:extLst>
          </p:cNvPr>
          <p:cNvPicPr>
            <a:picLocks noChangeAspect="1"/>
          </p:cNvPicPr>
          <p:nvPr/>
        </p:nvPicPr>
        <p:blipFill rotWithShape="1">
          <a:blip r:embed="rId6"/>
          <a:srcRect l="6619" t="44696" r="42786" b="1"/>
          <a:stretch/>
        </p:blipFill>
        <p:spPr>
          <a:xfrm>
            <a:off x="4933697" y="1873598"/>
            <a:ext cx="1982914" cy="1037922"/>
          </a:xfrm>
          <a:prstGeom prst="rect">
            <a:avLst/>
          </a:prstGeom>
        </p:spPr>
      </p:pic>
      <p:pic>
        <p:nvPicPr>
          <p:cNvPr id="37" name="Picture 36">
            <a:extLst>
              <a:ext uri="{FF2B5EF4-FFF2-40B4-BE49-F238E27FC236}">
                <a16:creationId xmlns:a16="http://schemas.microsoft.com/office/drawing/2014/main" id="{BD03BE4E-E509-794D-9472-32B9A265468B}"/>
              </a:ext>
            </a:extLst>
          </p:cNvPr>
          <p:cNvPicPr>
            <a:picLocks noChangeAspect="1"/>
          </p:cNvPicPr>
          <p:nvPr/>
        </p:nvPicPr>
        <p:blipFill rotWithShape="1">
          <a:blip r:embed="rId6"/>
          <a:srcRect l="74779" t="44696" r="1103" b="1"/>
          <a:stretch/>
        </p:blipFill>
        <p:spPr>
          <a:xfrm>
            <a:off x="6916611" y="1873598"/>
            <a:ext cx="945223" cy="1037922"/>
          </a:xfrm>
          <a:prstGeom prst="rect">
            <a:avLst/>
          </a:prstGeom>
        </p:spPr>
      </p:pic>
      <p:cxnSp>
        <p:nvCxnSpPr>
          <p:cNvPr id="42" name="Straight Connector 41">
            <a:extLst>
              <a:ext uri="{FF2B5EF4-FFF2-40B4-BE49-F238E27FC236}">
                <a16:creationId xmlns:a16="http://schemas.microsoft.com/office/drawing/2014/main" id="{B87054AD-B79A-2241-8297-F7BCB471ADA7}"/>
              </a:ext>
            </a:extLst>
          </p:cNvPr>
          <p:cNvCxnSpPr>
            <a:cxnSpLocks/>
          </p:cNvCxnSpPr>
          <p:nvPr/>
        </p:nvCxnSpPr>
        <p:spPr>
          <a:xfrm>
            <a:off x="5295782" y="2535108"/>
            <a:ext cx="2511451"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7989793B-E93F-8848-A69B-8ACDDCD055E2}"/>
              </a:ext>
            </a:extLst>
          </p:cNvPr>
          <p:cNvPicPr>
            <a:picLocks noChangeAspect="1"/>
          </p:cNvPicPr>
          <p:nvPr/>
        </p:nvPicPr>
        <p:blipFill rotWithShape="1">
          <a:blip r:embed="rId5"/>
          <a:srcRect l="76137" t="-1" r="1627" b="45342"/>
          <a:stretch/>
        </p:blipFill>
        <p:spPr>
          <a:xfrm>
            <a:off x="3151643" y="1746968"/>
            <a:ext cx="871459" cy="1045194"/>
          </a:xfrm>
          <a:prstGeom prst="rect">
            <a:avLst/>
          </a:prstGeom>
        </p:spPr>
      </p:pic>
      <p:cxnSp>
        <p:nvCxnSpPr>
          <p:cNvPr id="45" name="Straight Connector 44">
            <a:extLst>
              <a:ext uri="{FF2B5EF4-FFF2-40B4-BE49-F238E27FC236}">
                <a16:creationId xmlns:a16="http://schemas.microsoft.com/office/drawing/2014/main" id="{AA113B9B-53B3-E045-95B7-57548C740B0D}"/>
              </a:ext>
            </a:extLst>
          </p:cNvPr>
          <p:cNvCxnSpPr>
            <a:cxnSpLocks/>
          </p:cNvCxnSpPr>
          <p:nvPr/>
        </p:nvCxnSpPr>
        <p:spPr>
          <a:xfrm>
            <a:off x="1588972" y="2199033"/>
            <a:ext cx="2393905"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C08931C-3EB9-6242-B00B-7441D09923B0}"/>
              </a:ext>
            </a:extLst>
          </p:cNvPr>
          <p:cNvCxnSpPr>
            <a:cxnSpLocks/>
          </p:cNvCxnSpPr>
          <p:nvPr/>
        </p:nvCxnSpPr>
        <p:spPr>
          <a:xfrm>
            <a:off x="1555107" y="2797292"/>
            <a:ext cx="242777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96BFD2F-7AF6-1E4A-85A4-0D486FC1065F}"/>
              </a:ext>
            </a:extLst>
          </p:cNvPr>
          <p:cNvCxnSpPr>
            <a:cxnSpLocks/>
          </p:cNvCxnSpPr>
          <p:nvPr/>
        </p:nvCxnSpPr>
        <p:spPr>
          <a:xfrm>
            <a:off x="5266612" y="1877858"/>
            <a:ext cx="2540621"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1D4BDA8-1606-1D4A-9299-D7A77F0C4EAC}"/>
              </a:ext>
            </a:extLst>
          </p:cNvPr>
          <p:cNvSpPr/>
          <p:nvPr/>
        </p:nvSpPr>
        <p:spPr>
          <a:xfrm>
            <a:off x="1894464" y="1535560"/>
            <a:ext cx="2043234" cy="369332"/>
          </a:xfrm>
          <a:prstGeom prst="rect">
            <a:avLst/>
          </a:prstGeom>
        </p:spPr>
        <p:txBody>
          <a:bodyPr wrap="square">
            <a:spAutoFit/>
          </a:bodyPr>
          <a:lstStyle/>
          <a:p>
            <a:pPr lvl="0"/>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Daily Utilization</a:t>
            </a:r>
          </a:p>
        </p:txBody>
      </p:sp>
      <p:sp>
        <p:nvSpPr>
          <p:cNvPr id="49" name="Rectangle 48">
            <a:extLst>
              <a:ext uri="{FF2B5EF4-FFF2-40B4-BE49-F238E27FC236}">
                <a16:creationId xmlns:a16="http://schemas.microsoft.com/office/drawing/2014/main" id="{F826A20D-94A2-3D41-83A7-91B30229788B}"/>
              </a:ext>
            </a:extLst>
          </p:cNvPr>
          <p:cNvSpPr/>
          <p:nvPr/>
        </p:nvSpPr>
        <p:spPr>
          <a:xfrm>
            <a:off x="5137722" y="1523203"/>
            <a:ext cx="2724112" cy="369332"/>
          </a:xfrm>
          <a:prstGeom prst="rect">
            <a:avLst/>
          </a:prstGeom>
        </p:spPr>
        <p:txBody>
          <a:bodyPr wrap="square">
            <a:spAutoFit/>
          </a:bodyPr>
          <a:lstStyle/>
          <a:p>
            <a:pPr lvl="0"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Daily Earnings</a:t>
            </a:r>
          </a:p>
        </p:txBody>
      </p:sp>
      <p:sp>
        <p:nvSpPr>
          <p:cNvPr id="50" name="Rectangle 49">
            <a:extLst>
              <a:ext uri="{FF2B5EF4-FFF2-40B4-BE49-F238E27FC236}">
                <a16:creationId xmlns:a16="http://schemas.microsoft.com/office/drawing/2014/main" id="{4F438286-1F5C-C947-8D92-C11B961C3477}"/>
              </a:ext>
            </a:extLst>
          </p:cNvPr>
          <p:cNvSpPr/>
          <p:nvPr/>
        </p:nvSpPr>
        <p:spPr>
          <a:xfrm>
            <a:off x="5516141" y="2876689"/>
            <a:ext cx="2460297" cy="292388"/>
          </a:xfrm>
          <a:prstGeom prst="rect">
            <a:avLst/>
          </a:prstGeom>
        </p:spPr>
        <p:txBody>
          <a:bodyPr wrap="square">
            <a:spAutoFit/>
          </a:bodyPr>
          <a:lstStyle/>
          <a:p>
            <a:pPr lvl="0"/>
            <a:r>
              <a:rPr lang="en-US" sz="13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Cons. Bonus</a:t>
            </a:r>
          </a:p>
        </p:txBody>
      </p:sp>
      <p:sp>
        <p:nvSpPr>
          <p:cNvPr id="51" name="Rectangle 50">
            <a:extLst>
              <a:ext uri="{FF2B5EF4-FFF2-40B4-BE49-F238E27FC236}">
                <a16:creationId xmlns:a16="http://schemas.microsoft.com/office/drawing/2014/main" id="{30397AA9-A6BA-D54E-9601-109C14003756}"/>
              </a:ext>
            </a:extLst>
          </p:cNvPr>
          <p:cNvSpPr/>
          <p:nvPr/>
        </p:nvSpPr>
        <p:spPr>
          <a:xfrm>
            <a:off x="1759687" y="2876689"/>
            <a:ext cx="2460297" cy="292388"/>
          </a:xfrm>
          <a:prstGeom prst="rect">
            <a:avLst/>
          </a:prstGeom>
        </p:spPr>
        <p:txBody>
          <a:bodyPr wrap="square">
            <a:spAutoFit/>
          </a:bodyPr>
          <a:lstStyle/>
          <a:p>
            <a:pPr lvl="0"/>
            <a:r>
              <a:rPr lang="en-US" sz="1300" dirty="0">
                <a:latin typeface="CMU Sans Serif Medium" panose="02000603000000000000" pitchFamily="2" charset="0"/>
                <a:ea typeface="CMU Sans Serif Medium" panose="02000603000000000000" pitchFamily="2" charset="0"/>
                <a:cs typeface="CMU Sans Serif Medium" panose="02000603000000000000" pitchFamily="2" charset="0"/>
              </a:rPr>
              <a:t>Base	     Delay     Cons. Bonus</a:t>
            </a:r>
          </a:p>
        </p:txBody>
      </p:sp>
      <p:sp>
        <p:nvSpPr>
          <p:cNvPr id="54" name="Rectangle 53">
            <a:extLst>
              <a:ext uri="{FF2B5EF4-FFF2-40B4-BE49-F238E27FC236}">
                <a16:creationId xmlns:a16="http://schemas.microsoft.com/office/drawing/2014/main" id="{91FF44AD-6289-0C02-E816-D50388E96B0F}"/>
              </a:ext>
            </a:extLst>
          </p:cNvPr>
          <p:cNvSpPr/>
          <p:nvPr/>
        </p:nvSpPr>
        <p:spPr>
          <a:xfrm>
            <a:off x="446746" y="609978"/>
            <a:ext cx="4125254"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Firm’s Policies</a:t>
            </a:r>
            <a:endParaRPr lang="en-US" sz="2800" b="1" dirty="0">
              <a:solidFill>
                <a:srgbClr val="FFC000"/>
              </a:solidFill>
              <a:latin typeface="Helvetica" charset="0"/>
              <a:ea typeface="Helvetica" charset="0"/>
              <a:cs typeface="Helvetica" charset="0"/>
            </a:endParaRPr>
          </a:p>
        </p:txBody>
      </p:sp>
      <p:sp>
        <p:nvSpPr>
          <p:cNvPr id="55" name="Oval 54">
            <a:extLst>
              <a:ext uri="{FF2B5EF4-FFF2-40B4-BE49-F238E27FC236}">
                <a16:creationId xmlns:a16="http://schemas.microsoft.com/office/drawing/2014/main" id="{DF86A89E-5E07-06EA-B552-2EFB42ABD50B}"/>
              </a:ext>
            </a:extLst>
          </p:cNvPr>
          <p:cNvSpPr/>
          <p:nvPr/>
        </p:nvSpPr>
        <p:spPr>
          <a:xfrm>
            <a:off x="8618740" y="444474"/>
            <a:ext cx="331008" cy="331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MU Sans Serif Medium" panose="02000603000000000000" pitchFamily="2" charset="0"/>
                <a:ea typeface="CMU Sans Serif Medium" panose="02000603000000000000" pitchFamily="2" charset="0"/>
                <a:cs typeface="CMU Sans Serif Medium" panose="02000603000000000000" pitchFamily="2" charset="0"/>
              </a:rPr>
              <a:t>2</a:t>
            </a:r>
          </a:p>
        </p:txBody>
      </p:sp>
      <p:sp>
        <p:nvSpPr>
          <p:cNvPr id="56" name="Rectangle 55">
            <a:extLst>
              <a:ext uri="{FF2B5EF4-FFF2-40B4-BE49-F238E27FC236}">
                <a16:creationId xmlns:a16="http://schemas.microsoft.com/office/drawing/2014/main" id="{27105FFA-295B-D53A-FA02-A0392F445AF2}"/>
              </a:ext>
            </a:extLst>
          </p:cNvPr>
          <p:cNvSpPr/>
          <p:nvPr/>
        </p:nvSpPr>
        <p:spPr>
          <a:xfrm>
            <a:off x="4730506" y="690817"/>
            <a:ext cx="4122667" cy="584775"/>
          </a:xfrm>
          <a:prstGeom prst="rect">
            <a:avLst/>
          </a:prstGeom>
        </p:spPr>
        <p:txBody>
          <a:bodyPr wrap="none">
            <a:spAutoFit/>
          </a:bodyPr>
          <a:lstStyle/>
          <a:p>
            <a:pPr lvl="0"/>
            <a:r>
              <a:rPr lang="en-US" sz="3200" dirty="0">
                <a:latin typeface="Helvetica" charset="0"/>
                <a:ea typeface="Helvetica" charset="0"/>
                <a:cs typeface="Helvetica" charset="0"/>
              </a:rPr>
              <a:t>Managing Short-Term</a:t>
            </a:r>
            <a:endParaRPr lang="en-US" sz="2000" i="1" dirty="0">
              <a:latin typeface="Helvetica" charset="0"/>
              <a:ea typeface="Helvetica" charset="0"/>
              <a:cs typeface="Helvetica" charset="0"/>
            </a:endParaRPr>
          </a:p>
        </p:txBody>
      </p:sp>
      <p:sp>
        <p:nvSpPr>
          <p:cNvPr id="5" name="TextBox 4">
            <a:hlinkClick r:id="rId7" action="ppaction://hlinksldjump"/>
            <a:extLst>
              <a:ext uri="{FF2B5EF4-FFF2-40B4-BE49-F238E27FC236}">
                <a16:creationId xmlns:a16="http://schemas.microsoft.com/office/drawing/2014/main" id="{D2DD1982-DD77-0788-926F-DED804C30C36}"/>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6" name="TextBox 5">
            <a:hlinkClick r:id="rId8" action="ppaction://hlinksldjump"/>
            <a:extLst>
              <a:ext uri="{FF2B5EF4-FFF2-40B4-BE49-F238E27FC236}">
                <a16:creationId xmlns:a16="http://schemas.microsoft.com/office/drawing/2014/main" id="{2E7A0B90-A228-683F-BAEA-C24E0787D8DF}"/>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7" name="TextBox 6">
            <a:hlinkClick r:id="rId9" action="ppaction://hlinksldjump"/>
            <a:extLst>
              <a:ext uri="{FF2B5EF4-FFF2-40B4-BE49-F238E27FC236}">
                <a16:creationId xmlns:a16="http://schemas.microsoft.com/office/drawing/2014/main" id="{3417879C-6E69-EE4F-B9C7-5B9EFDFECCBA}"/>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3" name="TextBox 12">
            <a:hlinkClick r:id="rId10" action="ppaction://hlinksldjump"/>
            <a:extLst>
              <a:ext uri="{FF2B5EF4-FFF2-40B4-BE49-F238E27FC236}">
                <a16:creationId xmlns:a16="http://schemas.microsoft.com/office/drawing/2014/main" id="{1B5B32A8-FDDE-C399-C8B7-CCFD084BE61D}"/>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2140009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0E3C2195-1715-6C40-ACD5-1C057A5E144A}"/>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6" name="Content Placeholder 2">
            <a:extLst>
              <a:ext uri="{FF2B5EF4-FFF2-40B4-BE49-F238E27FC236}">
                <a16:creationId xmlns:a16="http://schemas.microsoft.com/office/drawing/2014/main" id="{AC3B0C58-F597-D743-8FD1-9A5D510AC4AA}"/>
              </a:ext>
            </a:extLst>
          </p:cNvPr>
          <p:cNvSpPr txBox="1">
            <a:spLocks/>
          </p:cNvSpPr>
          <p:nvPr/>
        </p:nvSpPr>
        <p:spPr>
          <a:xfrm>
            <a:off x="628650" y="162475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In December 2018, TLC launched new rules</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Overall, drivers should earn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$17.22+ per hour</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of working</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Must be paid at least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($1.088 x miles + $0.495 x minutes)</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/trip</a:t>
            </a:r>
            <a:endPar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2" name="Picture 1">
            <a:extLst>
              <a:ext uri="{FF2B5EF4-FFF2-40B4-BE49-F238E27FC236}">
                <a16:creationId xmlns:a16="http://schemas.microsoft.com/office/drawing/2014/main" id="{6FADFF81-BA00-7140-9CF7-4D81D6AA8A63}"/>
              </a:ext>
            </a:extLst>
          </p:cNvPr>
          <p:cNvPicPr>
            <a:picLocks noChangeAspect="1"/>
          </p:cNvPicPr>
          <p:nvPr/>
        </p:nvPicPr>
        <p:blipFill>
          <a:blip r:embed="rId3"/>
          <a:stretch>
            <a:fillRect/>
          </a:stretch>
        </p:blipFill>
        <p:spPr>
          <a:xfrm>
            <a:off x="2135317" y="3159606"/>
            <a:ext cx="4873363" cy="3698394"/>
          </a:xfrm>
          <a:prstGeom prst="rect">
            <a:avLst/>
          </a:prstGeom>
        </p:spPr>
      </p:pic>
      <p:sp>
        <p:nvSpPr>
          <p:cNvPr id="3" name="TextBox 2">
            <a:hlinkClick r:id="rId4" action="ppaction://hlinksldjump"/>
            <a:extLst>
              <a:ext uri="{FF2B5EF4-FFF2-40B4-BE49-F238E27FC236}">
                <a16:creationId xmlns:a16="http://schemas.microsoft.com/office/drawing/2014/main" id="{1B93698B-6BE0-EDB0-84F3-B3338B6B972E}"/>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 name="TextBox 3">
            <a:hlinkClick r:id="rId5" action="ppaction://hlinksldjump"/>
            <a:extLst>
              <a:ext uri="{FF2B5EF4-FFF2-40B4-BE49-F238E27FC236}">
                <a16:creationId xmlns:a16="http://schemas.microsoft.com/office/drawing/2014/main" id="{D5C40DE3-2F89-F127-5ED7-64AC8DEEC984}"/>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 name="TextBox 4">
            <a:hlinkClick r:id="rId6" action="ppaction://hlinksldjump"/>
            <a:extLst>
              <a:ext uri="{FF2B5EF4-FFF2-40B4-BE49-F238E27FC236}">
                <a16:creationId xmlns:a16="http://schemas.microsoft.com/office/drawing/2014/main" id="{0BE3122F-C11B-CC05-56EB-5C12E6089AFE}"/>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9" name="TextBox 8">
            <a:hlinkClick r:id="rId7" action="ppaction://hlinksldjump"/>
            <a:extLst>
              <a:ext uri="{FF2B5EF4-FFF2-40B4-BE49-F238E27FC236}">
                <a16:creationId xmlns:a16="http://schemas.microsoft.com/office/drawing/2014/main" id="{B5EB9BEB-2BE2-ECC4-741C-688F101971C7}"/>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5562109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0E3C2195-1715-6C40-ACD5-1C057A5E144A}"/>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6" name="Content Placeholder 2">
            <a:extLst>
              <a:ext uri="{FF2B5EF4-FFF2-40B4-BE49-F238E27FC236}">
                <a16:creationId xmlns:a16="http://schemas.microsoft.com/office/drawing/2014/main" id="{AC3B0C58-F597-D743-8FD1-9A5D510AC4AA}"/>
              </a:ext>
            </a:extLst>
          </p:cNvPr>
          <p:cNvSpPr txBox="1">
            <a:spLocks/>
          </p:cNvSpPr>
          <p:nvPr/>
        </p:nvSpPr>
        <p:spPr>
          <a:xfrm>
            <a:off x="628650" y="162475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In December 2018, TLC launched new rules</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Overall, drivers should earn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$17.22+ per hour</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of working</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Must be paid at least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($1.088 x miles + $0.495 x minutes)</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/trip</a:t>
            </a:r>
            <a:endPar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a:p>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Uber and Lyft restricted access to some drivers.</a:t>
            </a:r>
          </a:p>
          <a:p>
            <a:pPr lvl="1"/>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Dynamic supply control needed to achieve high min wage </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Aradpour</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Lobel</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van </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Ryzin</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2020)</a:t>
            </a:r>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pic>
        <p:nvPicPr>
          <p:cNvPr id="2" name="Picture 1">
            <a:extLst>
              <a:ext uri="{FF2B5EF4-FFF2-40B4-BE49-F238E27FC236}">
                <a16:creationId xmlns:a16="http://schemas.microsoft.com/office/drawing/2014/main" id="{F69CD7FF-97E8-A34C-9B3F-F8728145C184}"/>
              </a:ext>
            </a:extLst>
          </p:cNvPr>
          <p:cNvPicPr>
            <a:picLocks noChangeAspect="1"/>
          </p:cNvPicPr>
          <p:nvPr/>
        </p:nvPicPr>
        <p:blipFill>
          <a:blip r:embed="rId3"/>
          <a:stretch>
            <a:fillRect/>
          </a:stretch>
        </p:blipFill>
        <p:spPr>
          <a:xfrm>
            <a:off x="2133406" y="4074049"/>
            <a:ext cx="4920677" cy="2318395"/>
          </a:xfrm>
          <a:prstGeom prst="rect">
            <a:avLst/>
          </a:prstGeom>
        </p:spPr>
      </p:pic>
      <p:sp>
        <p:nvSpPr>
          <p:cNvPr id="3" name="Rectangle 2">
            <a:extLst>
              <a:ext uri="{FF2B5EF4-FFF2-40B4-BE49-F238E27FC236}">
                <a16:creationId xmlns:a16="http://schemas.microsoft.com/office/drawing/2014/main" id="{862767C2-C899-764C-8201-E5E0C00EBD0B}"/>
              </a:ext>
            </a:extLst>
          </p:cNvPr>
          <p:cNvSpPr/>
          <p:nvPr/>
        </p:nvSpPr>
        <p:spPr>
          <a:xfrm>
            <a:off x="0" y="6596390"/>
            <a:ext cx="5976257" cy="261610"/>
          </a:xfrm>
          <a:prstGeom prst="rect">
            <a:avLst/>
          </a:prstGeom>
        </p:spPr>
        <p:txBody>
          <a:bodyPr wrap="square">
            <a:spAutoFit/>
          </a:bodyPr>
          <a:lstStyle/>
          <a:p>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https://</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www.uber.com</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/blog/new-</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york</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-city/</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tlc</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-rule-changes/</a:t>
            </a:r>
          </a:p>
        </p:txBody>
      </p:sp>
      <p:sp>
        <p:nvSpPr>
          <p:cNvPr id="4" name="TextBox 3">
            <a:hlinkClick r:id="rId4" action="ppaction://hlinksldjump"/>
            <a:extLst>
              <a:ext uri="{FF2B5EF4-FFF2-40B4-BE49-F238E27FC236}">
                <a16:creationId xmlns:a16="http://schemas.microsoft.com/office/drawing/2014/main" id="{857FEC9E-B4B6-3E70-4AC7-8FE1864528B7}"/>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 name="TextBox 4">
            <a:hlinkClick r:id="rId5" action="ppaction://hlinksldjump"/>
            <a:extLst>
              <a:ext uri="{FF2B5EF4-FFF2-40B4-BE49-F238E27FC236}">
                <a16:creationId xmlns:a16="http://schemas.microsoft.com/office/drawing/2014/main" id="{02EEE843-6953-6649-1A1D-D291F454123E}"/>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8" name="TextBox 7">
            <a:hlinkClick r:id="rId6" action="ppaction://hlinksldjump"/>
            <a:extLst>
              <a:ext uri="{FF2B5EF4-FFF2-40B4-BE49-F238E27FC236}">
                <a16:creationId xmlns:a16="http://schemas.microsoft.com/office/drawing/2014/main" id="{D56F358A-D2CD-8F57-1B00-E1C7BEB23E6A}"/>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9" name="TextBox 8">
            <a:hlinkClick r:id="rId7" action="ppaction://hlinksldjump"/>
            <a:extLst>
              <a:ext uri="{FF2B5EF4-FFF2-40B4-BE49-F238E27FC236}">
                <a16:creationId xmlns:a16="http://schemas.microsoft.com/office/drawing/2014/main" id="{9141CF6D-D9D6-955C-98FA-DA13DBDCA4F4}"/>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1898801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0E3C2195-1715-6C40-ACD5-1C057A5E144A}"/>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6" name="Content Placeholder 2">
            <a:extLst>
              <a:ext uri="{FF2B5EF4-FFF2-40B4-BE49-F238E27FC236}">
                <a16:creationId xmlns:a16="http://schemas.microsoft.com/office/drawing/2014/main" id="{AC3B0C58-F597-D743-8FD1-9A5D510AC4AA}"/>
              </a:ext>
            </a:extLst>
          </p:cNvPr>
          <p:cNvSpPr txBox="1">
            <a:spLocks/>
          </p:cNvSpPr>
          <p:nvPr/>
        </p:nvSpPr>
        <p:spPr>
          <a:xfrm>
            <a:off x="628650" y="1624753"/>
            <a:ext cx="7886700" cy="4256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In December 2018, TLC launched new rules</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Overall, drivers should earn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$17.22+ per hour</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 of working</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Must be paid at least </a:t>
            </a:r>
            <a:r>
              <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rPr>
              <a:t>($1.088 x miles + $0.495 x minutes)</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/trip</a:t>
            </a:r>
            <a:endParaRPr lang="en-US" sz="2000" b="1" dirty="0">
              <a:latin typeface="CMU Sans Serif Medium" panose="02000603000000000000" pitchFamily="2" charset="0"/>
              <a:ea typeface="CMU Sans Serif Medium" panose="02000603000000000000" pitchFamily="2" charset="0"/>
              <a:cs typeface="CMU Sans Serif Medium" panose="02000603000000000000" pitchFamily="2" charset="0"/>
            </a:endParaRPr>
          </a:p>
          <a:p>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Uber and Lyft restricted access to some drivers.</a:t>
            </a:r>
          </a:p>
          <a:p>
            <a:pPr lvl="1"/>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Dynamic supply control needed to achieve high min wage </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Aradpour</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Lobel</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van </a:t>
            </a:r>
            <a:r>
              <a:rPr lang="en-US" sz="1100" dirty="0" err="1">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Ryzin</a:t>
            </a:r>
            <a:r>
              <a:rPr lang="en-US" sz="1100" dirty="0">
                <a:solidFill>
                  <a:schemeClr val="tx1">
                    <a:lumMod val="50000"/>
                    <a:lumOff val="50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 2020)</a:t>
            </a:r>
          </a:p>
          <a:p>
            <a:endPar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NYC: “Drivers expected to be paid extra $172 million first 4 months”</a:t>
            </a:r>
          </a:p>
          <a:p>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Drivers: “Not really. </a:t>
            </a:r>
            <a:r>
              <a:rPr lang="en-US" sz="2000"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rPr>
              <a:t>Too many drivers. Too much idle time</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a:t>
            </a:r>
          </a:p>
          <a:p>
            <a:r>
              <a:rPr lang="en-US" sz="2000"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rPr>
              <a:t>Fares not necessarily higher </a:t>
            </a:r>
            <a:r>
              <a:rPr lang="en-US" sz="2000" dirty="0">
                <a:latin typeface="CMU Sans Serif Medium" panose="02000603000000000000" pitchFamily="2" charset="0"/>
                <a:ea typeface="CMU Sans Serif Medium" panose="02000603000000000000" pitchFamily="2" charset="0"/>
                <a:cs typeface="CMU Sans Serif Medium" panose="02000603000000000000" pitchFamily="2" charset="0"/>
              </a:rPr>
              <a:t>(3-5%) </a:t>
            </a:r>
            <a:r>
              <a:rPr lang="en-US" sz="1100" dirty="0">
                <a:solidFill>
                  <a:prstClr val="black">
                    <a:lumMod val="50000"/>
                    <a:lumOff val="50000"/>
                  </a:prstClr>
                </a:solidFill>
                <a:latin typeface="CMU Sans Serif Medium" panose="02000603000000000000" pitchFamily="2" charset="0"/>
                <a:ea typeface="CMU Sans Serif Medium" panose="02000603000000000000" pitchFamily="2" charset="0"/>
                <a:cs typeface="CMU Sans Serif Medium" panose="02000603000000000000" pitchFamily="2" charset="0"/>
              </a:rPr>
              <a:t>(Parrott, Reich 2018)</a:t>
            </a:r>
            <a:endParaRPr lang="en-US" sz="11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 name="TextBox 1">
            <a:hlinkClick r:id="rId3" action="ppaction://hlinksldjump"/>
            <a:extLst>
              <a:ext uri="{FF2B5EF4-FFF2-40B4-BE49-F238E27FC236}">
                <a16:creationId xmlns:a16="http://schemas.microsoft.com/office/drawing/2014/main" id="{67712DBB-1199-53C2-57F6-ABE80D50B7EF}"/>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3" name="TextBox 2">
            <a:hlinkClick r:id="rId4" action="ppaction://hlinksldjump"/>
            <a:extLst>
              <a:ext uri="{FF2B5EF4-FFF2-40B4-BE49-F238E27FC236}">
                <a16:creationId xmlns:a16="http://schemas.microsoft.com/office/drawing/2014/main" id="{AAE40CD8-E1DF-5AAC-B273-ED2FB1FA079F}"/>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 name="TextBox 3">
            <a:hlinkClick r:id="rId5" action="ppaction://hlinksldjump"/>
            <a:extLst>
              <a:ext uri="{FF2B5EF4-FFF2-40B4-BE49-F238E27FC236}">
                <a16:creationId xmlns:a16="http://schemas.microsoft.com/office/drawing/2014/main" id="{6C8DE316-F1D0-FE6E-D413-76AAB1AFCD2F}"/>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8" name="TextBox 7">
            <a:hlinkClick r:id="rId6" action="ppaction://hlinksldjump"/>
            <a:extLst>
              <a:ext uri="{FF2B5EF4-FFF2-40B4-BE49-F238E27FC236}">
                <a16:creationId xmlns:a16="http://schemas.microsoft.com/office/drawing/2014/main" id="{BE2AEB78-74EF-AF33-7B30-2F2D4F41A8AE}"/>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14250457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CD0F0-7AC2-13D9-DBA8-F39C9A8A39AC}"/>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AEE16955-BD19-22A3-CA35-EA829E318D4A}"/>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B5384157-7196-1833-F7AA-87692DF8017B}"/>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11" name="Rectangle 10">
            <a:extLst>
              <a:ext uri="{FF2B5EF4-FFF2-40B4-BE49-F238E27FC236}">
                <a16:creationId xmlns:a16="http://schemas.microsoft.com/office/drawing/2014/main" id="{29F98B49-BB6B-0FF8-ABF5-ACBE6CB1F87B}"/>
              </a:ext>
            </a:extLst>
          </p:cNvPr>
          <p:cNvSpPr/>
          <p:nvPr/>
        </p:nvSpPr>
        <p:spPr>
          <a:xfrm>
            <a:off x="3563571" y="1899463"/>
            <a:ext cx="3074353"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Competitor adopting the rules?</a:t>
            </a:r>
          </a:p>
        </p:txBody>
      </p:sp>
      <p:sp>
        <p:nvSpPr>
          <p:cNvPr id="12" name="Rectangle 11">
            <a:extLst>
              <a:ext uri="{FF2B5EF4-FFF2-40B4-BE49-F238E27FC236}">
                <a16:creationId xmlns:a16="http://schemas.microsoft.com/office/drawing/2014/main" id="{0250F21E-342C-BC71-F31C-217D9C37F556}"/>
              </a:ext>
            </a:extLst>
          </p:cNvPr>
          <p:cNvSpPr/>
          <p:nvPr/>
        </p:nvSpPr>
        <p:spPr>
          <a:xfrm>
            <a:off x="-302278" y="3822204"/>
            <a:ext cx="3074353" cy="830997"/>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Focal firm</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adopting the rules?</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rPr>
              <a:t>(for their hourly-paid drivers)</a:t>
            </a:r>
            <a:endPar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3" name="Rectangle 12">
            <a:extLst>
              <a:ext uri="{FF2B5EF4-FFF2-40B4-BE49-F238E27FC236}">
                <a16:creationId xmlns:a16="http://schemas.microsoft.com/office/drawing/2014/main" id="{14C33291-C4A7-2AF9-BB0B-2DC6E2D6A57F}"/>
              </a:ext>
            </a:extLst>
          </p:cNvPr>
          <p:cNvSpPr/>
          <p:nvPr/>
        </p:nvSpPr>
        <p:spPr>
          <a:xfrm>
            <a:off x="2646028" y="3276929"/>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4" name="Rectangle 23">
            <a:extLst>
              <a:ext uri="{FF2B5EF4-FFF2-40B4-BE49-F238E27FC236}">
                <a16:creationId xmlns:a16="http://schemas.microsoft.com/office/drawing/2014/main" id="{575E38C5-5A88-080F-991A-01EEF71DD6F4}"/>
              </a:ext>
            </a:extLst>
          </p:cNvPr>
          <p:cNvSpPr/>
          <p:nvPr/>
        </p:nvSpPr>
        <p:spPr>
          <a:xfrm>
            <a:off x="3517755" y="2654709"/>
            <a:ext cx="1582994" cy="15829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64EB25-D751-477F-2BFA-3D7A7523FEB4}"/>
              </a:ext>
            </a:extLst>
          </p:cNvPr>
          <p:cNvSpPr/>
          <p:nvPr/>
        </p:nvSpPr>
        <p:spPr>
          <a:xfrm>
            <a:off x="4011560"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30" name="Rectangle 29">
            <a:extLst>
              <a:ext uri="{FF2B5EF4-FFF2-40B4-BE49-F238E27FC236}">
                <a16:creationId xmlns:a16="http://schemas.microsoft.com/office/drawing/2014/main" id="{DE5A93A7-BBC2-8F04-B63D-54ED0DDBDA6E}"/>
              </a:ext>
            </a:extLst>
          </p:cNvPr>
          <p:cNvSpPr/>
          <p:nvPr/>
        </p:nvSpPr>
        <p:spPr>
          <a:xfrm>
            <a:off x="3744651" y="3822277"/>
            <a:ext cx="1103181" cy="584775"/>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“Pre-2019”</a:t>
            </a:r>
          </a:p>
        </p:txBody>
      </p:sp>
      <p:sp>
        <p:nvSpPr>
          <p:cNvPr id="41" name="Rectangle 40">
            <a:extLst>
              <a:ext uri="{FF2B5EF4-FFF2-40B4-BE49-F238E27FC236}">
                <a16:creationId xmlns:a16="http://schemas.microsoft.com/office/drawing/2014/main" id="{B59010EE-2654-FD4C-AA3A-13075D4C95B8}"/>
              </a:ext>
            </a:extLst>
          </p:cNvPr>
          <p:cNvSpPr/>
          <p:nvPr/>
        </p:nvSpPr>
        <p:spPr>
          <a:xfrm>
            <a:off x="2365001" y="7234486"/>
            <a:ext cx="2634656"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-13.5% switch</a:t>
            </a:r>
          </a:p>
        </p:txBody>
      </p:sp>
      <p:sp>
        <p:nvSpPr>
          <p:cNvPr id="44" name="Rectangle 43">
            <a:extLst>
              <a:ext uri="{FF2B5EF4-FFF2-40B4-BE49-F238E27FC236}">
                <a16:creationId xmlns:a16="http://schemas.microsoft.com/office/drawing/2014/main" id="{9EAA4FF4-0610-4A50-C9AE-4D4051481933}"/>
              </a:ext>
            </a:extLst>
          </p:cNvPr>
          <p:cNvSpPr/>
          <p:nvPr/>
        </p:nvSpPr>
        <p:spPr>
          <a:xfrm>
            <a:off x="4894479" y="7189010"/>
            <a:ext cx="1680039" cy="338554"/>
          </a:xfrm>
          <a:prstGeom prst="rect">
            <a:avLst/>
          </a:prstGeom>
        </p:spPr>
        <p:txBody>
          <a:bodyPr wrap="square">
            <a:spAutoFit/>
          </a:bodyPr>
          <a:lstStyle/>
          <a:p>
            <a:pPr lvl="0" algn="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-16.8% switch</a:t>
            </a:r>
          </a:p>
        </p:txBody>
      </p:sp>
      <p:sp>
        <p:nvSpPr>
          <p:cNvPr id="2" name="TextBox 1">
            <a:hlinkClick r:id="rId3" action="ppaction://hlinksldjump"/>
            <a:extLst>
              <a:ext uri="{FF2B5EF4-FFF2-40B4-BE49-F238E27FC236}">
                <a16:creationId xmlns:a16="http://schemas.microsoft.com/office/drawing/2014/main" id="{DB98365D-E132-CEB3-15D6-1BB67317FB1E}"/>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3" name="TextBox 2">
            <a:hlinkClick r:id="rId4" action="ppaction://hlinksldjump"/>
            <a:extLst>
              <a:ext uri="{FF2B5EF4-FFF2-40B4-BE49-F238E27FC236}">
                <a16:creationId xmlns:a16="http://schemas.microsoft.com/office/drawing/2014/main" id="{FDBBB15B-3D0C-D48C-8632-4F8DAF933F89}"/>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 name="TextBox 3">
            <a:hlinkClick r:id="rId5" action="ppaction://hlinksldjump"/>
            <a:extLst>
              <a:ext uri="{FF2B5EF4-FFF2-40B4-BE49-F238E27FC236}">
                <a16:creationId xmlns:a16="http://schemas.microsoft.com/office/drawing/2014/main" id="{5DDE8F06-1877-0B01-C047-3E4340FB56C0}"/>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 name="TextBox 4">
            <a:hlinkClick r:id="rId6" action="ppaction://hlinksldjump"/>
            <a:extLst>
              <a:ext uri="{FF2B5EF4-FFF2-40B4-BE49-F238E27FC236}">
                <a16:creationId xmlns:a16="http://schemas.microsoft.com/office/drawing/2014/main" id="{5779848D-02E9-D651-4DF9-B6BFCCFB050D}"/>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34942514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6629D-7A38-3932-5819-C0B2728D71BB}"/>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49BCCEED-43AC-FF3A-DFE9-556FA74996B8}"/>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1C7B1E91-79A4-D261-DA6D-90E2AED3A27C}"/>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11" name="Rectangle 10">
            <a:extLst>
              <a:ext uri="{FF2B5EF4-FFF2-40B4-BE49-F238E27FC236}">
                <a16:creationId xmlns:a16="http://schemas.microsoft.com/office/drawing/2014/main" id="{B02907F7-2F96-B03A-954C-FB91D97C588B}"/>
              </a:ext>
            </a:extLst>
          </p:cNvPr>
          <p:cNvSpPr/>
          <p:nvPr/>
        </p:nvSpPr>
        <p:spPr>
          <a:xfrm>
            <a:off x="3563571" y="1899463"/>
            <a:ext cx="3074353"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Competitor adopting the rules?</a:t>
            </a:r>
          </a:p>
        </p:txBody>
      </p:sp>
      <p:sp>
        <p:nvSpPr>
          <p:cNvPr id="12" name="Rectangle 11">
            <a:extLst>
              <a:ext uri="{FF2B5EF4-FFF2-40B4-BE49-F238E27FC236}">
                <a16:creationId xmlns:a16="http://schemas.microsoft.com/office/drawing/2014/main" id="{33A23A77-A3CD-117F-DA6A-50F55D7B5595}"/>
              </a:ext>
            </a:extLst>
          </p:cNvPr>
          <p:cNvSpPr/>
          <p:nvPr/>
        </p:nvSpPr>
        <p:spPr>
          <a:xfrm>
            <a:off x="-302278" y="3822204"/>
            <a:ext cx="3074353" cy="830997"/>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Focal firm</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adopting the rules?</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rPr>
              <a:t>(for their hourly-paid drivers)</a:t>
            </a:r>
            <a:endPar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3" name="Rectangle 12">
            <a:extLst>
              <a:ext uri="{FF2B5EF4-FFF2-40B4-BE49-F238E27FC236}">
                <a16:creationId xmlns:a16="http://schemas.microsoft.com/office/drawing/2014/main" id="{61CDCFF9-B740-B542-6188-51556AD0B720}"/>
              </a:ext>
            </a:extLst>
          </p:cNvPr>
          <p:cNvSpPr/>
          <p:nvPr/>
        </p:nvSpPr>
        <p:spPr>
          <a:xfrm>
            <a:off x="2646028" y="3276929"/>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4" name="Rectangle 23">
            <a:extLst>
              <a:ext uri="{FF2B5EF4-FFF2-40B4-BE49-F238E27FC236}">
                <a16:creationId xmlns:a16="http://schemas.microsoft.com/office/drawing/2014/main" id="{10FE35FD-CECE-4B26-37F5-72B1AEFFA5DF}"/>
              </a:ext>
            </a:extLst>
          </p:cNvPr>
          <p:cNvSpPr/>
          <p:nvPr/>
        </p:nvSpPr>
        <p:spPr>
          <a:xfrm>
            <a:off x="3517755" y="2654709"/>
            <a:ext cx="1582994" cy="15829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128D9DB-218C-561A-8D88-F71631A03964}"/>
              </a:ext>
            </a:extLst>
          </p:cNvPr>
          <p:cNvSpPr/>
          <p:nvPr/>
        </p:nvSpPr>
        <p:spPr>
          <a:xfrm>
            <a:off x="5100748" y="2654709"/>
            <a:ext cx="1582994" cy="15829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04C1588-9DE8-130E-F46D-A25558CBF4F9}"/>
              </a:ext>
            </a:extLst>
          </p:cNvPr>
          <p:cNvSpPr/>
          <p:nvPr/>
        </p:nvSpPr>
        <p:spPr>
          <a:xfrm>
            <a:off x="4011560"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9" name="Rectangle 28">
            <a:extLst>
              <a:ext uri="{FF2B5EF4-FFF2-40B4-BE49-F238E27FC236}">
                <a16:creationId xmlns:a16="http://schemas.microsoft.com/office/drawing/2014/main" id="{AE289C6A-2EA5-F8AC-E4F3-7B602EDE87C5}"/>
              </a:ext>
            </a:extLst>
          </p:cNvPr>
          <p:cNvSpPr/>
          <p:nvPr/>
        </p:nvSpPr>
        <p:spPr>
          <a:xfrm>
            <a:off x="5548116"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30" name="Rectangle 29">
            <a:extLst>
              <a:ext uri="{FF2B5EF4-FFF2-40B4-BE49-F238E27FC236}">
                <a16:creationId xmlns:a16="http://schemas.microsoft.com/office/drawing/2014/main" id="{20150C5E-884A-2652-9E7C-1601CD62627E}"/>
              </a:ext>
            </a:extLst>
          </p:cNvPr>
          <p:cNvSpPr/>
          <p:nvPr/>
        </p:nvSpPr>
        <p:spPr>
          <a:xfrm>
            <a:off x="3744651" y="3822277"/>
            <a:ext cx="1103181" cy="584775"/>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“Pre-2019”</a:t>
            </a:r>
          </a:p>
        </p:txBody>
      </p:sp>
      <p:sp>
        <p:nvSpPr>
          <p:cNvPr id="31" name="Rectangle 30">
            <a:extLst>
              <a:ext uri="{FF2B5EF4-FFF2-40B4-BE49-F238E27FC236}">
                <a16:creationId xmlns:a16="http://schemas.microsoft.com/office/drawing/2014/main" id="{BEDBB377-E4EE-00B8-6D20-0752C6F0FD2F}"/>
              </a:ext>
            </a:extLst>
          </p:cNvPr>
          <p:cNvSpPr/>
          <p:nvPr/>
        </p:nvSpPr>
        <p:spPr>
          <a:xfrm>
            <a:off x="5340200" y="3822277"/>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“Current”</a:t>
            </a:r>
          </a:p>
        </p:txBody>
      </p:sp>
      <p:cxnSp>
        <p:nvCxnSpPr>
          <p:cNvPr id="32" name="Straight Arrow Connector 31">
            <a:extLst>
              <a:ext uri="{FF2B5EF4-FFF2-40B4-BE49-F238E27FC236}">
                <a16:creationId xmlns:a16="http://schemas.microsoft.com/office/drawing/2014/main" id="{BC8CD6EE-048C-DA2C-48D1-34BFE5F5BBFF}"/>
              </a:ext>
            </a:extLst>
          </p:cNvPr>
          <p:cNvCxnSpPr>
            <a:cxnSpLocks/>
          </p:cNvCxnSpPr>
          <p:nvPr/>
        </p:nvCxnSpPr>
        <p:spPr>
          <a:xfrm>
            <a:off x="4359773" y="3579388"/>
            <a:ext cx="14314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B9656217-70D7-551A-32BF-42A00301ABCA}"/>
              </a:ext>
            </a:extLst>
          </p:cNvPr>
          <p:cNvSpPr/>
          <p:nvPr/>
        </p:nvSpPr>
        <p:spPr>
          <a:xfrm>
            <a:off x="5142830" y="3072565"/>
            <a:ext cx="1399525"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+2.1% Idle</a:t>
            </a:r>
          </a:p>
        </p:txBody>
      </p:sp>
      <p:sp>
        <p:nvSpPr>
          <p:cNvPr id="34" name="Rectangle 33">
            <a:extLst>
              <a:ext uri="{FF2B5EF4-FFF2-40B4-BE49-F238E27FC236}">
                <a16:creationId xmlns:a16="http://schemas.microsoft.com/office/drawing/2014/main" id="{09EF82EC-4D99-0C93-3003-081710F1659D}"/>
              </a:ext>
            </a:extLst>
          </p:cNvPr>
          <p:cNvSpPr/>
          <p:nvPr/>
        </p:nvSpPr>
        <p:spPr>
          <a:xfrm>
            <a:off x="5146566" y="2817489"/>
            <a:ext cx="1194600"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-3.5% $</a:t>
            </a:r>
          </a:p>
        </p:txBody>
      </p:sp>
      <p:sp>
        <p:nvSpPr>
          <p:cNvPr id="41" name="Rectangle 40">
            <a:extLst>
              <a:ext uri="{FF2B5EF4-FFF2-40B4-BE49-F238E27FC236}">
                <a16:creationId xmlns:a16="http://schemas.microsoft.com/office/drawing/2014/main" id="{6B6DCDD7-0CF7-828C-6230-09C819BC97B2}"/>
              </a:ext>
            </a:extLst>
          </p:cNvPr>
          <p:cNvSpPr/>
          <p:nvPr/>
        </p:nvSpPr>
        <p:spPr>
          <a:xfrm>
            <a:off x="2365001" y="7234486"/>
            <a:ext cx="2634656"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-13.5% switch</a:t>
            </a:r>
          </a:p>
        </p:txBody>
      </p:sp>
      <p:sp>
        <p:nvSpPr>
          <p:cNvPr id="44" name="Rectangle 43">
            <a:extLst>
              <a:ext uri="{FF2B5EF4-FFF2-40B4-BE49-F238E27FC236}">
                <a16:creationId xmlns:a16="http://schemas.microsoft.com/office/drawing/2014/main" id="{773B1684-D0E3-2AF3-175A-B8BBBD2827DF}"/>
              </a:ext>
            </a:extLst>
          </p:cNvPr>
          <p:cNvSpPr/>
          <p:nvPr/>
        </p:nvSpPr>
        <p:spPr>
          <a:xfrm>
            <a:off x="4894479" y="7189010"/>
            <a:ext cx="1680039" cy="338554"/>
          </a:xfrm>
          <a:prstGeom prst="rect">
            <a:avLst/>
          </a:prstGeom>
        </p:spPr>
        <p:txBody>
          <a:bodyPr wrap="square">
            <a:spAutoFit/>
          </a:bodyPr>
          <a:lstStyle/>
          <a:p>
            <a:pPr lvl="0" algn="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-16.8% switch</a:t>
            </a:r>
          </a:p>
        </p:txBody>
      </p:sp>
      <p:sp>
        <p:nvSpPr>
          <p:cNvPr id="2" name="TextBox 1">
            <a:hlinkClick r:id="rId3" action="ppaction://hlinksldjump"/>
            <a:extLst>
              <a:ext uri="{FF2B5EF4-FFF2-40B4-BE49-F238E27FC236}">
                <a16:creationId xmlns:a16="http://schemas.microsoft.com/office/drawing/2014/main" id="{9C37C949-884C-49D8-CBFC-DAEB4EDD518D}"/>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 name="TextBox 3">
            <a:hlinkClick r:id="rId4" action="ppaction://hlinksldjump"/>
            <a:extLst>
              <a:ext uri="{FF2B5EF4-FFF2-40B4-BE49-F238E27FC236}">
                <a16:creationId xmlns:a16="http://schemas.microsoft.com/office/drawing/2014/main" id="{5681935B-AC8D-5CF8-5425-FEF196C90C69}"/>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 name="TextBox 4">
            <a:hlinkClick r:id="rId5" action="ppaction://hlinksldjump"/>
            <a:extLst>
              <a:ext uri="{FF2B5EF4-FFF2-40B4-BE49-F238E27FC236}">
                <a16:creationId xmlns:a16="http://schemas.microsoft.com/office/drawing/2014/main" id="{0A35B421-5DD0-B634-4734-FC88132D8827}"/>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6" name="TextBox 5">
            <a:hlinkClick r:id="rId6" action="ppaction://hlinksldjump"/>
            <a:extLst>
              <a:ext uri="{FF2B5EF4-FFF2-40B4-BE49-F238E27FC236}">
                <a16:creationId xmlns:a16="http://schemas.microsoft.com/office/drawing/2014/main" id="{D73A341D-0C4B-5A4F-CCDE-A6A3C36D58F4}"/>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2808889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E17DE-DB0C-F7FC-624B-F5B84BD3D9A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CC54A2BF-82CD-A7E9-7F30-D5BD481299AB}"/>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C3948934-6A51-D639-AD09-4D02053BEB71}"/>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11" name="Rectangle 10">
            <a:extLst>
              <a:ext uri="{FF2B5EF4-FFF2-40B4-BE49-F238E27FC236}">
                <a16:creationId xmlns:a16="http://schemas.microsoft.com/office/drawing/2014/main" id="{A5E916A5-8C78-7F5E-9FEE-632A09626D5B}"/>
              </a:ext>
            </a:extLst>
          </p:cNvPr>
          <p:cNvSpPr/>
          <p:nvPr/>
        </p:nvSpPr>
        <p:spPr>
          <a:xfrm>
            <a:off x="3563571" y="1899463"/>
            <a:ext cx="3074353"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Competitor adopting the rules?</a:t>
            </a:r>
          </a:p>
        </p:txBody>
      </p:sp>
      <p:sp>
        <p:nvSpPr>
          <p:cNvPr id="12" name="Rectangle 11">
            <a:extLst>
              <a:ext uri="{FF2B5EF4-FFF2-40B4-BE49-F238E27FC236}">
                <a16:creationId xmlns:a16="http://schemas.microsoft.com/office/drawing/2014/main" id="{5D1A8CD4-9013-B536-1A6D-E81A375E219F}"/>
              </a:ext>
            </a:extLst>
          </p:cNvPr>
          <p:cNvSpPr/>
          <p:nvPr/>
        </p:nvSpPr>
        <p:spPr>
          <a:xfrm>
            <a:off x="-302278" y="3822204"/>
            <a:ext cx="3074353" cy="830997"/>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Focal firm</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adopting the rules?</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rPr>
              <a:t>(for their hourly-paid drivers)</a:t>
            </a:r>
            <a:endPar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3" name="Rectangle 12">
            <a:extLst>
              <a:ext uri="{FF2B5EF4-FFF2-40B4-BE49-F238E27FC236}">
                <a16:creationId xmlns:a16="http://schemas.microsoft.com/office/drawing/2014/main" id="{3E16791E-089B-45D5-F3E1-5265710F5154}"/>
              </a:ext>
            </a:extLst>
          </p:cNvPr>
          <p:cNvSpPr/>
          <p:nvPr/>
        </p:nvSpPr>
        <p:spPr>
          <a:xfrm>
            <a:off x="2646028" y="3276929"/>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4" name="Rectangle 23">
            <a:extLst>
              <a:ext uri="{FF2B5EF4-FFF2-40B4-BE49-F238E27FC236}">
                <a16:creationId xmlns:a16="http://schemas.microsoft.com/office/drawing/2014/main" id="{EAEFF799-6519-E027-007F-A1F070059A3C}"/>
              </a:ext>
            </a:extLst>
          </p:cNvPr>
          <p:cNvSpPr/>
          <p:nvPr/>
        </p:nvSpPr>
        <p:spPr>
          <a:xfrm>
            <a:off x="3517755" y="2654709"/>
            <a:ext cx="1582994" cy="15829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C22D224-AF83-7606-9DC7-DC100CFD0606}"/>
              </a:ext>
            </a:extLst>
          </p:cNvPr>
          <p:cNvSpPr/>
          <p:nvPr/>
        </p:nvSpPr>
        <p:spPr>
          <a:xfrm>
            <a:off x="5100748" y="2654709"/>
            <a:ext cx="1582994" cy="15829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2DE08BA-9A1A-EC2A-0A69-B3E91CD49E63}"/>
              </a:ext>
            </a:extLst>
          </p:cNvPr>
          <p:cNvSpPr/>
          <p:nvPr/>
        </p:nvSpPr>
        <p:spPr>
          <a:xfrm>
            <a:off x="4011560"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9" name="Rectangle 28">
            <a:extLst>
              <a:ext uri="{FF2B5EF4-FFF2-40B4-BE49-F238E27FC236}">
                <a16:creationId xmlns:a16="http://schemas.microsoft.com/office/drawing/2014/main" id="{B3B63436-1AF5-9DBE-7F86-7DB7F17C0F62}"/>
              </a:ext>
            </a:extLst>
          </p:cNvPr>
          <p:cNvSpPr/>
          <p:nvPr/>
        </p:nvSpPr>
        <p:spPr>
          <a:xfrm>
            <a:off x="5548116"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30" name="Rectangle 29">
            <a:extLst>
              <a:ext uri="{FF2B5EF4-FFF2-40B4-BE49-F238E27FC236}">
                <a16:creationId xmlns:a16="http://schemas.microsoft.com/office/drawing/2014/main" id="{EA1D4843-ED12-8DCA-B3DE-FF38A7B57A71}"/>
              </a:ext>
            </a:extLst>
          </p:cNvPr>
          <p:cNvSpPr/>
          <p:nvPr/>
        </p:nvSpPr>
        <p:spPr>
          <a:xfrm>
            <a:off x="3744651" y="3822277"/>
            <a:ext cx="1103181" cy="584775"/>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“Pre-2019”</a:t>
            </a:r>
          </a:p>
        </p:txBody>
      </p:sp>
      <p:sp>
        <p:nvSpPr>
          <p:cNvPr id="31" name="Rectangle 30">
            <a:extLst>
              <a:ext uri="{FF2B5EF4-FFF2-40B4-BE49-F238E27FC236}">
                <a16:creationId xmlns:a16="http://schemas.microsoft.com/office/drawing/2014/main" id="{CB034D4E-DD2F-B040-C5B2-AA9E3A9BB75E}"/>
              </a:ext>
            </a:extLst>
          </p:cNvPr>
          <p:cNvSpPr/>
          <p:nvPr/>
        </p:nvSpPr>
        <p:spPr>
          <a:xfrm>
            <a:off x="5340200" y="3822277"/>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“Current”</a:t>
            </a:r>
          </a:p>
        </p:txBody>
      </p:sp>
      <p:cxnSp>
        <p:nvCxnSpPr>
          <p:cNvPr id="32" name="Straight Arrow Connector 31">
            <a:extLst>
              <a:ext uri="{FF2B5EF4-FFF2-40B4-BE49-F238E27FC236}">
                <a16:creationId xmlns:a16="http://schemas.microsoft.com/office/drawing/2014/main" id="{E8787B30-80C8-FCB5-8E1F-12BC5A863A49}"/>
              </a:ext>
            </a:extLst>
          </p:cNvPr>
          <p:cNvCxnSpPr>
            <a:cxnSpLocks/>
          </p:cNvCxnSpPr>
          <p:nvPr/>
        </p:nvCxnSpPr>
        <p:spPr>
          <a:xfrm>
            <a:off x="4359773" y="3579388"/>
            <a:ext cx="14314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FECBB91F-D89C-348F-7595-2842F43BA553}"/>
              </a:ext>
            </a:extLst>
          </p:cNvPr>
          <p:cNvSpPr/>
          <p:nvPr/>
        </p:nvSpPr>
        <p:spPr>
          <a:xfrm>
            <a:off x="5142830" y="3072565"/>
            <a:ext cx="1399525"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+2.1% Idle</a:t>
            </a:r>
          </a:p>
        </p:txBody>
      </p:sp>
      <p:sp>
        <p:nvSpPr>
          <p:cNvPr id="34" name="Rectangle 33">
            <a:extLst>
              <a:ext uri="{FF2B5EF4-FFF2-40B4-BE49-F238E27FC236}">
                <a16:creationId xmlns:a16="http://schemas.microsoft.com/office/drawing/2014/main" id="{240AEF7B-C168-6C22-5E4E-CE7DAEEA1338}"/>
              </a:ext>
            </a:extLst>
          </p:cNvPr>
          <p:cNvSpPr/>
          <p:nvPr/>
        </p:nvSpPr>
        <p:spPr>
          <a:xfrm>
            <a:off x="5146566" y="2817489"/>
            <a:ext cx="1194600"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-3.5% $</a:t>
            </a:r>
          </a:p>
        </p:txBody>
      </p:sp>
      <p:sp>
        <p:nvSpPr>
          <p:cNvPr id="41" name="Rectangle 40">
            <a:extLst>
              <a:ext uri="{FF2B5EF4-FFF2-40B4-BE49-F238E27FC236}">
                <a16:creationId xmlns:a16="http://schemas.microsoft.com/office/drawing/2014/main" id="{D4E25B8F-9E93-6730-CF8C-CF0407FFD915}"/>
              </a:ext>
            </a:extLst>
          </p:cNvPr>
          <p:cNvSpPr/>
          <p:nvPr/>
        </p:nvSpPr>
        <p:spPr>
          <a:xfrm>
            <a:off x="2365001" y="7234486"/>
            <a:ext cx="2634656"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-13.5% switch</a:t>
            </a:r>
          </a:p>
        </p:txBody>
      </p:sp>
      <p:sp>
        <p:nvSpPr>
          <p:cNvPr id="44" name="Rectangle 43">
            <a:extLst>
              <a:ext uri="{FF2B5EF4-FFF2-40B4-BE49-F238E27FC236}">
                <a16:creationId xmlns:a16="http://schemas.microsoft.com/office/drawing/2014/main" id="{AC313850-C9A6-EED0-9A4C-BA7E6CAD1997}"/>
              </a:ext>
            </a:extLst>
          </p:cNvPr>
          <p:cNvSpPr/>
          <p:nvPr/>
        </p:nvSpPr>
        <p:spPr>
          <a:xfrm>
            <a:off x="4894479" y="7189010"/>
            <a:ext cx="1680039" cy="338554"/>
          </a:xfrm>
          <a:prstGeom prst="rect">
            <a:avLst/>
          </a:prstGeom>
        </p:spPr>
        <p:txBody>
          <a:bodyPr wrap="square">
            <a:spAutoFit/>
          </a:bodyPr>
          <a:lstStyle/>
          <a:p>
            <a:pPr lvl="0" algn="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-16.8% switch</a:t>
            </a:r>
          </a:p>
        </p:txBody>
      </p:sp>
      <p:sp>
        <p:nvSpPr>
          <p:cNvPr id="3" name="TextBox 2">
            <a:extLst>
              <a:ext uri="{FF2B5EF4-FFF2-40B4-BE49-F238E27FC236}">
                <a16:creationId xmlns:a16="http://schemas.microsoft.com/office/drawing/2014/main" id="{D29368D4-F20A-0FCA-1CC7-88FC12A21BD7}"/>
              </a:ext>
            </a:extLst>
          </p:cNvPr>
          <p:cNvSpPr txBox="1"/>
          <p:nvPr/>
        </p:nvSpPr>
        <p:spPr>
          <a:xfrm>
            <a:off x="6781806" y="2580122"/>
            <a:ext cx="2002756" cy="1723549"/>
          </a:xfrm>
          <a:prstGeom prst="rect">
            <a:avLst/>
          </a:prstGeom>
          <a:noFill/>
        </p:spPr>
        <p:txBody>
          <a:bodyPr wrap="square">
            <a:spAutoFit/>
          </a:bodyPr>
          <a:lstStyle/>
          <a:p>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Drivers: </a:t>
            </a: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“Not really. </a:t>
            </a:r>
            <a:r>
              <a:rPr lang="en-US" sz="1600" i="1" dirty="0">
                <a:highlight>
                  <a:srgbClr val="FBE5D6"/>
                </a:highlight>
                <a:latin typeface="CMU Sans Serif Medium" panose="02000603000000000000" pitchFamily="2" charset="0"/>
                <a:ea typeface="CMU Sans Serif Medium" panose="02000603000000000000" pitchFamily="2" charset="0"/>
                <a:cs typeface="CMU Sans Serif Medium" panose="02000603000000000000" pitchFamily="2" charset="0"/>
              </a:rPr>
              <a:t>Too many drivers. Too much idle time.”</a:t>
            </a:r>
          </a:p>
          <a:p>
            <a:endPar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sz="1600" dirty="0">
                <a:highlight>
                  <a:srgbClr val="FBE5D6"/>
                </a:highlight>
                <a:latin typeface="CMU Sans Serif Medium" panose="02000603000000000000" pitchFamily="2" charset="0"/>
                <a:ea typeface="CMU Sans Serif Medium" panose="02000603000000000000" pitchFamily="2" charset="0"/>
                <a:cs typeface="CMU Sans Serif Medium" panose="02000603000000000000" pitchFamily="2" charset="0"/>
              </a:rPr>
              <a:t>Fares not necessarily higher </a:t>
            </a: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(3-5%) </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000" dirty="0">
                <a:solidFill>
                  <a:prstClr val="black">
                    <a:lumMod val="50000"/>
                    <a:lumOff val="50000"/>
                  </a:prstClr>
                </a:solidFill>
                <a:latin typeface="CMU Sans Serif Medium" panose="02000603000000000000" pitchFamily="2" charset="0"/>
                <a:ea typeface="CMU Sans Serif Medium" panose="02000603000000000000" pitchFamily="2" charset="0"/>
                <a:cs typeface="CMU Sans Serif Medium" panose="02000603000000000000" pitchFamily="2" charset="0"/>
              </a:rPr>
              <a:t>(Parrott, Reich 2018)</a:t>
            </a:r>
            <a:endParaRPr lang="en-US" sz="1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 name="TextBox 1">
            <a:hlinkClick r:id="rId3" action="ppaction://hlinksldjump"/>
            <a:extLst>
              <a:ext uri="{FF2B5EF4-FFF2-40B4-BE49-F238E27FC236}">
                <a16:creationId xmlns:a16="http://schemas.microsoft.com/office/drawing/2014/main" id="{BB6BC17F-F2D1-DC9F-AC4F-EFDBC8EA358C}"/>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 name="TextBox 3">
            <a:hlinkClick r:id="rId4" action="ppaction://hlinksldjump"/>
            <a:extLst>
              <a:ext uri="{FF2B5EF4-FFF2-40B4-BE49-F238E27FC236}">
                <a16:creationId xmlns:a16="http://schemas.microsoft.com/office/drawing/2014/main" id="{AF4F4C8A-3E62-38B3-63D2-3B40B658A047}"/>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 name="TextBox 4">
            <a:hlinkClick r:id="rId5" action="ppaction://hlinksldjump"/>
            <a:extLst>
              <a:ext uri="{FF2B5EF4-FFF2-40B4-BE49-F238E27FC236}">
                <a16:creationId xmlns:a16="http://schemas.microsoft.com/office/drawing/2014/main" id="{4A534856-024A-C5B2-DE39-3DEF2522032F}"/>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6" name="TextBox 5">
            <a:hlinkClick r:id="rId6" action="ppaction://hlinksldjump"/>
            <a:extLst>
              <a:ext uri="{FF2B5EF4-FFF2-40B4-BE49-F238E27FC236}">
                <a16:creationId xmlns:a16="http://schemas.microsoft.com/office/drawing/2014/main" id="{E755444E-B3F3-4CCF-6881-F1B8B547B06E}"/>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18715336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6D2AA0-6E16-0882-3717-D6762D92C5C7}"/>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06C556FD-1968-DCFE-6D68-400375A7F93A}"/>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910245DC-0547-E6BC-FDEE-5F9973C9B5D5}"/>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9" name="Rectangle 8">
            <a:extLst>
              <a:ext uri="{FF2B5EF4-FFF2-40B4-BE49-F238E27FC236}">
                <a16:creationId xmlns:a16="http://schemas.microsoft.com/office/drawing/2014/main" id="{C71A992F-1578-A0AD-BD0F-F7A4D6CC975D}"/>
              </a:ext>
            </a:extLst>
          </p:cNvPr>
          <p:cNvSpPr/>
          <p:nvPr/>
        </p:nvSpPr>
        <p:spPr>
          <a:xfrm>
            <a:off x="3517754" y="4237703"/>
            <a:ext cx="1582994" cy="158299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EA3A96F-D3D0-D061-EDC1-C41031F972E2}"/>
              </a:ext>
            </a:extLst>
          </p:cNvPr>
          <p:cNvSpPr/>
          <p:nvPr/>
        </p:nvSpPr>
        <p:spPr>
          <a:xfrm>
            <a:off x="5100748" y="4237703"/>
            <a:ext cx="1582994" cy="158299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04435D-E0E7-6BF8-F26A-0C5CCC0D9F4F}"/>
              </a:ext>
            </a:extLst>
          </p:cNvPr>
          <p:cNvSpPr/>
          <p:nvPr/>
        </p:nvSpPr>
        <p:spPr>
          <a:xfrm>
            <a:off x="3563571" y="1899463"/>
            <a:ext cx="3074353"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Competitor adopting the rules?</a:t>
            </a:r>
          </a:p>
        </p:txBody>
      </p:sp>
      <p:sp>
        <p:nvSpPr>
          <p:cNvPr id="12" name="Rectangle 11">
            <a:extLst>
              <a:ext uri="{FF2B5EF4-FFF2-40B4-BE49-F238E27FC236}">
                <a16:creationId xmlns:a16="http://schemas.microsoft.com/office/drawing/2014/main" id="{A0C31F59-B080-0D4E-6CA7-EAB374079F4C}"/>
              </a:ext>
            </a:extLst>
          </p:cNvPr>
          <p:cNvSpPr/>
          <p:nvPr/>
        </p:nvSpPr>
        <p:spPr>
          <a:xfrm>
            <a:off x="-302278" y="3822204"/>
            <a:ext cx="3074353" cy="830997"/>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Focal firm</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adopting the rules?</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rPr>
              <a:t>(for their hourly-paid drivers)</a:t>
            </a:r>
            <a:endPar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3" name="Rectangle 12">
            <a:extLst>
              <a:ext uri="{FF2B5EF4-FFF2-40B4-BE49-F238E27FC236}">
                <a16:creationId xmlns:a16="http://schemas.microsoft.com/office/drawing/2014/main" id="{29BE0E2B-903A-3A58-D2F3-D931801724E0}"/>
              </a:ext>
            </a:extLst>
          </p:cNvPr>
          <p:cNvSpPr/>
          <p:nvPr/>
        </p:nvSpPr>
        <p:spPr>
          <a:xfrm>
            <a:off x="2646028" y="3276929"/>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14" name="Rectangle 13">
            <a:extLst>
              <a:ext uri="{FF2B5EF4-FFF2-40B4-BE49-F238E27FC236}">
                <a16:creationId xmlns:a16="http://schemas.microsoft.com/office/drawing/2014/main" id="{99725EED-BCC1-5163-A13D-45B90BBF4998}"/>
              </a:ext>
            </a:extLst>
          </p:cNvPr>
          <p:cNvSpPr/>
          <p:nvPr/>
        </p:nvSpPr>
        <p:spPr>
          <a:xfrm>
            <a:off x="2646028" y="4859923"/>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25" name="Rectangle 24">
            <a:extLst>
              <a:ext uri="{FF2B5EF4-FFF2-40B4-BE49-F238E27FC236}">
                <a16:creationId xmlns:a16="http://schemas.microsoft.com/office/drawing/2014/main" id="{4CB68D5F-A2DA-1A62-DBF2-0753B6FDB07C}"/>
              </a:ext>
            </a:extLst>
          </p:cNvPr>
          <p:cNvSpPr/>
          <p:nvPr/>
        </p:nvSpPr>
        <p:spPr>
          <a:xfrm>
            <a:off x="3744651" y="4332830"/>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“Reverse”</a:t>
            </a:r>
          </a:p>
        </p:txBody>
      </p:sp>
      <p:sp>
        <p:nvSpPr>
          <p:cNvPr id="26" name="Rectangle 25">
            <a:extLst>
              <a:ext uri="{FF2B5EF4-FFF2-40B4-BE49-F238E27FC236}">
                <a16:creationId xmlns:a16="http://schemas.microsoft.com/office/drawing/2014/main" id="{D63C12A6-E018-396A-531D-B2927B4573CF}"/>
              </a:ext>
            </a:extLst>
          </p:cNvPr>
          <p:cNvSpPr/>
          <p:nvPr/>
        </p:nvSpPr>
        <p:spPr>
          <a:xfrm>
            <a:off x="5340200" y="4342281"/>
            <a:ext cx="1103181" cy="338554"/>
          </a:xfrm>
          <a:prstGeom prst="rect">
            <a:avLst/>
          </a:prstGeom>
        </p:spPr>
        <p:txBody>
          <a:bodyPr wrap="square">
            <a:spAutoFit/>
          </a:bodyPr>
          <a:lstStyle/>
          <a:p>
            <a:pPr lvl="0"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“Universal”</a:t>
            </a:r>
          </a:p>
        </p:txBody>
      </p:sp>
      <p:sp>
        <p:nvSpPr>
          <p:cNvPr id="24" name="Rectangle 23">
            <a:extLst>
              <a:ext uri="{FF2B5EF4-FFF2-40B4-BE49-F238E27FC236}">
                <a16:creationId xmlns:a16="http://schemas.microsoft.com/office/drawing/2014/main" id="{122AA574-9E29-4AE6-2D1B-C9B9C70DBE9F}"/>
              </a:ext>
            </a:extLst>
          </p:cNvPr>
          <p:cNvSpPr/>
          <p:nvPr/>
        </p:nvSpPr>
        <p:spPr>
          <a:xfrm>
            <a:off x="3517755" y="2654709"/>
            <a:ext cx="1582994" cy="15829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FA181FA-0E18-43FF-67C0-808EA8735841}"/>
              </a:ext>
            </a:extLst>
          </p:cNvPr>
          <p:cNvSpPr/>
          <p:nvPr/>
        </p:nvSpPr>
        <p:spPr>
          <a:xfrm>
            <a:off x="5100748" y="2654709"/>
            <a:ext cx="1582994" cy="15829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40FE2B7-88F4-35A4-F1B1-C4A0DC053DC8}"/>
              </a:ext>
            </a:extLst>
          </p:cNvPr>
          <p:cNvSpPr/>
          <p:nvPr/>
        </p:nvSpPr>
        <p:spPr>
          <a:xfrm>
            <a:off x="4011560"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9" name="Rectangle 28">
            <a:extLst>
              <a:ext uri="{FF2B5EF4-FFF2-40B4-BE49-F238E27FC236}">
                <a16:creationId xmlns:a16="http://schemas.microsoft.com/office/drawing/2014/main" id="{6744FCD1-87FA-A3F1-95F9-65DFB9A2FCB6}"/>
              </a:ext>
            </a:extLst>
          </p:cNvPr>
          <p:cNvSpPr/>
          <p:nvPr/>
        </p:nvSpPr>
        <p:spPr>
          <a:xfrm>
            <a:off x="5548116"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30" name="Rectangle 29">
            <a:extLst>
              <a:ext uri="{FF2B5EF4-FFF2-40B4-BE49-F238E27FC236}">
                <a16:creationId xmlns:a16="http://schemas.microsoft.com/office/drawing/2014/main" id="{BC56AEB4-F99E-6BC9-6EAD-7747C42CFC21}"/>
              </a:ext>
            </a:extLst>
          </p:cNvPr>
          <p:cNvSpPr/>
          <p:nvPr/>
        </p:nvSpPr>
        <p:spPr>
          <a:xfrm>
            <a:off x="3744651" y="3822277"/>
            <a:ext cx="1103181" cy="584775"/>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“Pre-2019”</a:t>
            </a:r>
          </a:p>
        </p:txBody>
      </p:sp>
      <p:sp>
        <p:nvSpPr>
          <p:cNvPr id="31" name="Rectangle 30">
            <a:extLst>
              <a:ext uri="{FF2B5EF4-FFF2-40B4-BE49-F238E27FC236}">
                <a16:creationId xmlns:a16="http://schemas.microsoft.com/office/drawing/2014/main" id="{97BC0493-A509-C835-2166-A3E919DE9B06}"/>
              </a:ext>
            </a:extLst>
          </p:cNvPr>
          <p:cNvSpPr/>
          <p:nvPr/>
        </p:nvSpPr>
        <p:spPr>
          <a:xfrm>
            <a:off x="5340200" y="3822277"/>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“Current”</a:t>
            </a:r>
          </a:p>
        </p:txBody>
      </p:sp>
      <p:cxnSp>
        <p:nvCxnSpPr>
          <p:cNvPr id="32" name="Straight Arrow Connector 31">
            <a:extLst>
              <a:ext uri="{FF2B5EF4-FFF2-40B4-BE49-F238E27FC236}">
                <a16:creationId xmlns:a16="http://schemas.microsoft.com/office/drawing/2014/main" id="{D236F6AA-E537-9760-516D-A4EBC2BEB1B3}"/>
              </a:ext>
            </a:extLst>
          </p:cNvPr>
          <p:cNvCxnSpPr>
            <a:cxnSpLocks/>
          </p:cNvCxnSpPr>
          <p:nvPr/>
        </p:nvCxnSpPr>
        <p:spPr>
          <a:xfrm>
            <a:off x="4359773" y="3579388"/>
            <a:ext cx="14314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B0C3725-CB9B-6B4E-57B0-FCA7FD55743D}"/>
              </a:ext>
            </a:extLst>
          </p:cNvPr>
          <p:cNvSpPr/>
          <p:nvPr/>
        </p:nvSpPr>
        <p:spPr>
          <a:xfrm>
            <a:off x="5142830" y="3072565"/>
            <a:ext cx="1399525"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+2.1% Idle</a:t>
            </a:r>
          </a:p>
        </p:txBody>
      </p:sp>
      <p:sp>
        <p:nvSpPr>
          <p:cNvPr id="34" name="Rectangle 33">
            <a:extLst>
              <a:ext uri="{FF2B5EF4-FFF2-40B4-BE49-F238E27FC236}">
                <a16:creationId xmlns:a16="http://schemas.microsoft.com/office/drawing/2014/main" id="{8A0A2BFE-249C-FBFA-417E-5F2E52C723B3}"/>
              </a:ext>
            </a:extLst>
          </p:cNvPr>
          <p:cNvSpPr/>
          <p:nvPr/>
        </p:nvSpPr>
        <p:spPr>
          <a:xfrm>
            <a:off x="5146566" y="2817489"/>
            <a:ext cx="1194600"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-3.5% $</a:t>
            </a:r>
          </a:p>
        </p:txBody>
      </p:sp>
      <p:cxnSp>
        <p:nvCxnSpPr>
          <p:cNvPr id="35" name="Straight Arrow Connector 34">
            <a:extLst>
              <a:ext uri="{FF2B5EF4-FFF2-40B4-BE49-F238E27FC236}">
                <a16:creationId xmlns:a16="http://schemas.microsoft.com/office/drawing/2014/main" id="{7C61BE43-9678-F97A-043C-207078E79772}"/>
              </a:ext>
            </a:extLst>
          </p:cNvPr>
          <p:cNvCxnSpPr>
            <a:cxnSpLocks/>
          </p:cNvCxnSpPr>
          <p:nvPr/>
        </p:nvCxnSpPr>
        <p:spPr>
          <a:xfrm>
            <a:off x="4919820" y="3579388"/>
            <a:ext cx="0" cy="1176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E4CCB8F-E6D1-93A1-796B-13CBA366FC43}"/>
              </a:ext>
            </a:extLst>
          </p:cNvPr>
          <p:cNvSpPr/>
          <p:nvPr/>
        </p:nvSpPr>
        <p:spPr>
          <a:xfrm>
            <a:off x="3557202" y="5157220"/>
            <a:ext cx="1399525" cy="369332"/>
          </a:xfrm>
          <a:prstGeom prst="rect">
            <a:avLst/>
          </a:prstGeom>
        </p:spPr>
        <p:txBody>
          <a:bodyPr wrap="square">
            <a:spAutoFit/>
          </a:bodyPr>
          <a:lstStyle/>
          <a:p>
            <a:pPr lvl="0" algn="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+3.3% Idle</a:t>
            </a:r>
          </a:p>
        </p:txBody>
      </p:sp>
      <p:sp>
        <p:nvSpPr>
          <p:cNvPr id="37" name="Rectangle 36">
            <a:extLst>
              <a:ext uri="{FF2B5EF4-FFF2-40B4-BE49-F238E27FC236}">
                <a16:creationId xmlns:a16="http://schemas.microsoft.com/office/drawing/2014/main" id="{CCFD101A-EFA9-83E4-9A69-DB7161B8255B}"/>
              </a:ext>
            </a:extLst>
          </p:cNvPr>
          <p:cNvSpPr/>
          <p:nvPr/>
        </p:nvSpPr>
        <p:spPr>
          <a:xfrm>
            <a:off x="3762126" y="4902144"/>
            <a:ext cx="1194600" cy="369332"/>
          </a:xfrm>
          <a:prstGeom prst="rect">
            <a:avLst/>
          </a:prstGeom>
        </p:spPr>
        <p:txBody>
          <a:bodyPr wrap="square">
            <a:spAutoFit/>
          </a:bodyPr>
          <a:lstStyle/>
          <a:p>
            <a:pPr lvl="0" algn="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 $</a:t>
            </a:r>
          </a:p>
        </p:txBody>
      </p:sp>
      <p:cxnSp>
        <p:nvCxnSpPr>
          <p:cNvPr id="38" name="Straight Arrow Connector 37">
            <a:extLst>
              <a:ext uri="{FF2B5EF4-FFF2-40B4-BE49-F238E27FC236}">
                <a16:creationId xmlns:a16="http://schemas.microsoft.com/office/drawing/2014/main" id="{3B436A7A-DE03-167C-77FA-077E349231DD}"/>
              </a:ext>
            </a:extLst>
          </p:cNvPr>
          <p:cNvCxnSpPr>
            <a:cxnSpLocks/>
          </p:cNvCxnSpPr>
          <p:nvPr/>
        </p:nvCxnSpPr>
        <p:spPr>
          <a:xfrm>
            <a:off x="4937045" y="3615483"/>
            <a:ext cx="542823" cy="7277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E5E2141-BEE8-5301-04FD-B3FEB22E8FD9}"/>
              </a:ext>
            </a:extLst>
          </p:cNvPr>
          <p:cNvSpPr/>
          <p:nvPr/>
        </p:nvSpPr>
        <p:spPr>
          <a:xfrm>
            <a:off x="5490486" y="5136398"/>
            <a:ext cx="1399525" cy="369332"/>
          </a:xfrm>
          <a:prstGeom prst="rect">
            <a:avLst/>
          </a:prstGeom>
        </p:spPr>
        <p:txBody>
          <a:bodyPr wrap="square">
            <a:spAutoFit/>
          </a:bodyPr>
          <a:lstStyle/>
          <a:p>
            <a:pPr lvl="0"/>
            <a:r>
              <a:rPr lang="en-US"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+7% Idle</a:t>
            </a:r>
          </a:p>
        </p:txBody>
      </p:sp>
      <p:sp>
        <p:nvSpPr>
          <p:cNvPr id="40" name="Rectangle 39">
            <a:extLst>
              <a:ext uri="{FF2B5EF4-FFF2-40B4-BE49-F238E27FC236}">
                <a16:creationId xmlns:a16="http://schemas.microsoft.com/office/drawing/2014/main" id="{A07BC730-B5D3-D20F-43F9-B33EF9F05682}"/>
              </a:ext>
            </a:extLst>
          </p:cNvPr>
          <p:cNvSpPr/>
          <p:nvPr/>
        </p:nvSpPr>
        <p:spPr>
          <a:xfrm>
            <a:off x="5652845" y="4877932"/>
            <a:ext cx="1194600" cy="369332"/>
          </a:xfrm>
          <a:prstGeom prst="rect">
            <a:avLst/>
          </a:prstGeom>
        </p:spPr>
        <p:txBody>
          <a:bodyPr wrap="square">
            <a:spAutoFit/>
          </a:bodyPr>
          <a:lstStyle/>
          <a:p>
            <a:pPr lvl="0"/>
            <a:r>
              <a:rPr lang="en-US"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-1.2% $</a:t>
            </a:r>
          </a:p>
        </p:txBody>
      </p:sp>
      <p:sp>
        <p:nvSpPr>
          <p:cNvPr id="41" name="Rectangle 40">
            <a:extLst>
              <a:ext uri="{FF2B5EF4-FFF2-40B4-BE49-F238E27FC236}">
                <a16:creationId xmlns:a16="http://schemas.microsoft.com/office/drawing/2014/main" id="{6A7050E3-3B92-A82A-8595-F8D897B9399B}"/>
              </a:ext>
            </a:extLst>
          </p:cNvPr>
          <p:cNvSpPr/>
          <p:nvPr/>
        </p:nvSpPr>
        <p:spPr>
          <a:xfrm>
            <a:off x="2365001" y="7234486"/>
            <a:ext cx="2634656"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-13.5% switch</a:t>
            </a:r>
          </a:p>
        </p:txBody>
      </p:sp>
      <p:sp>
        <p:nvSpPr>
          <p:cNvPr id="44" name="Rectangle 43">
            <a:extLst>
              <a:ext uri="{FF2B5EF4-FFF2-40B4-BE49-F238E27FC236}">
                <a16:creationId xmlns:a16="http://schemas.microsoft.com/office/drawing/2014/main" id="{386B9140-7162-1394-EFD1-2CAD46BEA329}"/>
              </a:ext>
            </a:extLst>
          </p:cNvPr>
          <p:cNvSpPr/>
          <p:nvPr/>
        </p:nvSpPr>
        <p:spPr>
          <a:xfrm>
            <a:off x="4894479" y="7189010"/>
            <a:ext cx="1680039" cy="338554"/>
          </a:xfrm>
          <a:prstGeom prst="rect">
            <a:avLst/>
          </a:prstGeom>
        </p:spPr>
        <p:txBody>
          <a:bodyPr wrap="square">
            <a:spAutoFit/>
          </a:bodyPr>
          <a:lstStyle/>
          <a:p>
            <a:pPr lvl="0" algn="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-16.8% switch</a:t>
            </a:r>
          </a:p>
        </p:txBody>
      </p:sp>
      <p:sp>
        <p:nvSpPr>
          <p:cNvPr id="3" name="TextBox 2">
            <a:extLst>
              <a:ext uri="{FF2B5EF4-FFF2-40B4-BE49-F238E27FC236}">
                <a16:creationId xmlns:a16="http://schemas.microsoft.com/office/drawing/2014/main" id="{FD7B9936-69F2-E142-A3E3-795FC7FEA491}"/>
              </a:ext>
            </a:extLst>
          </p:cNvPr>
          <p:cNvSpPr txBox="1"/>
          <p:nvPr/>
        </p:nvSpPr>
        <p:spPr>
          <a:xfrm>
            <a:off x="6781806" y="2580122"/>
            <a:ext cx="2002756" cy="1723549"/>
          </a:xfrm>
          <a:prstGeom prst="rect">
            <a:avLst/>
          </a:prstGeom>
          <a:noFill/>
        </p:spPr>
        <p:txBody>
          <a:bodyPr wrap="square">
            <a:spAutoFit/>
          </a:bodyPr>
          <a:lstStyle/>
          <a:p>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Drivers: </a:t>
            </a: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“Not really. </a:t>
            </a:r>
            <a:r>
              <a:rPr lang="en-US" sz="1600" i="1" dirty="0">
                <a:highlight>
                  <a:srgbClr val="FBE5D6"/>
                </a:highlight>
                <a:latin typeface="CMU Sans Serif Medium" panose="02000603000000000000" pitchFamily="2" charset="0"/>
                <a:ea typeface="CMU Sans Serif Medium" panose="02000603000000000000" pitchFamily="2" charset="0"/>
                <a:cs typeface="CMU Sans Serif Medium" panose="02000603000000000000" pitchFamily="2" charset="0"/>
              </a:rPr>
              <a:t>Too many drivers. Too much idle time.”</a:t>
            </a:r>
          </a:p>
          <a:p>
            <a:endPar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sz="1600" dirty="0">
                <a:highlight>
                  <a:srgbClr val="FBE5D6"/>
                </a:highlight>
                <a:latin typeface="CMU Sans Serif Medium" panose="02000603000000000000" pitchFamily="2" charset="0"/>
                <a:ea typeface="CMU Sans Serif Medium" panose="02000603000000000000" pitchFamily="2" charset="0"/>
                <a:cs typeface="CMU Sans Serif Medium" panose="02000603000000000000" pitchFamily="2" charset="0"/>
              </a:rPr>
              <a:t>Fares not necessarily higher </a:t>
            </a: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(3-5%) </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000" dirty="0">
                <a:solidFill>
                  <a:prstClr val="black">
                    <a:lumMod val="50000"/>
                    <a:lumOff val="50000"/>
                  </a:prstClr>
                </a:solidFill>
                <a:latin typeface="CMU Sans Serif Medium" panose="02000603000000000000" pitchFamily="2" charset="0"/>
                <a:ea typeface="CMU Sans Serif Medium" panose="02000603000000000000" pitchFamily="2" charset="0"/>
                <a:cs typeface="CMU Sans Serif Medium" panose="02000603000000000000" pitchFamily="2" charset="0"/>
              </a:rPr>
              <a:t>(Parrott, Reich 2018)</a:t>
            </a:r>
            <a:endParaRPr lang="en-US" sz="1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2" name="TextBox 1">
            <a:hlinkClick r:id="rId3" action="ppaction://hlinksldjump"/>
            <a:extLst>
              <a:ext uri="{FF2B5EF4-FFF2-40B4-BE49-F238E27FC236}">
                <a16:creationId xmlns:a16="http://schemas.microsoft.com/office/drawing/2014/main" id="{960C5D99-2970-4C7C-92FF-E34209B15B31}"/>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 name="TextBox 3">
            <a:hlinkClick r:id="rId4" action="ppaction://hlinksldjump"/>
            <a:extLst>
              <a:ext uri="{FF2B5EF4-FFF2-40B4-BE49-F238E27FC236}">
                <a16:creationId xmlns:a16="http://schemas.microsoft.com/office/drawing/2014/main" id="{1DED60B6-A53C-1ABC-11F5-AEEFAC59BE13}"/>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 name="TextBox 4">
            <a:hlinkClick r:id="rId5" action="ppaction://hlinksldjump"/>
            <a:extLst>
              <a:ext uri="{FF2B5EF4-FFF2-40B4-BE49-F238E27FC236}">
                <a16:creationId xmlns:a16="http://schemas.microsoft.com/office/drawing/2014/main" id="{62A2AF8D-A5AD-5F54-C5C5-5DBBD2E558CE}"/>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6" name="TextBox 5">
            <a:hlinkClick r:id="rId6" action="ppaction://hlinksldjump"/>
            <a:extLst>
              <a:ext uri="{FF2B5EF4-FFF2-40B4-BE49-F238E27FC236}">
                <a16:creationId xmlns:a16="http://schemas.microsoft.com/office/drawing/2014/main" id="{7207E854-5E75-AFA8-2F52-E1F2534684B0}"/>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31544405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6" y="609978"/>
            <a:ext cx="412525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Policy Analysis</a:t>
            </a:r>
            <a:endParaRPr lang="en-US" sz="2800" b="1" dirty="0">
              <a:solidFill>
                <a:srgbClr val="FFC000"/>
              </a:solidFill>
              <a:latin typeface="Helvetica" charset="0"/>
              <a:ea typeface="Helvetica" charset="0"/>
              <a:cs typeface="Helvetica" charset="0"/>
            </a:endParaRPr>
          </a:p>
        </p:txBody>
      </p:sp>
      <p:sp>
        <p:nvSpPr>
          <p:cNvPr id="7" name="Rectangle 6">
            <a:extLst>
              <a:ext uri="{FF2B5EF4-FFF2-40B4-BE49-F238E27FC236}">
                <a16:creationId xmlns:a16="http://schemas.microsoft.com/office/drawing/2014/main" id="{0E3C2195-1715-6C40-ACD5-1C057A5E144A}"/>
              </a:ext>
            </a:extLst>
          </p:cNvPr>
          <p:cNvSpPr/>
          <p:nvPr/>
        </p:nvSpPr>
        <p:spPr>
          <a:xfrm>
            <a:off x="4593745" y="684765"/>
            <a:ext cx="3897221" cy="584775"/>
          </a:xfrm>
          <a:prstGeom prst="rect">
            <a:avLst/>
          </a:prstGeom>
        </p:spPr>
        <p:txBody>
          <a:bodyPr wrap="none">
            <a:spAutoFit/>
          </a:bodyPr>
          <a:lstStyle/>
          <a:p>
            <a:pPr lvl="0"/>
            <a:r>
              <a:rPr lang="en-US" sz="3200" dirty="0">
                <a:latin typeface="Helvetica" charset="0"/>
                <a:ea typeface="Helvetica" charset="0"/>
                <a:cs typeface="Helvetica" charset="0"/>
              </a:rPr>
              <a:t>Driver Income Rules</a:t>
            </a:r>
            <a:endParaRPr lang="en-US" sz="2000" i="1" dirty="0">
              <a:latin typeface="Helvetica" charset="0"/>
              <a:ea typeface="Helvetica" charset="0"/>
              <a:cs typeface="Helvetica" charset="0"/>
            </a:endParaRPr>
          </a:p>
        </p:txBody>
      </p:sp>
      <p:sp>
        <p:nvSpPr>
          <p:cNvPr id="9" name="Rectangle 8">
            <a:extLst>
              <a:ext uri="{FF2B5EF4-FFF2-40B4-BE49-F238E27FC236}">
                <a16:creationId xmlns:a16="http://schemas.microsoft.com/office/drawing/2014/main" id="{E704600B-15B2-1C44-AEFC-E0196485BD8C}"/>
              </a:ext>
            </a:extLst>
          </p:cNvPr>
          <p:cNvSpPr/>
          <p:nvPr/>
        </p:nvSpPr>
        <p:spPr>
          <a:xfrm>
            <a:off x="3517754" y="4237703"/>
            <a:ext cx="1582994" cy="158299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2D895B7-0206-B648-AB6F-C4BF1878C091}"/>
              </a:ext>
            </a:extLst>
          </p:cNvPr>
          <p:cNvSpPr/>
          <p:nvPr/>
        </p:nvSpPr>
        <p:spPr>
          <a:xfrm>
            <a:off x="5100748" y="4237703"/>
            <a:ext cx="1582994" cy="158299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0C7286E-1AE7-0F4F-86A2-3B688BC57882}"/>
              </a:ext>
            </a:extLst>
          </p:cNvPr>
          <p:cNvSpPr/>
          <p:nvPr/>
        </p:nvSpPr>
        <p:spPr>
          <a:xfrm>
            <a:off x="3563571" y="1899463"/>
            <a:ext cx="3074353"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Competitor adopting the rules?</a:t>
            </a:r>
          </a:p>
        </p:txBody>
      </p:sp>
      <p:sp>
        <p:nvSpPr>
          <p:cNvPr id="12" name="Rectangle 11">
            <a:extLst>
              <a:ext uri="{FF2B5EF4-FFF2-40B4-BE49-F238E27FC236}">
                <a16:creationId xmlns:a16="http://schemas.microsoft.com/office/drawing/2014/main" id="{9100AB04-1144-D043-B672-8FD68B67D809}"/>
              </a:ext>
            </a:extLst>
          </p:cNvPr>
          <p:cNvSpPr/>
          <p:nvPr/>
        </p:nvSpPr>
        <p:spPr>
          <a:xfrm>
            <a:off x="-302278" y="3822204"/>
            <a:ext cx="3074353" cy="830997"/>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Focal firm</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adopting the rules?</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rPr>
              <a:t>(for their hourly-paid drivers)</a:t>
            </a:r>
            <a:endPar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13" name="Rectangle 12">
            <a:extLst>
              <a:ext uri="{FF2B5EF4-FFF2-40B4-BE49-F238E27FC236}">
                <a16:creationId xmlns:a16="http://schemas.microsoft.com/office/drawing/2014/main" id="{D1533DBB-DAAF-5146-8988-057D0B2A56CF}"/>
              </a:ext>
            </a:extLst>
          </p:cNvPr>
          <p:cNvSpPr/>
          <p:nvPr/>
        </p:nvSpPr>
        <p:spPr>
          <a:xfrm>
            <a:off x="2646028" y="3276929"/>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14" name="Rectangle 13">
            <a:extLst>
              <a:ext uri="{FF2B5EF4-FFF2-40B4-BE49-F238E27FC236}">
                <a16:creationId xmlns:a16="http://schemas.microsoft.com/office/drawing/2014/main" id="{DA92659F-85D7-CE44-A7ED-0079466A3CD2}"/>
              </a:ext>
            </a:extLst>
          </p:cNvPr>
          <p:cNvSpPr/>
          <p:nvPr/>
        </p:nvSpPr>
        <p:spPr>
          <a:xfrm>
            <a:off x="2646028" y="4859923"/>
            <a:ext cx="688258"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25" name="Rectangle 24">
            <a:extLst>
              <a:ext uri="{FF2B5EF4-FFF2-40B4-BE49-F238E27FC236}">
                <a16:creationId xmlns:a16="http://schemas.microsoft.com/office/drawing/2014/main" id="{73DE401A-4B60-D34D-AFDC-F93642293F33}"/>
              </a:ext>
            </a:extLst>
          </p:cNvPr>
          <p:cNvSpPr/>
          <p:nvPr/>
        </p:nvSpPr>
        <p:spPr>
          <a:xfrm>
            <a:off x="3744651" y="4332830"/>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“Reverse”</a:t>
            </a:r>
          </a:p>
        </p:txBody>
      </p:sp>
      <p:sp>
        <p:nvSpPr>
          <p:cNvPr id="26" name="Rectangle 25">
            <a:extLst>
              <a:ext uri="{FF2B5EF4-FFF2-40B4-BE49-F238E27FC236}">
                <a16:creationId xmlns:a16="http://schemas.microsoft.com/office/drawing/2014/main" id="{8B232690-5E17-0E4E-AAD1-E433452143CC}"/>
              </a:ext>
            </a:extLst>
          </p:cNvPr>
          <p:cNvSpPr/>
          <p:nvPr/>
        </p:nvSpPr>
        <p:spPr>
          <a:xfrm>
            <a:off x="5340200" y="4342281"/>
            <a:ext cx="1103181" cy="338554"/>
          </a:xfrm>
          <a:prstGeom prst="rect">
            <a:avLst/>
          </a:prstGeom>
        </p:spPr>
        <p:txBody>
          <a:bodyPr wrap="square">
            <a:spAutoFit/>
          </a:bodyPr>
          <a:lstStyle/>
          <a:p>
            <a:pPr lvl="0" algn="ct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“Universal”</a:t>
            </a:r>
          </a:p>
        </p:txBody>
      </p:sp>
      <p:sp>
        <p:nvSpPr>
          <p:cNvPr id="24" name="Rectangle 23">
            <a:extLst>
              <a:ext uri="{FF2B5EF4-FFF2-40B4-BE49-F238E27FC236}">
                <a16:creationId xmlns:a16="http://schemas.microsoft.com/office/drawing/2014/main" id="{CEA88E2B-7427-5F41-90A1-5C05F18A35E0}"/>
              </a:ext>
            </a:extLst>
          </p:cNvPr>
          <p:cNvSpPr/>
          <p:nvPr/>
        </p:nvSpPr>
        <p:spPr>
          <a:xfrm>
            <a:off x="3517755" y="2654709"/>
            <a:ext cx="1582994" cy="158299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18B88A3-FDCF-3145-8B0C-4BBA46B33DD1}"/>
              </a:ext>
            </a:extLst>
          </p:cNvPr>
          <p:cNvSpPr/>
          <p:nvPr/>
        </p:nvSpPr>
        <p:spPr>
          <a:xfrm>
            <a:off x="5100748" y="2654709"/>
            <a:ext cx="1582994" cy="15829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6110F3A-95D3-6646-85F1-8BD154256490}"/>
              </a:ext>
            </a:extLst>
          </p:cNvPr>
          <p:cNvSpPr/>
          <p:nvPr/>
        </p:nvSpPr>
        <p:spPr>
          <a:xfrm>
            <a:off x="4011560"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No</a:t>
            </a:r>
          </a:p>
        </p:txBody>
      </p:sp>
      <p:sp>
        <p:nvSpPr>
          <p:cNvPr id="29" name="Rectangle 28">
            <a:extLst>
              <a:ext uri="{FF2B5EF4-FFF2-40B4-BE49-F238E27FC236}">
                <a16:creationId xmlns:a16="http://schemas.microsoft.com/office/drawing/2014/main" id="{37F8A260-A2D5-2842-8779-24F5B022B7FE}"/>
              </a:ext>
            </a:extLst>
          </p:cNvPr>
          <p:cNvSpPr/>
          <p:nvPr/>
        </p:nvSpPr>
        <p:spPr>
          <a:xfrm>
            <a:off x="5548116" y="2316155"/>
            <a:ext cx="688258" cy="338554"/>
          </a:xfrm>
          <a:prstGeom prst="rect">
            <a:avLst/>
          </a:prstGeom>
        </p:spPr>
        <p:txBody>
          <a:bodyPr wrap="square">
            <a:spAutoFit/>
          </a:bodyPr>
          <a:lstStyle/>
          <a:p>
            <a:pPr lvl="0"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Yes</a:t>
            </a:r>
          </a:p>
        </p:txBody>
      </p:sp>
      <p:sp>
        <p:nvSpPr>
          <p:cNvPr id="30" name="Rectangle 29">
            <a:extLst>
              <a:ext uri="{FF2B5EF4-FFF2-40B4-BE49-F238E27FC236}">
                <a16:creationId xmlns:a16="http://schemas.microsoft.com/office/drawing/2014/main" id="{8BFCB1BE-EDE9-A143-9357-4D6095D92D3E}"/>
              </a:ext>
            </a:extLst>
          </p:cNvPr>
          <p:cNvSpPr/>
          <p:nvPr/>
        </p:nvSpPr>
        <p:spPr>
          <a:xfrm>
            <a:off x="3744651" y="3822277"/>
            <a:ext cx="1103181" cy="584775"/>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“Pre-2019”</a:t>
            </a:r>
          </a:p>
        </p:txBody>
      </p:sp>
      <p:sp>
        <p:nvSpPr>
          <p:cNvPr id="31" name="Rectangle 30">
            <a:extLst>
              <a:ext uri="{FF2B5EF4-FFF2-40B4-BE49-F238E27FC236}">
                <a16:creationId xmlns:a16="http://schemas.microsoft.com/office/drawing/2014/main" id="{6574FF0C-B8EE-1342-AB66-712F41AE06A5}"/>
              </a:ext>
            </a:extLst>
          </p:cNvPr>
          <p:cNvSpPr/>
          <p:nvPr/>
        </p:nvSpPr>
        <p:spPr>
          <a:xfrm>
            <a:off x="5340200" y="3822277"/>
            <a:ext cx="1103181" cy="338554"/>
          </a:xfrm>
          <a:prstGeom prst="rect">
            <a:avLst/>
          </a:prstGeom>
        </p:spPr>
        <p:txBody>
          <a:bodyPr wrap="square">
            <a:spAutoFit/>
          </a:bodyPr>
          <a:lstStyle/>
          <a:p>
            <a:pPr lvl="0" algn="ctr"/>
            <a:r>
              <a:rPr lang="en-US" sz="1600" dirty="0">
                <a:solidFill>
                  <a:schemeClr val="tx1">
                    <a:lumMod val="75000"/>
                    <a:lumOff val="2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“Current”</a:t>
            </a:r>
          </a:p>
        </p:txBody>
      </p:sp>
      <p:cxnSp>
        <p:nvCxnSpPr>
          <p:cNvPr id="32" name="Straight Arrow Connector 31">
            <a:extLst>
              <a:ext uri="{FF2B5EF4-FFF2-40B4-BE49-F238E27FC236}">
                <a16:creationId xmlns:a16="http://schemas.microsoft.com/office/drawing/2014/main" id="{B11276C4-5197-1E40-8079-F8FFDEB37A48}"/>
              </a:ext>
            </a:extLst>
          </p:cNvPr>
          <p:cNvCxnSpPr>
            <a:cxnSpLocks/>
          </p:cNvCxnSpPr>
          <p:nvPr/>
        </p:nvCxnSpPr>
        <p:spPr>
          <a:xfrm>
            <a:off x="4359773" y="3579388"/>
            <a:ext cx="14314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3EF9E28-A6CA-1441-90C7-C59C36C42D98}"/>
              </a:ext>
            </a:extLst>
          </p:cNvPr>
          <p:cNvSpPr/>
          <p:nvPr/>
        </p:nvSpPr>
        <p:spPr>
          <a:xfrm>
            <a:off x="5142830" y="3072565"/>
            <a:ext cx="1399525"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+2.1% Idle</a:t>
            </a:r>
          </a:p>
        </p:txBody>
      </p:sp>
      <p:sp>
        <p:nvSpPr>
          <p:cNvPr id="34" name="Rectangle 33">
            <a:extLst>
              <a:ext uri="{FF2B5EF4-FFF2-40B4-BE49-F238E27FC236}">
                <a16:creationId xmlns:a16="http://schemas.microsoft.com/office/drawing/2014/main" id="{DD491C7E-DB83-6446-8410-897575711BDF}"/>
              </a:ext>
            </a:extLst>
          </p:cNvPr>
          <p:cNvSpPr/>
          <p:nvPr/>
        </p:nvSpPr>
        <p:spPr>
          <a:xfrm>
            <a:off x="5146566" y="2817489"/>
            <a:ext cx="1194600" cy="369332"/>
          </a:xfrm>
          <a:prstGeom prst="rect">
            <a:avLst/>
          </a:prstGeom>
        </p:spPr>
        <p:txBody>
          <a:bodyPr wrap="square">
            <a:spAutoFit/>
          </a:bodyPr>
          <a:lstStyle/>
          <a:p>
            <a:pPr lvl="0"/>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-3.5% $</a:t>
            </a:r>
          </a:p>
        </p:txBody>
      </p:sp>
      <p:cxnSp>
        <p:nvCxnSpPr>
          <p:cNvPr id="35" name="Straight Arrow Connector 34">
            <a:extLst>
              <a:ext uri="{FF2B5EF4-FFF2-40B4-BE49-F238E27FC236}">
                <a16:creationId xmlns:a16="http://schemas.microsoft.com/office/drawing/2014/main" id="{AC5EA027-22CA-C244-8E5D-1418ACFECEF9}"/>
              </a:ext>
            </a:extLst>
          </p:cNvPr>
          <p:cNvCxnSpPr>
            <a:cxnSpLocks/>
          </p:cNvCxnSpPr>
          <p:nvPr/>
        </p:nvCxnSpPr>
        <p:spPr>
          <a:xfrm>
            <a:off x="4919820" y="3579388"/>
            <a:ext cx="0" cy="11763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54513895-E749-5E4A-BCA6-A852A96D107C}"/>
              </a:ext>
            </a:extLst>
          </p:cNvPr>
          <p:cNvSpPr/>
          <p:nvPr/>
        </p:nvSpPr>
        <p:spPr>
          <a:xfrm>
            <a:off x="3557202" y="5157220"/>
            <a:ext cx="1399525" cy="369332"/>
          </a:xfrm>
          <a:prstGeom prst="rect">
            <a:avLst/>
          </a:prstGeom>
        </p:spPr>
        <p:txBody>
          <a:bodyPr wrap="square">
            <a:spAutoFit/>
          </a:bodyPr>
          <a:lstStyle/>
          <a:p>
            <a:pPr lvl="0" algn="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+3.3% Idle</a:t>
            </a:r>
          </a:p>
        </p:txBody>
      </p:sp>
      <p:sp>
        <p:nvSpPr>
          <p:cNvPr id="37" name="Rectangle 36">
            <a:extLst>
              <a:ext uri="{FF2B5EF4-FFF2-40B4-BE49-F238E27FC236}">
                <a16:creationId xmlns:a16="http://schemas.microsoft.com/office/drawing/2014/main" id="{FB292ED4-F001-5E4F-A9DA-91AFE2715A4E}"/>
              </a:ext>
            </a:extLst>
          </p:cNvPr>
          <p:cNvSpPr/>
          <p:nvPr/>
        </p:nvSpPr>
        <p:spPr>
          <a:xfrm>
            <a:off x="3762126" y="4902144"/>
            <a:ext cx="1194600" cy="369332"/>
          </a:xfrm>
          <a:prstGeom prst="rect">
            <a:avLst/>
          </a:prstGeom>
        </p:spPr>
        <p:txBody>
          <a:bodyPr wrap="square">
            <a:spAutoFit/>
          </a:bodyPr>
          <a:lstStyle/>
          <a:p>
            <a:pPr lvl="0" algn="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+3% $</a:t>
            </a:r>
          </a:p>
        </p:txBody>
      </p:sp>
      <p:cxnSp>
        <p:nvCxnSpPr>
          <p:cNvPr id="38" name="Straight Arrow Connector 37">
            <a:extLst>
              <a:ext uri="{FF2B5EF4-FFF2-40B4-BE49-F238E27FC236}">
                <a16:creationId xmlns:a16="http://schemas.microsoft.com/office/drawing/2014/main" id="{02DFC701-D6C2-9846-B2FD-4E4044631E4A}"/>
              </a:ext>
            </a:extLst>
          </p:cNvPr>
          <p:cNvCxnSpPr>
            <a:cxnSpLocks/>
          </p:cNvCxnSpPr>
          <p:nvPr/>
        </p:nvCxnSpPr>
        <p:spPr>
          <a:xfrm>
            <a:off x="4937045" y="3615483"/>
            <a:ext cx="542823" cy="7277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4F5B5E5-6FE0-FF4E-8128-50806F7A116A}"/>
              </a:ext>
            </a:extLst>
          </p:cNvPr>
          <p:cNvSpPr/>
          <p:nvPr/>
        </p:nvSpPr>
        <p:spPr>
          <a:xfrm>
            <a:off x="5490486" y="5136398"/>
            <a:ext cx="1399525" cy="369332"/>
          </a:xfrm>
          <a:prstGeom prst="rect">
            <a:avLst/>
          </a:prstGeom>
        </p:spPr>
        <p:txBody>
          <a:bodyPr wrap="square">
            <a:spAutoFit/>
          </a:bodyPr>
          <a:lstStyle/>
          <a:p>
            <a:pPr lvl="0"/>
            <a:r>
              <a:rPr lang="en-US"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+7% Idle</a:t>
            </a:r>
          </a:p>
        </p:txBody>
      </p:sp>
      <p:sp>
        <p:nvSpPr>
          <p:cNvPr id="40" name="Rectangle 39">
            <a:extLst>
              <a:ext uri="{FF2B5EF4-FFF2-40B4-BE49-F238E27FC236}">
                <a16:creationId xmlns:a16="http://schemas.microsoft.com/office/drawing/2014/main" id="{7BCBA543-B2E5-B142-B5E9-C1B9EAC29678}"/>
              </a:ext>
            </a:extLst>
          </p:cNvPr>
          <p:cNvSpPr/>
          <p:nvPr/>
        </p:nvSpPr>
        <p:spPr>
          <a:xfrm>
            <a:off x="5652845" y="4877932"/>
            <a:ext cx="1194600" cy="369332"/>
          </a:xfrm>
          <a:prstGeom prst="rect">
            <a:avLst/>
          </a:prstGeom>
        </p:spPr>
        <p:txBody>
          <a:bodyPr wrap="square">
            <a:spAutoFit/>
          </a:bodyPr>
          <a:lstStyle/>
          <a:p>
            <a:pPr lvl="0"/>
            <a:r>
              <a:rPr lang="en-US"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-1.2% $</a:t>
            </a:r>
          </a:p>
        </p:txBody>
      </p:sp>
      <p:sp>
        <p:nvSpPr>
          <p:cNvPr id="41" name="Rectangle 40">
            <a:extLst>
              <a:ext uri="{FF2B5EF4-FFF2-40B4-BE49-F238E27FC236}">
                <a16:creationId xmlns:a16="http://schemas.microsoft.com/office/drawing/2014/main" id="{8C2A110B-F0DA-5B46-A81D-E94756147A56}"/>
              </a:ext>
            </a:extLst>
          </p:cNvPr>
          <p:cNvSpPr/>
          <p:nvPr/>
        </p:nvSpPr>
        <p:spPr>
          <a:xfrm>
            <a:off x="2365001" y="7234486"/>
            <a:ext cx="2634656" cy="338554"/>
          </a:xfrm>
          <a:prstGeom prst="rect">
            <a:avLst/>
          </a:prstGeom>
        </p:spPr>
        <p:txBody>
          <a:bodyPr wrap="square">
            <a:spAutoFit/>
          </a:bodyPr>
          <a:lstStyle/>
          <a:p>
            <a:pPr lvl="0" algn="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-13.5% switch</a:t>
            </a:r>
          </a:p>
        </p:txBody>
      </p:sp>
      <p:sp>
        <p:nvSpPr>
          <p:cNvPr id="44" name="Rectangle 43">
            <a:extLst>
              <a:ext uri="{FF2B5EF4-FFF2-40B4-BE49-F238E27FC236}">
                <a16:creationId xmlns:a16="http://schemas.microsoft.com/office/drawing/2014/main" id="{CB9A1FE2-DC21-6A48-BD19-319BCF97E554}"/>
              </a:ext>
            </a:extLst>
          </p:cNvPr>
          <p:cNvSpPr/>
          <p:nvPr/>
        </p:nvSpPr>
        <p:spPr>
          <a:xfrm>
            <a:off x="4894479" y="7189010"/>
            <a:ext cx="1680039" cy="338554"/>
          </a:xfrm>
          <a:prstGeom prst="rect">
            <a:avLst/>
          </a:prstGeom>
        </p:spPr>
        <p:txBody>
          <a:bodyPr wrap="square">
            <a:spAutoFit/>
          </a:bodyPr>
          <a:lstStyle/>
          <a:p>
            <a:pPr lvl="0" algn="r"/>
            <a:r>
              <a:rPr lang="en-US" sz="1600"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-16.8% switch</a:t>
            </a:r>
          </a:p>
        </p:txBody>
      </p:sp>
      <p:sp>
        <p:nvSpPr>
          <p:cNvPr id="3" name="TextBox 2">
            <a:extLst>
              <a:ext uri="{FF2B5EF4-FFF2-40B4-BE49-F238E27FC236}">
                <a16:creationId xmlns:a16="http://schemas.microsoft.com/office/drawing/2014/main" id="{5BF9F59B-2812-B06F-4FC9-623894651FC5}"/>
              </a:ext>
            </a:extLst>
          </p:cNvPr>
          <p:cNvSpPr txBox="1"/>
          <p:nvPr/>
        </p:nvSpPr>
        <p:spPr>
          <a:xfrm>
            <a:off x="6781806" y="2580122"/>
            <a:ext cx="2002756" cy="1723549"/>
          </a:xfrm>
          <a:prstGeom prst="rect">
            <a:avLst/>
          </a:prstGeom>
          <a:noFill/>
        </p:spPr>
        <p:txBody>
          <a:bodyPr wrap="square">
            <a:spAutoFit/>
          </a:bodyPr>
          <a:lstStyle/>
          <a:p>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Drivers: </a:t>
            </a:r>
            <a:r>
              <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rPr>
              <a:t>“Not really. </a:t>
            </a:r>
            <a:r>
              <a:rPr lang="en-US" sz="1600" i="1" dirty="0">
                <a:highlight>
                  <a:srgbClr val="FBE5D6"/>
                </a:highlight>
                <a:latin typeface="CMU Sans Serif Medium" panose="02000603000000000000" pitchFamily="2" charset="0"/>
                <a:ea typeface="CMU Sans Serif Medium" panose="02000603000000000000" pitchFamily="2" charset="0"/>
                <a:cs typeface="CMU Sans Serif Medium" panose="02000603000000000000" pitchFamily="2" charset="0"/>
              </a:rPr>
              <a:t>Too many drivers. Too much idle time.”</a:t>
            </a:r>
          </a:p>
          <a:p>
            <a:endParaRPr lang="en-US" sz="1600" i="1" dirty="0">
              <a:latin typeface="CMU Sans Serif Medium" panose="02000603000000000000" pitchFamily="2" charset="0"/>
              <a:ea typeface="CMU Sans Serif Medium" panose="02000603000000000000" pitchFamily="2" charset="0"/>
              <a:cs typeface="CMU Sans Serif Medium" panose="02000603000000000000" pitchFamily="2" charset="0"/>
            </a:endParaRPr>
          </a:p>
          <a:p>
            <a:r>
              <a:rPr lang="en-US" sz="1600" dirty="0">
                <a:highlight>
                  <a:srgbClr val="FBE5D6"/>
                </a:highlight>
                <a:latin typeface="CMU Sans Serif Medium" panose="02000603000000000000" pitchFamily="2" charset="0"/>
                <a:ea typeface="CMU Sans Serif Medium" panose="02000603000000000000" pitchFamily="2" charset="0"/>
                <a:cs typeface="CMU Sans Serif Medium" panose="02000603000000000000" pitchFamily="2" charset="0"/>
              </a:rPr>
              <a:t>Fares not necessarily higher </a:t>
            </a: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(3-5%) </a:t>
            </a:r>
            <a:b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sz="1000" dirty="0">
                <a:solidFill>
                  <a:prstClr val="black">
                    <a:lumMod val="50000"/>
                    <a:lumOff val="50000"/>
                  </a:prstClr>
                </a:solidFill>
                <a:latin typeface="CMU Sans Serif Medium" panose="02000603000000000000" pitchFamily="2" charset="0"/>
                <a:ea typeface="CMU Sans Serif Medium" panose="02000603000000000000" pitchFamily="2" charset="0"/>
                <a:cs typeface="CMU Sans Serif Medium" panose="02000603000000000000" pitchFamily="2" charset="0"/>
              </a:rPr>
              <a:t>(Parrott, Reich 2018)</a:t>
            </a:r>
            <a:endParaRPr lang="en-US" sz="10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4" name="TextBox 3">
            <a:hlinkClick r:id="rId3" action="ppaction://hlinksldjump"/>
            <a:extLst>
              <a:ext uri="{FF2B5EF4-FFF2-40B4-BE49-F238E27FC236}">
                <a16:creationId xmlns:a16="http://schemas.microsoft.com/office/drawing/2014/main" id="{3E176486-767E-9065-16C3-7A435B0C15E8}"/>
              </a:ext>
            </a:extLst>
          </p:cNvPr>
          <p:cNvSpPr txBox="1"/>
          <p:nvPr/>
        </p:nvSpPr>
        <p:spPr>
          <a:xfrm>
            <a:off x="8618740" y="84723"/>
            <a:ext cx="445956"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sum</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 name="TextBox 4">
            <a:hlinkClick r:id="rId4" action="ppaction://hlinksldjump"/>
            <a:extLst>
              <a:ext uri="{FF2B5EF4-FFF2-40B4-BE49-F238E27FC236}">
                <a16:creationId xmlns:a16="http://schemas.microsoft.com/office/drawing/2014/main" id="{660E7330-EABA-A082-000F-BF45A1774BEE}"/>
              </a:ext>
            </a:extLst>
          </p:cNvPr>
          <p:cNvSpPr txBox="1"/>
          <p:nvPr/>
        </p:nvSpPr>
        <p:spPr>
          <a:xfrm>
            <a:off x="8310230"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3</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6" name="TextBox 5">
            <a:hlinkClick r:id="rId5" action="ppaction://hlinksldjump"/>
            <a:extLst>
              <a:ext uri="{FF2B5EF4-FFF2-40B4-BE49-F238E27FC236}">
                <a16:creationId xmlns:a16="http://schemas.microsoft.com/office/drawing/2014/main" id="{D82AF427-F0BC-89EF-B29B-C081DA0A7086}"/>
              </a:ext>
            </a:extLst>
          </p:cNvPr>
          <p:cNvSpPr txBox="1"/>
          <p:nvPr/>
        </p:nvSpPr>
        <p:spPr>
          <a:xfrm>
            <a:off x="7997537"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2</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8" name="TextBox 7">
            <a:hlinkClick r:id="rId6" action="ppaction://hlinksldjump"/>
            <a:extLst>
              <a:ext uri="{FF2B5EF4-FFF2-40B4-BE49-F238E27FC236}">
                <a16:creationId xmlns:a16="http://schemas.microsoft.com/office/drawing/2014/main" id="{109B6076-D931-0777-8D25-0A1DD0D73272}"/>
              </a:ext>
            </a:extLst>
          </p:cNvPr>
          <p:cNvSpPr txBox="1"/>
          <p:nvPr/>
        </p:nvSpPr>
        <p:spPr>
          <a:xfrm>
            <a:off x="7685302" y="84723"/>
            <a:ext cx="261610" cy="276999"/>
          </a:xfrm>
          <a:prstGeom prst="rect">
            <a:avLst/>
          </a:prstGeom>
          <a:solidFill>
            <a:schemeClr val="bg1"/>
          </a:solidFill>
          <a:ln w="19050">
            <a:solidFill>
              <a:schemeClr val="bg1">
                <a:lumMod val="65000"/>
              </a:schemeClr>
            </a:solidFill>
          </a:ln>
        </p:spPr>
        <p:txBody>
          <a:bodyPr wrap="none" rtlCol="0">
            <a:spAutoFit/>
          </a:bodyPr>
          <a:lstStyle/>
          <a:p>
            <a:r>
              <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rPr>
              <a:t>1</a:t>
            </a:r>
            <a:endParaRPr lang="en-US" sz="1200" dirty="0">
              <a:solidFill>
                <a:schemeClr val="bg1">
                  <a:lumMod val="65000"/>
                </a:schemeClr>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214696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p:bldP spid="25" grpId="0"/>
      <p:bldP spid="26" grpId="0"/>
      <p:bldP spid="27" grpId="0" animBg="1"/>
      <p:bldP spid="29" grpId="0"/>
      <p:bldP spid="31" grpId="0"/>
      <p:bldP spid="33" grpId="0"/>
      <p:bldP spid="34" grpId="0"/>
      <p:bldP spid="36" grpId="0"/>
      <p:bldP spid="37" grpId="0"/>
      <p:bldP spid="39" grpId="0"/>
      <p:bldP spid="40" grpId="0"/>
      <p:bldP spid="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30776" y="530816"/>
            <a:ext cx="5366477" cy="1102314"/>
          </a:xfrm>
        </p:spPr>
        <p:txBody>
          <a:bodyPr>
            <a:normAutofit/>
          </a:bodyPr>
          <a:lstStyle/>
          <a:p>
            <a:pPr marL="0" indent="0">
              <a:lnSpc>
                <a:spcPct val="100000"/>
              </a:lnSpc>
              <a:spcBef>
                <a:spcPts val="0"/>
              </a:spcBef>
              <a:buNone/>
            </a:pPr>
            <a:r>
              <a:rPr lang="en-US" dirty="0"/>
              <a:t>Managing Multihoming Workers in the Gig Economy</a:t>
            </a:r>
          </a:p>
        </p:txBody>
      </p:sp>
      <p:sp>
        <p:nvSpPr>
          <p:cNvPr id="9" name="Rectangle 8"/>
          <p:cNvSpPr/>
          <p:nvPr/>
        </p:nvSpPr>
        <p:spPr>
          <a:xfrm>
            <a:off x="446746" y="618209"/>
            <a:ext cx="276998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Summary</a:t>
            </a:r>
            <a:endParaRPr lang="en-US" sz="2800" b="1" i="1" dirty="0">
              <a:solidFill>
                <a:schemeClr val="bg1"/>
              </a:solidFill>
              <a:latin typeface="Helvetica" charset="0"/>
              <a:ea typeface="Helvetica" charset="0"/>
              <a:cs typeface="Helvetica" charset="0"/>
            </a:endParaRPr>
          </a:p>
        </p:txBody>
      </p:sp>
      <p:sp>
        <p:nvSpPr>
          <p:cNvPr id="17" name="Rectangle 16">
            <a:extLst>
              <a:ext uri="{FF2B5EF4-FFF2-40B4-BE49-F238E27FC236}">
                <a16:creationId xmlns:a16="http://schemas.microsoft.com/office/drawing/2014/main" id="{76A00788-8CBD-A949-93C3-D80237F5C604}"/>
              </a:ext>
            </a:extLst>
          </p:cNvPr>
          <p:cNvSpPr/>
          <p:nvPr/>
        </p:nvSpPr>
        <p:spPr>
          <a:xfrm>
            <a:off x="446747" y="1797200"/>
            <a:ext cx="1550866" cy="400110"/>
          </a:xfrm>
          <a:prstGeom prst="rect">
            <a:avLst/>
          </a:prstGeom>
          <a:solidFill>
            <a:srgbClr val="FF0000"/>
          </a:solidFill>
        </p:spPr>
        <p:txBody>
          <a:bodyPr wrap="square">
            <a:spAutoFit/>
          </a:bodyPr>
          <a:lstStyle/>
          <a:p>
            <a:pPr algn="ctr"/>
            <a:r>
              <a:rPr lang="en-US" sz="2000" b="1" dirty="0">
                <a:solidFill>
                  <a:schemeClr val="bg1"/>
                </a:solidFill>
                <a:latin typeface="Helvetica" charset="0"/>
                <a:ea typeface="Helvetica" charset="0"/>
                <a:cs typeface="Helvetica" charset="0"/>
              </a:rPr>
              <a:t>Approach</a:t>
            </a:r>
            <a:endParaRPr lang="en-US" sz="1400" b="1" i="1" dirty="0">
              <a:solidFill>
                <a:schemeClr val="bg1"/>
              </a:solidFill>
              <a:latin typeface="Helvetica" charset="0"/>
              <a:ea typeface="Helvetica" charset="0"/>
              <a:cs typeface="Helvetica" charset="0"/>
            </a:endParaRPr>
          </a:p>
        </p:txBody>
      </p:sp>
      <p:sp>
        <p:nvSpPr>
          <p:cNvPr id="11" name="Rectangle 10">
            <a:extLst>
              <a:ext uri="{FF2B5EF4-FFF2-40B4-BE49-F238E27FC236}">
                <a16:creationId xmlns:a16="http://schemas.microsoft.com/office/drawing/2014/main" id="{F38F24FF-681A-0A47-9CE7-19088BB2B4B1}"/>
              </a:ext>
            </a:extLst>
          </p:cNvPr>
          <p:cNvSpPr/>
          <p:nvPr/>
        </p:nvSpPr>
        <p:spPr>
          <a:xfrm>
            <a:off x="446747" y="3094739"/>
            <a:ext cx="1550866" cy="400110"/>
          </a:xfrm>
          <a:prstGeom prst="rect">
            <a:avLst/>
          </a:prstGeom>
          <a:solidFill>
            <a:srgbClr val="FF0000"/>
          </a:solidFill>
        </p:spPr>
        <p:txBody>
          <a:bodyPr wrap="square">
            <a:spAutoFit/>
          </a:bodyPr>
          <a:lstStyle/>
          <a:p>
            <a:pPr algn="ctr"/>
            <a:r>
              <a:rPr lang="en-US" sz="2000" b="1" dirty="0">
                <a:solidFill>
                  <a:schemeClr val="bg1"/>
                </a:solidFill>
                <a:latin typeface="Helvetica" charset="0"/>
                <a:ea typeface="Helvetica" charset="0"/>
                <a:cs typeface="Helvetica" charset="0"/>
              </a:rPr>
              <a:t>Findings</a:t>
            </a:r>
            <a:endParaRPr lang="en-US" sz="1400" b="1" i="1" dirty="0">
              <a:solidFill>
                <a:schemeClr val="bg1"/>
              </a:solidFill>
              <a:latin typeface="Helvetica" charset="0"/>
              <a:ea typeface="Helvetica" charset="0"/>
              <a:cs typeface="Helvetica" charset="0"/>
            </a:endParaRPr>
          </a:p>
        </p:txBody>
      </p:sp>
      <p:sp>
        <p:nvSpPr>
          <p:cNvPr id="2" name="Rectangle 1">
            <a:extLst>
              <a:ext uri="{FF2B5EF4-FFF2-40B4-BE49-F238E27FC236}">
                <a16:creationId xmlns:a16="http://schemas.microsoft.com/office/drawing/2014/main" id="{83F12D6B-2B23-8046-8B81-670CF4119E2D}"/>
              </a:ext>
            </a:extLst>
          </p:cNvPr>
          <p:cNvSpPr/>
          <p:nvPr/>
        </p:nvSpPr>
        <p:spPr>
          <a:xfrm>
            <a:off x="2143628" y="1730054"/>
            <a:ext cx="7168538" cy="923330"/>
          </a:xfrm>
          <a:prstGeom prst="rect">
            <a:avLst/>
          </a:prstGeom>
        </p:spPr>
        <p:txBody>
          <a:bodyPr wrap="square">
            <a:spAutoFit/>
          </a:bodyPr>
          <a:lstStyle/>
          <a:p>
            <a:pPr marL="342900" lvl="0" indent="-342900">
              <a:buFont typeface="Arial" panose="020B0604020202020204" pitchFamily="34" charset="0"/>
              <a:buChar char="•"/>
            </a:pP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Structural model of dynamic decisions</a:t>
            </a:r>
          </a:p>
          <a:p>
            <a:pPr marL="342900" lvl="0" indent="-342900">
              <a:buFont typeface="Arial" panose="020B0604020202020204" pitchFamily="34" charset="0"/>
              <a:buChar char="•"/>
            </a:pP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Work options depend on time/location, dynamic pay</a:t>
            </a:r>
          </a:p>
          <a:p>
            <a:pPr marL="342900" lvl="0" indent="-342900">
              <a:buFont typeface="Arial" panose="020B0604020202020204" pitchFamily="34" charset="0"/>
              <a:buChar char="•"/>
            </a:pP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ML-based simulation-assisted estimation: adversarial estimation</a:t>
            </a:r>
          </a:p>
        </p:txBody>
      </p:sp>
      <p:sp>
        <p:nvSpPr>
          <p:cNvPr id="45" name="Slide Number Placeholder 1">
            <a:extLst>
              <a:ext uri="{FF2B5EF4-FFF2-40B4-BE49-F238E27FC236}">
                <a16:creationId xmlns:a16="http://schemas.microsoft.com/office/drawing/2014/main" id="{E47CA4D6-DBDA-9144-AC85-3D349EDAC345}"/>
              </a:ext>
            </a:extLst>
          </p:cNvPr>
          <p:cNvSpPr>
            <a:spLocks noGrp="1"/>
          </p:cNvSpPr>
          <p:nvPr>
            <p:ph type="sldNum" sz="quarter" idx="12"/>
          </p:nvPr>
        </p:nvSpPr>
        <p:spPr>
          <a:xfrm>
            <a:off x="6457950" y="6356351"/>
            <a:ext cx="2057400" cy="365125"/>
          </a:xfrm>
        </p:spPr>
        <p:txBody>
          <a:bodyPr/>
          <a:lstStyle/>
          <a:p>
            <a:fld id="{898C6173-9B67-4D5E-BF79-09D4FDA79571}" type="slidenum">
              <a:rPr lang="en-US" smtClean="0"/>
              <a:t>78</a:t>
            </a:fld>
            <a:endParaRPr lang="en-US" dirty="0"/>
          </a:p>
        </p:txBody>
      </p:sp>
      <p:sp>
        <p:nvSpPr>
          <p:cNvPr id="51" name="Rectangle 50">
            <a:extLst>
              <a:ext uri="{FF2B5EF4-FFF2-40B4-BE49-F238E27FC236}">
                <a16:creationId xmlns:a16="http://schemas.microsoft.com/office/drawing/2014/main" id="{8831DDB0-C789-4F45-8F23-91FF344EAF83}"/>
              </a:ext>
            </a:extLst>
          </p:cNvPr>
          <p:cNvSpPr/>
          <p:nvPr/>
        </p:nvSpPr>
        <p:spPr>
          <a:xfrm>
            <a:off x="2143628" y="3015938"/>
            <a:ext cx="6688998" cy="1754326"/>
          </a:xfrm>
          <a:prstGeom prst="rect">
            <a:avLst/>
          </a:prstGeom>
        </p:spPr>
        <p:txBody>
          <a:bodyPr wrap="square">
            <a:spAutoFit/>
          </a:bodyPr>
          <a:lstStyle/>
          <a:p>
            <a:pPr marL="342900" lvl="0" indent="-342900">
              <a:buFont typeface="Arial" panose="020B0604020202020204" pitchFamily="34" charset="0"/>
              <a:buChar char="•"/>
            </a:pP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42% of drivers multihome</a:t>
            </a:r>
          </a:p>
          <a:p>
            <a:pPr marL="342900" lvl="0" indent="-342900">
              <a:buFont typeface="Arial" panose="020B0604020202020204" pitchFamily="34" charset="0"/>
              <a:buChar char="•"/>
            </a:pP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More likely to switch when pay rate changes/utilization is low</a:t>
            </a:r>
          </a:p>
          <a:p>
            <a:pPr marL="342900" lvl="0" indent="-342900">
              <a:buFont typeface="Arial" panose="020B0604020202020204" pitchFamily="34" charset="0"/>
              <a:buChar char="•"/>
            </a:pPr>
            <a:r>
              <a:rPr lang="en-US" u="sng"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Guaranteed pay</a:t>
            </a: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 save 25-50% from pay-per-work</a:t>
            </a:r>
          </a:p>
          <a:p>
            <a:pPr marL="342900" lvl="0" indent="-342900">
              <a:buFont typeface="Arial" panose="020B0604020202020204" pitchFamily="34" charset="0"/>
              <a:buChar char="•"/>
            </a:pPr>
            <a:r>
              <a:rPr lang="en-US" u="sng"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Peak hours</a:t>
            </a: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 consecutive work bonus to retain drivers</a:t>
            </a:r>
          </a:p>
          <a:p>
            <a:pPr marL="342900" lvl="0" indent="-342900">
              <a:buFont typeface="Arial" panose="020B0604020202020204" pitchFamily="34" charset="0"/>
              <a:buChar char="•"/>
            </a:pPr>
            <a:r>
              <a:rPr lang="en-US" u="sng"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Low demand</a:t>
            </a: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 add time delay to nudge earlier departure</a:t>
            </a:r>
          </a:p>
          <a:p>
            <a:pPr marL="342900" lvl="0" indent="-342900">
              <a:buFont typeface="Arial" panose="020B0604020202020204" pitchFamily="34" charset="0"/>
              <a:buChar char="•"/>
            </a:pPr>
            <a:r>
              <a:rPr lang="en-US" u="sng"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Policy:</a:t>
            </a:r>
            <a:r>
              <a:rPr lang="en-US"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rPr>
              <a:t> better predict impact of new policy on workers</a:t>
            </a:r>
            <a:endParaRPr lang="en-US" u="sng" dirty="0">
              <a:solidFill>
                <a:prstClr val="black"/>
              </a:solidFill>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3" name="Content Placeholder 2">
            <a:extLst>
              <a:ext uri="{FF2B5EF4-FFF2-40B4-BE49-F238E27FC236}">
                <a16:creationId xmlns:a16="http://schemas.microsoft.com/office/drawing/2014/main" id="{3EF010CF-BFEC-5341-A5C8-8F6B19990E75}"/>
              </a:ext>
            </a:extLst>
          </p:cNvPr>
          <p:cNvSpPr txBox="1">
            <a:spLocks/>
          </p:cNvSpPr>
          <p:nvPr/>
        </p:nvSpPr>
        <p:spPr>
          <a:xfrm>
            <a:off x="11282002" y="4518701"/>
            <a:ext cx="6688999" cy="20695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800" dirty="0">
                <a:latin typeface="CMU Sans Serif Medium" panose="02000603000000000000" pitchFamily="2" charset="0"/>
                <a:ea typeface="CMU Sans Serif Medium" panose="02000603000000000000" pitchFamily="2" charset="0"/>
                <a:cs typeface="CMU Sans Serif Medium" panose="02000603000000000000" pitchFamily="2" charset="0"/>
              </a:rPr>
              <a:t>Extend to N outside work options</a:t>
            </a:r>
          </a:p>
          <a:p>
            <a:pPr>
              <a:lnSpc>
                <a:spcPct val="100000"/>
              </a:lnSpc>
              <a:spcBef>
                <a:spcPts val="0"/>
              </a:spcBef>
            </a:pPr>
            <a:r>
              <a:rPr lang="en-US" sz="1800" dirty="0">
                <a:latin typeface="CMU Sans Serif Medium" panose="02000603000000000000" pitchFamily="2" charset="0"/>
                <a:ea typeface="CMU Sans Serif Medium" panose="02000603000000000000" pitchFamily="2" charset="0"/>
                <a:cs typeface="CMU Sans Serif Medium" panose="02000603000000000000" pitchFamily="2" charset="0"/>
              </a:rPr>
              <a:t>Allow for switching back and forth</a:t>
            </a:r>
          </a:p>
          <a:p>
            <a:pPr>
              <a:lnSpc>
                <a:spcPct val="100000"/>
              </a:lnSpc>
              <a:spcBef>
                <a:spcPts val="0"/>
              </a:spcBef>
            </a:pPr>
            <a:r>
              <a:rPr lang="en-US" sz="1800" dirty="0">
                <a:latin typeface="CMU Sans Serif Medium" panose="02000603000000000000" pitchFamily="2" charset="0"/>
                <a:ea typeface="CMU Sans Serif Medium" panose="02000603000000000000" pitchFamily="2" charset="0"/>
                <a:cs typeface="CMU Sans Serif Medium" panose="02000603000000000000" pitchFamily="2" charset="0"/>
              </a:rPr>
              <a:t>Allow for non-zero time-dependent “home” option</a:t>
            </a:r>
          </a:p>
          <a:p>
            <a:pPr>
              <a:lnSpc>
                <a:spcPct val="100000"/>
              </a:lnSpc>
              <a:spcBef>
                <a:spcPts val="0"/>
              </a:spcBef>
            </a:pPr>
            <a:r>
              <a:rPr lang="en-US" sz="1800" dirty="0">
                <a:latin typeface="CMU Sans Serif Medium" panose="02000603000000000000" pitchFamily="2" charset="0"/>
                <a:ea typeface="CMU Sans Serif Medium" panose="02000603000000000000" pitchFamily="2" charset="0"/>
                <a:cs typeface="CMU Sans Serif Medium" panose="02000603000000000000" pitchFamily="2" charset="0"/>
              </a:rPr>
              <a:t>Link back to income targeting and inertia</a:t>
            </a:r>
            <a:endParaRPr lang="en-US" sz="1400" dirty="0">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
        <p:nvSpPr>
          <p:cNvPr id="54" name="Rectangle 53">
            <a:extLst>
              <a:ext uri="{FF2B5EF4-FFF2-40B4-BE49-F238E27FC236}">
                <a16:creationId xmlns:a16="http://schemas.microsoft.com/office/drawing/2014/main" id="{6981E0B7-6FD5-494A-A095-37BB149449C3}"/>
              </a:ext>
            </a:extLst>
          </p:cNvPr>
          <p:cNvSpPr/>
          <p:nvPr/>
        </p:nvSpPr>
        <p:spPr>
          <a:xfrm>
            <a:off x="9585123" y="4565548"/>
            <a:ext cx="1550866" cy="400110"/>
          </a:xfrm>
          <a:prstGeom prst="rect">
            <a:avLst/>
          </a:prstGeom>
          <a:solidFill>
            <a:srgbClr val="FF0000"/>
          </a:solidFill>
        </p:spPr>
        <p:txBody>
          <a:bodyPr wrap="square">
            <a:spAutoFit/>
          </a:bodyPr>
          <a:lstStyle/>
          <a:p>
            <a:pPr algn="ctr"/>
            <a:r>
              <a:rPr lang="en-US" sz="2000" b="1" dirty="0">
                <a:solidFill>
                  <a:schemeClr val="bg1"/>
                </a:solidFill>
                <a:latin typeface="Helvetica" charset="0"/>
                <a:ea typeface="Helvetica" charset="0"/>
                <a:cs typeface="Helvetica" charset="0"/>
              </a:rPr>
              <a:t>Next Steps</a:t>
            </a:r>
            <a:endParaRPr lang="en-US" sz="2000" b="1" i="1" dirty="0">
              <a:solidFill>
                <a:schemeClr val="bg1"/>
              </a:solidFill>
              <a:latin typeface="Helvetica" charset="0"/>
              <a:ea typeface="Helvetica" charset="0"/>
              <a:cs typeface="Helvetica" charset="0"/>
            </a:endParaRPr>
          </a:p>
        </p:txBody>
      </p:sp>
      <p:cxnSp>
        <p:nvCxnSpPr>
          <p:cNvPr id="6" name="Straight Connector 5">
            <a:extLst>
              <a:ext uri="{FF2B5EF4-FFF2-40B4-BE49-F238E27FC236}">
                <a16:creationId xmlns:a16="http://schemas.microsoft.com/office/drawing/2014/main" id="{495577A9-368E-904A-8282-B5F0A2086867}"/>
              </a:ext>
            </a:extLst>
          </p:cNvPr>
          <p:cNvCxnSpPr/>
          <p:nvPr/>
        </p:nvCxnSpPr>
        <p:spPr>
          <a:xfrm>
            <a:off x="397165" y="2807282"/>
            <a:ext cx="8177364"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B0197C4-BB16-7E4F-B7BF-881F2DE5754C}"/>
              </a:ext>
            </a:extLst>
          </p:cNvPr>
          <p:cNvSpPr/>
          <p:nvPr/>
        </p:nvSpPr>
        <p:spPr>
          <a:xfrm>
            <a:off x="310353" y="-738042"/>
            <a:ext cx="349250" cy="349250"/>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50000"/>
                  </a:schemeClr>
                </a:solidFill>
                <a:latin typeface="CMU Sans Serif Medium" charset="0"/>
                <a:ea typeface="CMU Sans Serif Medium" charset="0"/>
                <a:cs typeface="CMU Sans Serif Medium" charset="0"/>
              </a:rPr>
              <a:t>2</a:t>
            </a:r>
          </a:p>
        </p:txBody>
      </p:sp>
      <p:sp>
        <p:nvSpPr>
          <p:cNvPr id="21" name="Content Placeholder 2">
            <a:extLst>
              <a:ext uri="{FF2B5EF4-FFF2-40B4-BE49-F238E27FC236}">
                <a16:creationId xmlns:a16="http://schemas.microsoft.com/office/drawing/2014/main" id="{1C51EA97-FA4E-704F-8EC7-1D8744DB64F2}"/>
              </a:ext>
            </a:extLst>
          </p:cNvPr>
          <p:cNvSpPr txBox="1">
            <a:spLocks/>
          </p:cNvSpPr>
          <p:nvPr/>
        </p:nvSpPr>
        <p:spPr>
          <a:xfrm>
            <a:off x="732587" y="-719307"/>
            <a:ext cx="8386179" cy="1237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bg1">
                    <a:lumMod val="50000"/>
                  </a:schemeClr>
                </a:solidFill>
              </a:rPr>
              <a:t>The Structural Behavioral Model of Gig Economy Workers</a:t>
            </a:r>
          </a:p>
        </p:txBody>
      </p:sp>
      <p:sp>
        <p:nvSpPr>
          <p:cNvPr id="22" name="Content Placeholder 2">
            <a:extLst>
              <a:ext uri="{FF2B5EF4-FFF2-40B4-BE49-F238E27FC236}">
                <a16:creationId xmlns:a16="http://schemas.microsoft.com/office/drawing/2014/main" id="{2EFFE58A-C569-6944-A81D-6318A2086ACA}"/>
              </a:ext>
            </a:extLst>
          </p:cNvPr>
          <p:cNvSpPr txBox="1">
            <a:spLocks/>
          </p:cNvSpPr>
          <p:nvPr/>
        </p:nvSpPr>
        <p:spPr>
          <a:xfrm>
            <a:off x="738714" y="-413990"/>
            <a:ext cx="5125809" cy="384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dirty="0">
                <a:solidFill>
                  <a:schemeClr val="tx1">
                    <a:lumMod val="50000"/>
                    <a:lumOff val="50000"/>
                  </a:schemeClr>
                </a:solidFill>
              </a:rPr>
              <a:t>(with G. </a:t>
            </a:r>
            <a:r>
              <a:rPr lang="en-US" sz="1200" dirty="0" err="1">
                <a:solidFill>
                  <a:schemeClr val="tx1">
                    <a:lumMod val="50000"/>
                    <a:lumOff val="50000"/>
                  </a:schemeClr>
                </a:solidFill>
              </a:rPr>
              <a:t>Allon</a:t>
            </a:r>
            <a:r>
              <a:rPr lang="en-US" sz="1200" dirty="0">
                <a:solidFill>
                  <a:schemeClr val="tx1">
                    <a:lumMod val="50000"/>
                    <a:lumOff val="50000"/>
                  </a:schemeClr>
                </a:solidFill>
              </a:rPr>
              <a:t>, M. Cohen, and K. Moon, Work in Progress)</a:t>
            </a:r>
          </a:p>
        </p:txBody>
      </p:sp>
      <p:sp>
        <p:nvSpPr>
          <p:cNvPr id="15" name="Rectangle 14">
            <a:extLst>
              <a:ext uri="{FF2B5EF4-FFF2-40B4-BE49-F238E27FC236}">
                <a16:creationId xmlns:a16="http://schemas.microsoft.com/office/drawing/2014/main" id="{A1CE5A33-284D-7944-AF7F-D3802DD08D2F}"/>
              </a:ext>
            </a:extLst>
          </p:cNvPr>
          <p:cNvSpPr/>
          <p:nvPr/>
        </p:nvSpPr>
        <p:spPr>
          <a:xfrm>
            <a:off x="-753980" y="6072695"/>
            <a:ext cx="10038657" cy="1313683"/>
          </a:xfrm>
          <a:prstGeom prst="rect">
            <a:avLst/>
          </a:prstGeom>
          <a:solidFill>
            <a:srgbClr val="54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8CAEFD8-C008-6F46-B524-80DC46003D0D}"/>
              </a:ext>
            </a:extLst>
          </p:cNvPr>
          <p:cNvSpPr/>
          <p:nvPr/>
        </p:nvSpPr>
        <p:spPr>
          <a:xfrm>
            <a:off x="-71881" y="6144762"/>
            <a:ext cx="9290773" cy="369332"/>
          </a:xfrm>
          <a:prstGeom prst="rect">
            <a:avLst/>
          </a:prstGeom>
        </p:spPr>
        <p:txBody>
          <a:bodyPr wrap="square">
            <a:spAutoFit/>
          </a:bodyPr>
          <a:lstStyle/>
          <a:p>
            <a:pPr algn="ctr"/>
            <a:r>
              <a:rPr lang="en-US" dirty="0">
                <a:solidFill>
                  <a:schemeClr val="bg1"/>
                </a:solidFill>
                <a:latin typeface="CMU Sans Serif Medium" charset="0"/>
                <a:ea typeface="CMU Sans Serif Medium" charset="0"/>
                <a:cs typeface="CMU Sans Serif Medium" charset="0"/>
              </a:rPr>
              <a:t>Gad Allon, Maxime Cohen, Ken Moon, </a:t>
            </a:r>
            <a:r>
              <a:rPr lang="en-US" b="1" dirty="0">
                <a:solidFill>
                  <a:schemeClr val="bg1"/>
                </a:solidFill>
                <a:latin typeface="CMU Sans Serif Medium" charset="0"/>
                <a:ea typeface="CMU Sans Serif Medium" charset="0"/>
                <a:cs typeface="CMU Sans Serif Medium" charset="0"/>
              </a:rPr>
              <a:t>Park Sinchaisri </a:t>
            </a:r>
            <a:r>
              <a:rPr lang="en-US" sz="1400" dirty="0">
                <a:solidFill>
                  <a:schemeClr val="bg1">
                    <a:lumMod val="95000"/>
                  </a:schemeClr>
                </a:solidFill>
                <a:latin typeface="CMU Sans Serif Medium" charset="0"/>
                <a:ea typeface="CMU Sans Serif Medium" charset="0"/>
                <a:cs typeface="CMU Sans Serif Medium" charset="0"/>
              </a:rPr>
              <a:t>(parksinchaisri@berkeley.edu)</a:t>
            </a:r>
            <a:endParaRPr lang="en-US" b="1" dirty="0">
              <a:solidFill>
                <a:schemeClr val="bg1">
                  <a:lumMod val="95000"/>
                </a:schemeClr>
              </a:solidFill>
              <a:latin typeface="CMU Sans Serif Medium" charset="0"/>
              <a:ea typeface="CMU Sans Serif Medium" charset="0"/>
              <a:cs typeface="CMU Sans Serif Medium" charset="0"/>
            </a:endParaRPr>
          </a:p>
        </p:txBody>
      </p:sp>
      <p:sp>
        <p:nvSpPr>
          <p:cNvPr id="19" name="Content Placeholder 2">
            <a:extLst>
              <a:ext uri="{FF2B5EF4-FFF2-40B4-BE49-F238E27FC236}">
                <a16:creationId xmlns:a16="http://schemas.microsoft.com/office/drawing/2014/main" id="{2F0242F4-545F-9D46-B909-7C3AD54DC9C1}"/>
              </a:ext>
            </a:extLst>
          </p:cNvPr>
          <p:cNvSpPr txBox="1">
            <a:spLocks/>
          </p:cNvSpPr>
          <p:nvPr/>
        </p:nvSpPr>
        <p:spPr>
          <a:xfrm>
            <a:off x="4306751" y="5281283"/>
            <a:ext cx="2498835" cy="5664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b="1" dirty="0"/>
              <a:t>Thank you!</a:t>
            </a:r>
          </a:p>
        </p:txBody>
      </p:sp>
      <p:pic>
        <p:nvPicPr>
          <p:cNvPr id="4" name="Picture 4" descr="The 40th Anniversary of Penn Wharton M&amp;amp;T Project: The originator of the  “engineering + business“ thinking concept, creating “engineers who can do  business“ | DayDayNews">
            <a:extLst>
              <a:ext uri="{FF2B5EF4-FFF2-40B4-BE49-F238E27FC236}">
                <a16:creationId xmlns:a16="http://schemas.microsoft.com/office/drawing/2014/main" id="{86EF30E2-99A8-5589-FC21-C1655D15E9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03" t="3350" r="22885" b="55842"/>
          <a:stretch/>
        </p:blipFill>
        <p:spPr bwMode="auto">
          <a:xfrm>
            <a:off x="397165" y="4983087"/>
            <a:ext cx="891725" cy="891725"/>
          </a:xfrm>
          <a:prstGeom prst="ellipse">
            <a:avLst/>
          </a:prstGeom>
          <a:noFill/>
          <a:extLst>
            <a:ext uri="{909E8E84-426E-40DD-AFC4-6F175D3DCCD1}">
              <a14:hiddenFill xmlns:a14="http://schemas.microsoft.com/office/drawing/2010/main">
                <a:solidFill>
                  <a:srgbClr val="FFFFFF"/>
                </a:solidFill>
              </a14:hiddenFill>
            </a:ext>
          </a:extLst>
        </p:spPr>
      </p:pic>
      <p:pic>
        <p:nvPicPr>
          <p:cNvPr id="5" name="Picture 6" descr="Maxime Cohen">
            <a:extLst>
              <a:ext uri="{FF2B5EF4-FFF2-40B4-BE49-F238E27FC236}">
                <a16:creationId xmlns:a16="http://schemas.microsoft.com/office/drawing/2014/main" id="{C5CEE3AB-9EB6-A119-5C8F-7C15F49054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72" t="6101" r="130" b="8688"/>
          <a:stretch/>
        </p:blipFill>
        <p:spPr bwMode="auto">
          <a:xfrm>
            <a:off x="1417701" y="4983087"/>
            <a:ext cx="891725" cy="891725"/>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8" descr="About me - Ken Moon">
            <a:extLst>
              <a:ext uri="{FF2B5EF4-FFF2-40B4-BE49-F238E27FC236}">
                <a16:creationId xmlns:a16="http://schemas.microsoft.com/office/drawing/2014/main" id="{5372A7B8-0BF0-E250-9862-43FD4E25F6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44" t="15324" r="18489" b="47946"/>
          <a:stretch/>
        </p:blipFill>
        <p:spPr bwMode="auto">
          <a:xfrm>
            <a:off x="2438237" y="4985903"/>
            <a:ext cx="891235" cy="891235"/>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10" descr="Park Sinchaisri - Berkeley Haas">
            <a:extLst>
              <a:ext uri="{FF2B5EF4-FFF2-40B4-BE49-F238E27FC236}">
                <a16:creationId xmlns:a16="http://schemas.microsoft.com/office/drawing/2014/main" id="{43C3663D-EEA8-9DE1-0736-73E8398D5E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3458283" y="4983006"/>
            <a:ext cx="891235" cy="891235"/>
          </a:xfrm>
          <a:prstGeom prst="ellipse">
            <a:avLst/>
          </a:prstGeom>
          <a:noFill/>
          <a:extLst>
            <a:ext uri="{909E8E84-426E-40DD-AFC4-6F175D3DCCD1}">
              <a14:hiddenFill xmlns:a14="http://schemas.microsoft.com/office/drawing/2010/main">
                <a:solidFill>
                  <a:srgbClr val="FFFFFF"/>
                </a:solidFill>
              </a14:hiddenFill>
            </a:ext>
          </a:extLst>
        </p:spPr>
      </p:pic>
      <p:pic>
        <p:nvPicPr>
          <p:cNvPr id="13" name="Picture 12" descr="A qr code on a white background&#10;&#10;Description automatically generated">
            <a:extLst>
              <a:ext uri="{FF2B5EF4-FFF2-40B4-BE49-F238E27FC236}">
                <a16:creationId xmlns:a16="http://schemas.microsoft.com/office/drawing/2014/main" id="{0AB42450-BEB7-B82B-C2CE-1CD57758C108}"/>
              </a:ext>
            </a:extLst>
          </p:cNvPr>
          <p:cNvPicPr>
            <a:picLocks noChangeAspect="1"/>
          </p:cNvPicPr>
          <p:nvPr/>
        </p:nvPicPr>
        <p:blipFill>
          <a:blip r:embed="rId7">
            <a:extLst>
              <a:ext uri="{28A0092B-C50C-407E-A947-70E740481C1C}">
                <a14:useLocalDpi xmlns:a14="http://schemas.microsoft.com/office/drawing/2010/main" val="0"/>
              </a:ext>
            </a:extLst>
          </a:blip>
          <a:srcRect l="8593" t="6193" r="7852" b="7552"/>
          <a:stretch/>
        </p:blipFill>
        <p:spPr>
          <a:xfrm>
            <a:off x="6874434" y="4812702"/>
            <a:ext cx="1109018" cy="1144853"/>
          </a:xfrm>
          <a:prstGeom prst="rect">
            <a:avLst/>
          </a:prstGeom>
        </p:spPr>
      </p:pic>
      <p:sp>
        <p:nvSpPr>
          <p:cNvPr id="14" name="Content Placeholder 2">
            <a:extLst>
              <a:ext uri="{FF2B5EF4-FFF2-40B4-BE49-F238E27FC236}">
                <a16:creationId xmlns:a16="http://schemas.microsoft.com/office/drawing/2014/main" id="{7A1ED231-F291-E37F-EE52-7E0546FCBEBD}"/>
              </a:ext>
            </a:extLst>
          </p:cNvPr>
          <p:cNvSpPr txBox="1">
            <a:spLocks/>
          </p:cNvSpPr>
          <p:nvPr/>
        </p:nvSpPr>
        <p:spPr>
          <a:xfrm>
            <a:off x="7969474" y="5282761"/>
            <a:ext cx="1615649" cy="8863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Sans Serif" panose="02000603000000000000" pitchFamily="50" charset="0"/>
                <a:ea typeface="CMU Sans Serif" panose="02000603000000000000" pitchFamily="50" charset="0"/>
                <a:cs typeface="CMU Sans Serif" panose="02000603000000000000" pitchFamily="50"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dirty="0"/>
              <a:t>Read more:</a:t>
            </a:r>
            <a:endParaRPr lang="en-US" sz="1200" dirty="0">
              <a:hlinkClick r:id="rId8">
                <a:extLst>
                  <a:ext uri="{A12FA001-AC4F-418D-AE19-62706E023703}">
                    <ahyp:hlinkClr xmlns:ahyp="http://schemas.microsoft.com/office/drawing/2018/hyperlinkcolor" val="tx"/>
                  </a:ext>
                </a:extLst>
              </a:hlinkClick>
            </a:endParaRPr>
          </a:p>
          <a:p>
            <a:pPr marL="0" indent="0">
              <a:lnSpc>
                <a:spcPct val="100000"/>
              </a:lnSpc>
              <a:spcBef>
                <a:spcPts val="0"/>
              </a:spcBef>
              <a:buFont typeface="Arial" panose="020B0604020202020204" pitchFamily="34" charset="0"/>
              <a:buNone/>
            </a:pPr>
            <a:r>
              <a:rPr lang="en-US" sz="1200" dirty="0">
                <a:hlinkClick r:id="rId8">
                  <a:extLst>
                    <a:ext uri="{A12FA001-AC4F-418D-AE19-62706E023703}">
                      <ahyp:hlinkClr xmlns:ahyp="http://schemas.microsoft.com/office/drawing/2018/hyperlinkcolor" val="tx"/>
                    </a:ext>
                  </a:extLst>
                </a:hlinkClick>
              </a:rPr>
              <a:t>bit.ly/</a:t>
            </a:r>
            <a:br>
              <a:rPr lang="en-US" sz="1200" dirty="0">
                <a:hlinkClick r:id="rId8">
                  <a:extLst>
                    <a:ext uri="{A12FA001-AC4F-418D-AE19-62706E023703}">
                      <ahyp:hlinkClr xmlns:ahyp="http://schemas.microsoft.com/office/drawing/2018/hyperlinkcolor" val="tx"/>
                    </a:ext>
                  </a:extLst>
                </a:hlinkClick>
              </a:rPr>
            </a:br>
            <a:r>
              <a:rPr lang="en-US" sz="1200" dirty="0">
                <a:hlinkClick r:id="rId8">
                  <a:extLst>
                    <a:ext uri="{A12FA001-AC4F-418D-AE19-62706E023703}">
                      <ahyp:hlinkClr xmlns:ahyp="http://schemas.microsoft.com/office/drawing/2018/hyperlinkcolor" val="tx"/>
                    </a:ext>
                  </a:extLst>
                </a:hlinkClick>
              </a:rPr>
              <a:t>mmwpaper</a:t>
            </a:r>
            <a:r>
              <a:rPr lang="en-US" sz="1200" dirty="0"/>
              <a:t> </a:t>
            </a:r>
          </a:p>
        </p:txBody>
      </p:sp>
    </p:spTree>
    <p:extLst>
      <p:ext uri="{BB962C8B-B14F-4D97-AF65-F5344CB8AC3E}">
        <p14:creationId xmlns:p14="http://schemas.microsoft.com/office/powerpoint/2010/main" val="942925406"/>
      </p:ext>
    </p:extLst>
  </p:cSld>
  <p:clrMapOvr>
    <a:masterClrMapping/>
  </p:clrMapOvr>
  <mc:AlternateContent xmlns:mc="http://schemas.openxmlformats.org/markup-compatibility/2006" xmlns:p14="http://schemas.microsoft.com/office/powerpoint/2010/main">
    <mc:Choice Requires="p14">
      <p:transition spd="slow" p14:dur="2000" advTm="44244"/>
    </mc:Choice>
    <mc:Fallback xmlns="">
      <p:transition spd="slow" advTm="44244"/>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47" name="Rectangle 46">
            <a:extLst>
              <a:ext uri="{FF2B5EF4-FFF2-40B4-BE49-F238E27FC236}">
                <a16:creationId xmlns:a16="http://schemas.microsoft.com/office/drawing/2014/main" id="{673FCE29-111C-3C43-BD59-5DE98B1325B5}"/>
              </a:ext>
            </a:extLst>
          </p:cNvPr>
          <p:cNvSpPr/>
          <p:nvPr/>
        </p:nvSpPr>
        <p:spPr>
          <a:xfrm>
            <a:off x="4755024" y="1922743"/>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7</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2" name="Oval 11">
            <a:extLst>
              <a:ext uri="{FF2B5EF4-FFF2-40B4-BE49-F238E27FC236}">
                <a16:creationId xmlns:a16="http://schemas.microsoft.com/office/drawing/2014/main" id="{E93459F9-2D21-C440-9EF9-6DC0605D53FD}"/>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5"/>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260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BEBA51A-7DCA-5ADB-80DA-BB3D5E1FFA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0" y="-1965196"/>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E0E72E3-808D-C64D-9424-C85389877F0B}"/>
              </a:ext>
            </a:extLst>
          </p:cNvPr>
          <p:cNvSpPr/>
          <p:nvPr/>
        </p:nvSpPr>
        <p:spPr>
          <a:xfrm>
            <a:off x="446746" y="609978"/>
            <a:ext cx="2307743" cy="707886"/>
          </a:xfrm>
          <a:prstGeom prst="rect">
            <a:avLst/>
          </a:prstGeom>
          <a:solidFill>
            <a:schemeClr val="tx1"/>
          </a:solidFill>
        </p:spPr>
        <p:txBody>
          <a:bodyPr wrap="square">
            <a:spAutoFit/>
          </a:bodyPr>
          <a:lstStyle/>
          <a:p>
            <a:pPr algn="ctr"/>
            <a:r>
              <a:rPr lang="en-US" sz="4000" b="1" dirty="0">
                <a:solidFill>
                  <a:schemeClr val="bg1"/>
                </a:solidFill>
                <a:latin typeface="Helvetica" charset="0"/>
                <a:ea typeface="Helvetica" charset="0"/>
                <a:cs typeface="Helvetica" charset="0"/>
              </a:rPr>
              <a:t>Context</a:t>
            </a:r>
            <a:endParaRPr lang="en-US" sz="2800" b="1" dirty="0">
              <a:solidFill>
                <a:srgbClr val="FFC000"/>
              </a:solidFill>
              <a:latin typeface="Helvetica" charset="0"/>
              <a:ea typeface="Helvetica" charset="0"/>
              <a:cs typeface="Helvetica" charset="0"/>
            </a:endParaRPr>
          </a:p>
        </p:txBody>
      </p:sp>
      <p:sp>
        <p:nvSpPr>
          <p:cNvPr id="27" name="Rectangle 26">
            <a:extLst>
              <a:ext uri="{FF2B5EF4-FFF2-40B4-BE49-F238E27FC236}">
                <a16:creationId xmlns:a16="http://schemas.microsoft.com/office/drawing/2014/main" id="{200289E9-42E1-004B-B2EE-463FD0FBCE02}"/>
              </a:ext>
            </a:extLst>
          </p:cNvPr>
          <p:cNvSpPr/>
          <p:nvPr/>
        </p:nvSpPr>
        <p:spPr>
          <a:xfrm>
            <a:off x="1245915" y="1927668"/>
            <a:ext cx="2276688"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A = Focal</a:t>
            </a:r>
          </a:p>
        </p:txBody>
      </p:sp>
      <p:sp>
        <p:nvSpPr>
          <p:cNvPr id="47" name="Rectangle 46">
            <a:extLst>
              <a:ext uri="{FF2B5EF4-FFF2-40B4-BE49-F238E27FC236}">
                <a16:creationId xmlns:a16="http://schemas.microsoft.com/office/drawing/2014/main" id="{673FCE29-111C-3C43-BD59-5DE98B1325B5}"/>
              </a:ext>
            </a:extLst>
          </p:cNvPr>
          <p:cNvSpPr/>
          <p:nvPr/>
        </p:nvSpPr>
        <p:spPr>
          <a:xfrm>
            <a:off x="4755024" y="1922743"/>
            <a:ext cx="2875433" cy="523220"/>
          </a:xfrm>
          <a:prstGeom prst="rect">
            <a:avLst/>
          </a:prstGeom>
        </p:spPr>
        <p:txBody>
          <a:bodyPr wrap="square">
            <a:spAutoFit/>
          </a:bodyPr>
          <a:lstStyle/>
          <a:p>
            <a:pPr lvl="0" algn="ctr"/>
            <a:r>
              <a:rPr lang="en-US" sz="2800" b="1" dirty="0">
                <a:latin typeface="CMU Sans Serif Medium" panose="02000603000000000000" pitchFamily="2" charset="0"/>
                <a:ea typeface="CMU Sans Serif Medium" panose="02000603000000000000" pitchFamily="2" charset="0"/>
                <a:cs typeface="CMU Sans Serif Medium" panose="02000603000000000000" pitchFamily="2" charset="0"/>
              </a:rPr>
              <a:t>B = Competitor</a:t>
            </a:r>
          </a:p>
        </p:txBody>
      </p:sp>
      <p:sp>
        <p:nvSpPr>
          <p:cNvPr id="3" name="Slide Number Placeholder 2">
            <a:extLst>
              <a:ext uri="{FF2B5EF4-FFF2-40B4-BE49-F238E27FC236}">
                <a16:creationId xmlns:a16="http://schemas.microsoft.com/office/drawing/2014/main" id="{62F55CD9-2DFA-7F46-B452-B915BD21BC4B}"/>
              </a:ext>
            </a:extLst>
          </p:cNvPr>
          <p:cNvSpPr>
            <a:spLocks noGrp="1"/>
          </p:cNvSpPr>
          <p:nvPr>
            <p:ph type="sldNum" sz="quarter" idx="12"/>
          </p:nvPr>
        </p:nvSpPr>
        <p:spPr/>
        <p:txBody>
          <a:bodyPr/>
          <a:lstStyle/>
          <a:p>
            <a:fld id="{898C6173-9B67-4D5E-BF79-09D4FDA79571}" type="slidenum">
              <a:rPr lang="en-US" smtClean="0"/>
              <a:t>8</a:t>
            </a:fld>
            <a:endParaRPr lang="en-US"/>
          </a:p>
        </p:txBody>
      </p:sp>
      <p:sp>
        <p:nvSpPr>
          <p:cNvPr id="54" name="Rectangle 53">
            <a:extLst>
              <a:ext uri="{FF2B5EF4-FFF2-40B4-BE49-F238E27FC236}">
                <a16:creationId xmlns:a16="http://schemas.microsoft.com/office/drawing/2014/main" id="{25A51B71-3291-8840-8488-F4C09AAE7E4F}"/>
              </a:ext>
            </a:extLst>
          </p:cNvPr>
          <p:cNvSpPr/>
          <p:nvPr/>
        </p:nvSpPr>
        <p:spPr>
          <a:xfrm>
            <a:off x="2896860" y="684765"/>
            <a:ext cx="5165966" cy="584775"/>
          </a:xfrm>
          <a:prstGeom prst="rect">
            <a:avLst/>
          </a:prstGeom>
        </p:spPr>
        <p:txBody>
          <a:bodyPr wrap="none">
            <a:spAutoFit/>
          </a:bodyPr>
          <a:lstStyle/>
          <a:p>
            <a:pPr lvl="0"/>
            <a:r>
              <a:rPr lang="en-US" sz="3200" dirty="0">
                <a:latin typeface="Helvetica" charset="0"/>
                <a:ea typeface="Helvetica" charset="0"/>
                <a:cs typeface="Helvetica" charset="0"/>
              </a:rPr>
              <a:t>Gig Workers with 2 Options</a:t>
            </a:r>
            <a:endParaRPr lang="en-US" sz="2000" i="1" dirty="0">
              <a:latin typeface="Helvetica" charset="0"/>
              <a:ea typeface="Helvetica" charset="0"/>
              <a:cs typeface="Helvetica" charset="0"/>
            </a:endParaRPr>
          </a:p>
        </p:txBody>
      </p:sp>
      <p:sp>
        <p:nvSpPr>
          <p:cNvPr id="11" name="Oval 10">
            <a:extLst>
              <a:ext uri="{FF2B5EF4-FFF2-40B4-BE49-F238E27FC236}">
                <a16:creationId xmlns:a16="http://schemas.microsoft.com/office/drawing/2014/main" id="{6162A15F-F93D-F145-B5C8-06D939F4CAF4}"/>
              </a:ext>
            </a:extLst>
          </p:cNvPr>
          <p:cNvSpPr/>
          <p:nvPr/>
        </p:nvSpPr>
        <p:spPr>
          <a:xfrm>
            <a:off x="1399243" y="1938956"/>
            <a:ext cx="490793" cy="4907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A</a:t>
            </a:r>
          </a:p>
        </p:txBody>
      </p:sp>
      <p:sp>
        <p:nvSpPr>
          <p:cNvPr id="12" name="Oval 11">
            <a:extLst>
              <a:ext uri="{FF2B5EF4-FFF2-40B4-BE49-F238E27FC236}">
                <a16:creationId xmlns:a16="http://schemas.microsoft.com/office/drawing/2014/main" id="{E93459F9-2D21-C440-9EF9-6DC0605D53FD}"/>
              </a:ext>
            </a:extLst>
          </p:cNvPr>
          <p:cNvSpPr/>
          <p:nvPr/>
        </p:nvSpPr>
        <p:spPr>
          <a:xfrm>
            <a:off x="4755024" y="1924681"/>
            <a:ext cx="490793" cy="4907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CMU Sans Serif Medium" panose="02000603000000000000" pitchFamily="2" charset="0"/>
                <a:ea typeface="CMU Sans Serif Medium" panose="02000603000000000000" pitchFamily="2" charset="0"/>
                <a:cs typeface="CMU Sans Serif Medium" panose="02000603000000000000" pitchFamily="2" charset="0"/>
              </a:rPr>
              <a:t>B</a:t>
            </a:r>
          </a:p>
        </p:txBody>
      </p:sp>
      <p:sp>
        <p:nvSpPr>
          <p:cNvPr id="13" name="Rectangle 12">
            <a:extLst>
              <a:ext uri="{FF2B5EF4-FFF2-40B4-BE49-F238E27FC236}">
                <a16:creationId xmlns:a16="http://schemas.microsoft.com/office/drawing/2014/main" id="{E6E6ECAD-45D2-B246-AE0C-1BDC94B02FEA}"/>
              </a:ext>
            </a:extLst>
          </p:cNvPr>
          <p:cNvSpPr/>
          <p:nvPr/>
        </p:nvSpPr>
        <p:spPr>
          <a:xfrm>
            <a:off x="5720210" y="1141965"/>
            <a:ext cx="3251211" cy="461665"/>
          </a:xfrm>
          <a:prstGeom prst="rect">
            <a:avLst/>
          </a:prstGeom>
        </p:spPr>
        <p:txBody>
          <a:bodyPr wrap="none">
            <a:spAutoFit/>
          </a:bodyPr>
          <a:lstStyle/>
          <a:p>
            <a:pPr lvl="0"/>
            <a:r>
              <a:rPr lang="en-US" sz="2400" dirty="0">
                <a:solidFill>
                  <a:schemeClr val="tx1">
                    <a:lumMod val="50000"/>
                    <a:lumOff val="50000"/>
                  </a:schemeClr>
                </a:solidFill>
                <a:latin typeface="Helvetica" charset="0"/>
                <a:ea typeface="Helvetica" charset="0"/>
                <a:cs typeface="Helvetica" charset="0"/>
              </a:rPr>
              <a:t>(ride-hailing platforms)</a:t>
            </a:r>
            <a:endParaRPr lang="en-US" sz="1600" i="1" dirty="0">
              <a:solidFill>
                <a:schemeClr val="tx1">
                  <a:lumMod val="50000"/>
                  <a:lumOff val="50000"/>
                </a:schemeClr>
              </a:solidFill>
              <a:latin typeface="Helvetica" charset="0"/>
              <a:ea typeface="Helvetica" charset="0"/>
              <a:cs typeface="Helvetica" charset="0"/>
            </a:endParaRPr>
          </a:p>
        </p:txBody>
      </p:sp>
      <p:pic>
        <p:nvPicPr>
          <p:cNvPr id="10" name="Picture 4">
            <a:extLst>
              <a:ext uri="{FF2B5EF4-FFF2-40B4-BE49-F238E27FC236}">
                <a16:creationId xmlns:a16="http://schemas.microsoft.com/office/drawing/2014/main" id="{FC8F9C18-7BD8-A947-882A-DAC282D44F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782"/>
          <a:stretch/>
        </p:blipFill>
        <p:spPr bwMode="auto">
          <a:xfrm>
            <a:off x="14000883" y="2821401"/>
            <a:ext cx="1860452" cy="35472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EBB2C5C8-13CF-7244-98F0-4559B96C5A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575"/>
          <a:stretch/>
        </p:blipFill>
        <p:spPr bwMode="auto">
          <a:xfrm>
            <a:off x="14142022" y="3346177"/>
            <a:ext cx="1502185" cy="23346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791E7CF-9598-E24B-9566-91FE274D5AA2}"/>
              </a:ext>
            </a:extLst>
          </p:cNvPr>
          <p:cNvPicPr>
            <a:picLocks noChangeAspect="1"/>
          </p:cNvPicPr>
          <p:nvPr/>
        </p:nvPicPr>
        <p:blipFill>
          <a:blip r:embed="rId6"/>
          <a:stretch>
            <a:fillRect/>
          </a:stretch>
        </p:blipFill>
        <p:spPr>
          <a:xfrm>
            <a:off x="9710717" y="3429000"/>
            <a:ext cx="3307627" cy="2276284"/>
          </a:xfrm>
          <a:prstGeom prst="rect">
            <a:avLst/>
          </a:prstGeom>
        </p:spPr>
      </p:pic>
      <p:sp>
        <p:nvSpPr>
          <p:cNvPr id="16" name="Rectangle 15">
            <a:extLst>
              <a:ext uri="{FF2B5EF4-FFF2-40B4-BE49-F238E27FC236}">
                <a16:creationId xmlns:a16="http://schemas.microsoft.com/office/drawing/2014/main" id="{51E3F48E-DF3F-E84C-9BD9-1BB65C746B1B}"/>
              </a:ext>
            </a:extLst>
          </p:cNvPr>
          <p:cNvSpPr/>
          <p:nvPr/>
        </p:nvSpPr>
        <p:spPr>
          <a:xfrm>
            <a:off x="10698334" y="3769874"/>
            <a:ext cx="825957" cy="217573"/>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MU Sans Serif Medium" panose="02000603000000000000" pitchFamily="2" charset="0"/>
                <a:ea typeface="CMU Sans Serif Medium" panose="02000603000000000000" pitchFamily="2" charset="0"/>
                <a:cs typeface="CMU Sans Serif Medium" panose="02000603000000000000" pitchFamily="2" charset="0"/>
              </a:rPr>
              <a:t>Park S.</a:t>
            </a:r>
          </a:p>
        </p:txBody>
      </p:sp>
      <p:sp>
        <p:nvSpPr>
          <p:cNvPr id="17" name="Rectangle 16">
            <a:extLst>
              <a:ext uri="{FF2B5EF4-FFF2-40B4-BE49-F238E27FC236}">
                <a16:creationId xmlns:a16="http://schemas.microsoft.com/office/drawing/2014/main" id="{8877174A-C8C9-BF4A-8D54-D0519D95604E}"/>
              </a:ext>
            </a:extLst>
          </p:cNvPr>
          <p:cNvSpPr/>
          <p:nvPr/>
        </p:nvSpPr>
        <p:spPr>
          <a:xfrm>
            <a:off x="10253016" y="3585939"/>
            <a:ext cx="1640316" cy="183935"/>
          </a:xfrm>
          <a:prstGeom prst="rect">
            <a:avLst/>
          </a:prstGeom>
          <a:solidFill>
            <a:srgbClr val="039B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3398BB4E-923E-3514-535C-3CBA8342F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6491" y="4441002"/>
            <a:ext cx="479684" cy="523291"/>
          </a:xfrm>
          <a:prstGeom prst="rect">
            <a:avLst/>
          </a:prstGeom>
        </p:spPr>
      </p:pic>
      <p:sp>
        <p:nvSpPr>
          <p:cNvPr id="8" name="TextBox 7">
            <a:extLst>
              <a:ext uri="{FF2B5EF4-FFF2-40B4-BE49-F238E27FC236}">
                <a16:creationId xmlns:a16="http://schemas.microsoft.com/office/drawing/2014/main" id="{B7485453-24D2-52B5-061C-5FB73BEA1563}"/>
              </a:ext>
            </a:extLst>
          </p:cNvPr>
          <p:cNvSpPr txBox="1"/>
          <p:nvPr/>
        </p:nvSpPr>
        <p:spPr>
          <a:xfrm>
            <a:off x="6697363" y="6027003"/>
            <a:ext cx="2446638" cy="830997"/>
          </a:xfrm>
          <a:prstGeom prst="rect">
            <a:avLst/>
          </a:prstGeom>
          <a:solidFill>
            <a:schemeClr val="bg1"/>
          </a:solidFill>
        </p:spPr>
        <p:txBody>
          <a:bodyPr wrap="square" rtlCol="0">
            <a:spAutoFit/>
          </a:bodyPr>
          <a:lstStyle/>
          <a:p>
            <a:pPr algn="ctr"/>
            <a:r>
              <a:rPr lang="en-US" sz="4800" b="1" dirty="0">
                <a:latin typeface="CMU Sans Serif Medium" panose="02000603000000000000" pitchFamily="2" charset="0"/>
                <a:ea typeface="CMU Sans Serif Medium" panose="02000603000000000000" pitchFamily="2" charset="0"/>
                <a:cs typeface="CMU Sans Serif Medium" panose="02000603000000000000" pitchFamily="2" charset="0"/>
              </a:rPr>
              <a:t>8:20AM</a:t>
            </a:r>
          </a:p>
        </p:txBody>
      </p:sp>
      <p:sp>
        <p:nvSpPr>
          <p:cNvPr id="6" name="TextBox 5">
            <a:extLst>
              <a:ext uri="{FF2B5EF4-FFF2-40B4-BE49-F238E27FC236}">
                <a16:creationId xmlns:a16="http://schemas.microsoft.com/office/drawing/2014/main" id="{22A195AF-5B21-99EC-55E8-55861752167D}"/>
              </a:ext>
            </a:extLst>
          </p:cNvPr>
          <p:cNvSpPr txBox="1"/>
          <p:nvPr/>
        </p:nvSpPr>
        <p:spPr>
          <a:xfrm>
            <a:off x="6526621" y="5034535"/>
            <a:ext cx="1497526" cy="646331"/>
          </a:xfrm>
          <a:prstGeom prst="rect">
            <a:avLst/>
          </a:prstGeom>
          <a:noFill/>
        </p:spPr>
        <p:txBody>
          <a:bodyPr wrap="none" rtlCol="0">
            <a:spAutoFit/>
          </a:bodyPr>
          <a:lstStyle/>
          <a:p>
            <a:pPr algn="ct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225 S 4</a:t>
            </a:r>
            <a:r>
              <a:rPr lang="en-US" b="1" baseline="30000" dirty="0">
                <a:latin typeface="CMU Sans Serif Medium" panose="02000603000000000000" pitchFamily="2" charset="0"/>
                <a:ea typeface="CMU Sans Serif Medium" panose="02000603000000000000" pitchFamily="2" charset="0"/>
                <a:cs typeface="CMU Sans Serif Medium" panose="02000603000000000000" pitchFamily="2" charset="0"/>
              </a:rPr>
              <a:t>th</a:t>
            </a: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 St</a:t>
            </a:r>
            <a:b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br>
            <a:r>
              <a:rPr lang="en-US" b="1" dirty="0">
                <a:latin typeface="CMU Sans Serif Medium" panose="02000603000000000000" pitchFamily="2" charset="0"/>
                <a:ea typeface="CMU Sans Serif Medium" panose="02000603000000000000" pitchFamily="2" charset="0"/>
                <a:cs typeface="CMU Sans Serif Medium" panose="02000603000000000000" pitchFamily="2" charset="0"/>
              </a:rPr>
              <a:t>Brooklyn, NY</a:t>
            </a:r>
            <a:endParaRPr lang="en-US" b="1" dirty="0">
              <a:highlight>
                <a:srgbClr val="FFFF00"/>
              </a:highlight>
              <a:latin typeface="CMU Sans Serif Medium" panose="02000603000000000000" pitchFamily="2" charset="0"/>
              <a:ea typeface="CMU Sans Serif Medium" panose="02000603000000000000" pitchFamily="2" charset="0"/>
              <a:cs typeface="CMU Sans Serif Medium" panose="02000603000000000000" pitchFamily="2" charset="0"/>
            </a:endParaRPr>
          </a:p>
        </p:txBody>
      </p:sp>
    </p:spTree>
    <p:extLst>
      <p:ext uri="{BB962C8B-B14F-4D97-AF65-F5344CB8AC3E}">
        <p14:creationId xmlns:p14="http://schemas.microsoft.com/office/powerpoint/2010/main" val="13588937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145532</TotalTime>
  <Words>15172</Words>
  <Application>Microsoft Macintosh PowerPoint</Application>
  <PresentationFormat>On-screen Show (4:3)</PresentationFormat>
  <Paragraphs>1880</Paragraphs>
  <Slides>79</Slides>
  <Notes>74</Notes>
  <HiddenSlides>27</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79</vt:i4>
      </vt:variant>
    </vt:vector>
  </HeadingPairs>
  <TitlesOfParts>
    <vt:vector size="94" baseType="lpstr">
      <vt:lpstr>Alegreya Sans SC</vt:lpstr>
      <vt:lpstr>Apple Chancery</vt:lpstr>
      <vt:lpstr>Arial</vt:lpstr>
      <vt:lpstr>Calibri</vt:lpstr>
      <vt:lpstr>Cambria Math</vt:lpstr>
      <vt:lpstr>CMMI10</vt:lpstr>
      <vt:lpstr>CMMI7</vt:lpstr>
      <vt:lpstr>CMR10</vt:lpstr>
      <vt:lpstr>CMTT10</vt:lpstr>
      <vt:lpstr>CMU Sans Serif</vt:lpstr>
      <vt:lpstr>CMU Sans Serif Medium</vt:lpstr>
      <vt:lpstr>CMU Sans Serif Medium</vt:lpstr>
      <vt:lpstr>Helvetica</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Evidence of Upcoding in Pay for Performance Programs</dc:title>
  <dc:creator>Sinchaisri, Wichinpong</dc:creator>
  <cp:lastModifiedBy>Park Sinchaisri</cp:lastModifiedBy>
  <cp:revision>4541</cp:revision>
  <cp:lastPrinted>2019-06-29T15:26:59Z</cp:lastPrinted>
  <dcterms:created xsi:type="dcterms:W3CDTF">2017-01-25T18:52:20Z</dcterms:created>
  <dcterms:modified xsi:type="dcterms:W3CDTF">2024-10-21T18:38:19Z</dcterms:modified>
</cp:coreProperties>
</file>